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"/>
  </p:notesMasterIdLst>
  <p:sldIdLst>
    <p:sldId id="258" r:id="rId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1B9"/>
    <a:srgbClr val="FDEEE0"/>
    <a:srgbClr val="0071B9"/>
    <a:srgbClr val="FD7F91"/>
    <a:srgbClr val="C84E11"/>
    <a:srgbClr val="A41A5C"/>
    <a:srgbClr val="F4DAE8"/>
    <a:srgbClr val="F8C7EF"/>
    <a:srgbClr val="F4DBE8"/>
    <a:srgbClr val="F2D0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9ECCA-2838-9949-BB26-6728E0A35E56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60A05B-4DE2-5E4D-A6B9-D7BED585C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18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60A05B-4DE2-5E4D-A6B9-D7BED585CC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37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24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0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205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63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12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0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8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33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45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5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1871D-7556-5645-818D-05BF38422469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3A024-32F3-D243-9A81-5FA5D3658EF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48053F-1B06-40E1-8A75-1BB9B7CC4D7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5821363" y="6720840"/>
            <a:ext cx="390525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274234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DF6334-4869-4A95-AB45-81D104317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825"/>
            <a:ext cx="7616858" cy="1477556"/>
          </a:xfrm>
          <a:prstGeom prst="rect">
            <a:avLst/>
          </a:prstGeom>
          <a:ln>
            <a:noFill/>
          </a:ln>
        </p:spPr>
      </p:pic>
      <p:graphicFrame>
        <p:nvGraphicFramePr>
          <p:cNvPr id="4" name="Group 213">
            <a:extLst>
              <a:ext uri="{FF2B5EF4-FFF2-40B4-BE49-F238E27FC236}">
                <a16:creationId xmlns:a16="http://schemas.microsoft.com/office/drawing/2014/main" id="{A05B1488-57BB-E14E-818E-74025141A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4435765"/>
              </p:ext>
            </p:extLst>
          </p:nvPr>
        </p:nvGraphicFramePr>
        <p:xfrm>
          <a:off x="631147" y="769473"/>
          <a:ext cx="11454573" cy="6088526"/>
        </p:xfrm>
        <a:graphic>
          <a:graphicData uri="http://schemas.openxmlformats.org/drawingml/2006/table">
            <a:tbl>
              <a:tblPr/>
              <a:tblGrid>
                <a:gridCol w="373215">
                  <a:extLst>
                    <a:ext uri="{9D8B030D-6E8A-4147-A177-3AD203B41FA5}">
                      <a16:colId xmlns:a16="http://schemas.microsoft.com/office/drawing/2014/main" val="1054161482"/>
                    </a:ext>
                  </a:extLst>
                </a:gridCol>
                <a:gridCol w="33160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86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784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93444">
                <a:tc>
                  <a:txBody>
                    <a:bodyPr/>
                    <a:lstStyle/>
                    <a:p>
                      <a:pPr marL="0" marR="0" lvl="0" indent="0" algn="ctr" defTabSz="9683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Futura Medium"/>
                        </a:rPr>
                        <a:t>MONDAY</a:t>
                      </a:r>
                    </a:p>
                  </a:txBody>
                  <a:tcPr marL="96802" marR="96802" marT="72000" marB="48401" vert="vert27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4E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Futura Medium" panose="020B0602020204020303" pitchFamily="34" charset="-79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Futura Medium"/>
                        </a:rPr>
                        <a:t>Macaroni Cheese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Futura Medium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Futura Medium"/>
                        </a:rPr>
                        <a:t>Vegetable Tikka Masala &amp; Rice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Futura Medium"/>
                        </a:rPr>
                        <a:t>Jacket Potato with </a:t>
                      </a:r>
                      <a:r>
                        <a:rPr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Futura Medium"/>
                        </a:rPr>
                        <a:t>Baked Beans</a:t>
                      </a:r>
                      <a:endParaRPr kumimoji="0" lang="en-GB" sz="1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Futura Medium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Futura Medium"/>
                        </a:rPr>
                        <a:t>Green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Futura Medium"/>
                        </a:rPr>
                        <a:t> </a:t>
                      </a:r>
                      <a:r>
                        <a:rPr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Futura Medium"/>
                        </a:rPr>
                        <a:t>Beans </a:t>
                      </a:r>
                      <a:r>
                        <a:rPr kumimoji="0" lang="en-GB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Futura Medium"/>
                        </a:rPr>
                        <a:t>or Salad</a:t>
                      </a: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000" b="1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Futura Medium"/>
                        </a:rPr>
                        <a:t>Raspberry Sponge</a:t>
                      </a:r>
                      <a:endParaRPr kumimoji="0" lang="en-GB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Futura Medium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Cheese &amp; Tomato Pasta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Veggie Balls in Tomato Sauce &amp; Rice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Baked Beans</a:t>
                      </a:r>
                      <a:endParaRPr lang="en-GB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Green Beans or Salad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Banana Marble Cake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7E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1000" b="1" i="0" u="none" strike="noStrike" kern="1200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Veggie Pasta Bolognese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Macaroni Cheese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GB" sz="1000" b="1" i="0" u="none" strike="noStrike" kern="1200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Jacket Potato with </a:t>
                      </a:r>
                      <a:r>
                        <a:rPr lang="en-GB" sz="1000" b="1" i="0" u="none" strike="noStrike" kern="1200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Baked Beans</a:t>
                      </a:r>
                      <a:endParaRPr kumimoji="0" lang="en-GB" sz="1000" b="1" i="0" u="none" strike="noStrike" kern="1200" cap="none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Green Beans </a:t>
                      </a:r>
                      <a:r>
                        <a:rPr kumimoji="0" lang="en-GB" sz="1000" b="1" i="0" u="none" strike="noStrike" kern="1200" cap="none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or Salad</a:t>
                      </a:r>
                      <a:endParaRPr kumimoji="0" lang="en-US" sz="1000" b="0" i="0" u="none" strike="noStrike" kern="1200" cap="none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Jammy Jack</a:t>
                      </a: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0243">
                <a:tc>
                  <a:txBody>
                    <a:bodyPr/>
                    <a:lstStyle/>
                    <a:p>
                      <a:pPr marL="0" marR="0" lvl="0" indent="0" algn="ctr" defTabSz="9683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Futura Medium"/>
                        </a:rPr>
                        <a:t>TUESDAY</a:t>
                      </a:r>
                    </a:p>
                  </a:txBody>
                  <a:tcPr marL="96802" marR="96802" marT="72000" marB="48401" vert="vert27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1A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Cheese &amp; Tomato Pasta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Veggie Bolognese</a:t>
                      </a:r>
                      <a:endParaRPr lang="en-GB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Mixed Vegetables or Salad</a:t>
                      </a:r>
                      <a:endParaRPr lang="en-US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Crispy Crackle Bar</a:t>
                      </a: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E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Beef Pasta Bolognese</a:t>
                      </a:r>
                      <a:endParaRPr kumimoji="0" lang="en-GB" sz="10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Chilli No </a:t>
                      </a:r>
                      <a:r>
                        <a:rPr lang="en-GB" sz="1000" b="1" i="0" u="none" strike="noStrike" kern="1200" cap="none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Carni</a:t>
                      </a:r>
                      <a:r>
                        <a:rPr lang="en-GB" sz="10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 &amp; Rice</a:t>
                      </a:r>
                      <a:endParaRPr kumimoji="0" lang="en-GB" sz="10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Jacket Potato with Tuna Mayo </a:t>
                      </a:r>
                      <a:endParaRPr lang="en-GB" sz="10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Mixed Vegetables </a:t>
                      </a:r>
                      <a:r>
                        <a:rPr kumimoji="0" lang="en-GB" sz="1000" b="1" i="0" u="none" strike="noStrike" kern="1200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 light"/>
                        </a:rPr>
                        <a:t>or Salad</a:t>
                      </a:r>
                      <a:endParaRPr kumimoji="0" lang="en-US" sz="1000" b="0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Crispy Crackle Bar</a:t>
                      </a: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9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Cheese &amp; Tomato Pizza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Chicken &amp; Tomato Pasta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Jacket Potato </a:t>
                      </a:r>
                      <a:r>
                        <a:rPr kumimoji="0"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with </a:t>
                      </a: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Salmon Mayo</a:t>
                      </a:r>
                      <a:endParaRPr lang="en-US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Mixed </a:t>
                      </a: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Vegetables or Salad</a:t>
                      </a:r>
                      <a:endParaRPr lang="en-US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Fresh Fruit &amp; Yoghurt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E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1452">
                <a:tc>
                  <a:txBody>
                    <a:bodyPr/>
                    <a:lstStyle/>
                    <a:p>
                      <a:pPr marL="0" marR="0" lvl="0" indent="0" algn="ctr" defTabSz="9683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Futura Medium"/>
                        </a:rPr>
                        <a:t>WEDNESDAY</a:t>
                      </a:r>
                    </a:p>
                  </a:txBody>
                  <a:tcPr marL="96802" marR="96802" marT="72000" marB="48401" vert="vert27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4E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Roast Chicken with Roast Potatoes &amp; Gravy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Cheese and Salad</a:t>
                      </a:r>
                      <a:endParaRPr lang="en-GB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Sweetcorn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Jammy Jack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1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Roast Turkey with Roast Potatoes &amp; Gravy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Cheese and Salad</a:t>
                      </a:r>
                      <a:endParaRPr lang="en-GB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Sweetcorn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Vanilla Sponge</a:t>
                      </a: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EE0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Roast Chicken with Roast Potatoes &amp; Gravy</a:t>
                      </a:r>
                      <a:endParaRPr lang="en-US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Cheese and Salad</a:t>
                      </a:r>
                      <a:endParaRPr lang="en-GB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Sweetcorn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Banana Marble Cake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F1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513923"/>
                  </a:ext>
                </a:extLst>
              </a:tr>
              <a:tr h="1040243">
                <a:tc>
                  <a:txBody>
                    <a:bodyPr/>
                    <a:lstStyle/>
                    <a:p>
                      <a:pPr marL="0" marR="0" lvl="0" indent="0" algn="ctr" defTabSz="9683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Futura Medium"/>
                        </a:rPr>
                        <a:t>THURSDAY</a:t>
                      </a:r>
                    </a:p>
                  </a:txBody>
                  <a:tcPr marL="96802" marR="96802" marT="72000" marB="48401" vert="vert27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41A5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Cheese &amp; Tomato Pizza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BBQ Chicken &amp; Rice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Baked Beans</a:t>
                      </a:r>
                      <a:endParaRPr lang="en-GB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Peas or Salad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Fresh Fruit &amp; Yoghurt</a:t>
                      </a: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Chicken Korma with Rice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Cheese &amp; Tomato Pizza</a:t>
                      </a:r>
                      <a:endParaRPr kumimoji="0" lang="en-GB" sz="1000" b="1" i="0" u="none" strike="noStrike" kern="1200" noProof="0">
                        <a:solidFill>
                          <a:schemeClr val="tx1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kumimoji="0"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</a:t>
                      </a: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Baked Beans</a:t>
                      </a:r>
                      <a:endParaRPr kumimoji="0" lang="en-GB" sz="1000" b="1" i="0" u="none" strike="noStrike" kern="1200" noProof="0">
                        <a:solidFill>
                          <a:schemeClr val="tx1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Green Beans or Salad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Fresh Fruit &amp; Yoghurt</a:t>
                      </a: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C7E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Classic Beef Burger with Seasoned Potatoes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Veggie Balls in Tomato Sauce &amp; Rice</a:t>
                      </a:r>
                      <a:endParaRPr kumimoji="0" lang="en-GB" sz="1000" b="1" i="0" u="none" strike="noStrike" kern="1200" noProof="0">
                        <a:solidFill>
                          <a:schemeClr val="tx1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Veggie Bolognese</a:t>
                      </a:r>
                      <a:endParaRPr lang="en-GB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Sweetcorn or Salad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Vanilla Sponge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DB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816349"/>
                  </a:ext>
                </a:extLst>
              </a:tr>
              <a:tr h="1040243">
                <a:tc>
                  <a:txBody>
                    <a:bodyPr/>
                    <a:lstStyle/>
                    <a:p>
                      <a:pPr marL="0" marR="0" lvl="0" indent="0" algn="ctr" defTabSz="9683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Futura Medium"/>
                        </a:rPr>
                        <a:t>FRIDAY</a:t>
                      </a:r>
                    </a:p>
                  </a:txBody>
                  <a:tcPr marL="96802" marR="96802" marT="72000" marB="48401" vert="vert27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4E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Fish Fingers &amp; Chips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Veggie Nuggets &amp; Chips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Tuna Mayo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Baked Beans or Salad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Chocolate Mousse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E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Battered Chicken Bites &amp; Chips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Veggie Burger &amp; Chips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Veggie Bolognese</a:t>
                      </a:r>
                      <a:endParaRPr lang="en-GB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Peas or Salad</a:t>
                      </a:r>
                      <a:endParaRPr lang="en-US" sz="1000" b="0" i="0" u="none" strike="noStrike" kern="1200" noProof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>
                          <a:solidFill>
                            <a:schemeClr val="tx1"/>
                          </a:solidFill>
                          <a:latin typeface="calibri light"/>
                        </a:rPr>
                        <a:t>Strawberry Jelly</a:t>
                      </a: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9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Fish Fingers &amp; Mash</a:t>
                      </a: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Jacket Potato with Cheese</a:t>
                      </a:r>
                      <a:endParaRPr lang="en-GB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Baked Beans or Salad</a:t>
                      </a:r>
                      <a:endParaRPr lang="en-US" sz="1000" b="0" i="0" u="none" strike="noStrike" kern="1200" noProof="0" dirty="0">
                        <a:solidFill>
                          <a:srgbClr val="000000"/>
                        </a:solidFill>
                        <a:latin typeface="calibri light"/>
                      </a:endParaRPr>
                    </a:p>
                    <a:p>
                      <a:pPr marL="0" marR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 b="1" i="0" u="none" strike="noStrike" kern="1200" noProof="0" dirty="0">
                          <a:solidFill>
                            <a:schemeClr val="tx1"/>
                          </a:solidFill>
                          <a:latin typeface="calibri light"/>
                        </a:rPr>
                        <a:t>Chocolate Mousse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E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901">
                <a:tc>
                  <a:txBody>
                    <a:bodyPr/>
                    <a:lstStyle/>
                    <a:p>
                      <a:pPr marL="0" marR="0" lvl="0" indent="0" algn="ctr" defTabSz="9683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cs typeface="Futura Medium"/>
                        </a:rPr>
                        <a:t>NOTES</a:t>
                      </a:r>
                    </a:p>
                  </a:txBody>
                  <a:tcPr marL="96802" marR="96802" marT="72000" marB="48401" vert="vert270"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84E1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Futura Medium"/>
                        </a:rPr>
                        <a:t>CAN HAVE BREAD, MILK, FRUIT, KETCHUP, MAYO, JACKET POTATO WITH BEANS,</a:t>
                      </a:r>
                      <a:r>
                        <a:rPr lang="en-GB" sz="10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Futura Medium"/>
                        </a:rPr>
                        <a:t>TUNA</a:t>
                      </a:r>
                      <a:r>
                        <a:rPr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Futura Medium"/>
                        </a:rPr>
                        <a:t> MAYO, SALMON MAYO,</a:t>
                      </a: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Futura Medium"/>
                        </a:rPr>
                        <a:t> CHEESE OR VEGGIE BOLOGNESE.</a:t>
                      </a:r>
                      <a:endParaRPr lang="en-GB" sz="1000" b="1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 rtl="0" fontAlgn="base"/>
                      <a:r>
                        <a:rPr lang="en-US" sz="10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</a:t>
                      </a:r>
                    </a:p>
                    <a:p>
                      <a:pPr algn="ctr" rtl="0" fontAlgn="base"/>
                      <a:r>
                        <a:rPr lang="en-GB" sz="10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*Cherry tomatoes to be quartered. Carrots to be served in batons, not discs. See Compass Group guidance document for visuals on cutting food appropriately.</a:t>
                      </a:r>
                      <a:r>
                        <a:rPr lang="en-GB" sz="1000" b="0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​​</a:t>
                      </a:r>
                    </a:p>
                  </a:txBody>
                  <a:tcPr marL="96802" marR="96802" marT="72000" marB="48401" horzOverflow="overflow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EE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D5E9">
                        <a:alpha val="6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kern="1200">
                        <a:solidFill>
                          <a:srgbClr val="000000"/>
                        </a:solidFill>
                        <a:latin typeface="+mn-lt"/>
                        <a:ea typeface="+mn-ea"/>
                        <a:cs typeface="Futura Medium" panose="020B0602020204020303" pitchFamily="34" charset="-79"/>
                      </a:endParaRPr>
                    </a:p>
                  </a:txBody>
                  <a:tcPr marL="96802" marR="96802" marT="72000" marB="48401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E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140475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52D07AF4-38C8-9C4F-97F4-D7C1CEFDE3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478733" y="-804678"/>
            <a:ext cx="500304" cy="3038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EABF1D-B9AE-1D40-8972-AA05499407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6096825" y="-1068480"/>
            <a:ext cx="523219" cy="35893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B166C61-1F2D-EA46-B02F-CFFA771E70ED}"/>
              </a:ext>
            </a:extLst>
          </p:cNvPr>
          <p:cNvSpPr txBox="1"/>
          <p:nvPr/>
        </p:nvSpPr>
        <p:spPr>
          <a:xfrm>
            <a:off x="0" y="-40687"/>
            <a:ext cx="6644640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1200" b="1" dirty="0">
              <a:solidFill>
                <a:schemeClr val="bg1"/>
              </a:solidFill>
              <a:ea typeface="Calibri"/>
              <a:cs typeface="Futura Medium" panose="020B0602020204020303" pitchFamily="34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BDE5EE-EFAE-4F14-BADC-D96BC13961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20822" y="274398"/>
            <a:ext cx="1484243" cy="3048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F33AEF-647C-44EB-95C4-82C5BC6DDA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61711" y="10370"/>
            <a:ext cx="1802463" cy="5103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8AA683-6D76-4EE7-8CEA-AFA8719E72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908147" y="-938026"/>
            <a:ext cx="543827" cy="33078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926DA68-06AD-1192-AA1B-8210B6BBD676}"/>
              </a:ext>
            </a:extLst>
          </p:cNvPr>
          <p:cNvSpPr txBox="1"/>
          <p:nvPr/>
        </p:nvSpPr>
        <p:spPr>
          <a:xfrm>
            <a:off x="228600" y="1580322"/>
            <a:ext cx="298174" cy="3995530"/>
          </a:xfrm>
          <a:prstGeom prst="rect">
            <a:avLst/>
          </a:prstGeom>
          <a:solidFill>
            <a:srgbClr val="F9F1B9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9A4ADE-B996-4C68-0FA1-14E78FCAFA05}"/>
              </a:ext>
            </a:extLst>
          </p:cNvPr>
          <p:cNvSpPr txBox="1"/>
          <p:nvPr/>
        </p:nvSpPr>
        <p:spPr>
          <a:xfrm>
            <a:off x="4646220" y="462149"/>
            <a:ext cx="3507368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l-PL" sz="900" b="0" i="0" u="none" strike="noStrike" baseline="0">
                <a:solidFill>
                  <a:schemeClr val="bg1"/>
                </a:solidFill>
                <a:latin typeface="Calibri"/>
                <a:cs typeface="Calibri"/>
              </a:rPr>
              <a:t>W/C: </a:t>
            </a:r>
            <a:r>
              <a:rPr lang="pl-PL" sz="900">
                <a:solidFill>
                  <a:schemeClr val="bg1"/>
                </a:solidFill>
                <a:latin typeface="Calibri"/>
                <a:cs typeface="Calibri"/>
              </a:rPr>
              <a:t>28/04, 19/05, 09/06, 30/06, 21/07, </a:t>
            </a:r>
            <a:r>
              <a:rPr lang="pl-PL" sz="900">
                <a:latin typeface="Calibri"/>
                <a:cs typeface="Calibri"/>
              </a:rPr>
              <a:t>11/08,</a:t>
            </a:r>
          </a:p>
          <a:p>
            <a:pPr algn="ctr"/>
            <a:r>
              <a:rPr lang="pl-PL" sz="900">
                <a:solidFill>
                  <a:schemeClr val="bg1"/>
                </a:solidFill>
                <a:latin typeface="Calibri"/>
                <a:cs typeface="Calibri"/>
              </a:rPr>
              <a:t>01/09, 22/09, 13/10, 03/11, 24/11, 15/12,</a:t>
            </a:r>
            <a:endParaRPr lang="pl-PL" sz="900">
              <a:solidFill>
                <a:srgbClr val="000000"/>
              </a:solidFill>
              <a:latin typeface="Calibri"/>
              <a:cs typeface="Calibri"/>
            </a:endParaRPr>
          </a:p>
          <a:p>
            <a:pPr algn="ctr"/>
            <a:r>
              <a:rPr lang="pl-PL" sz="900">
                <a:solidFill>
                  <a:schemeClr val="bg1"/>
                </a:solidFill>
                <a:latin typeface="Calibri"/>
                <a:cs typeface="Calibri"/>
              </a:rPr>
              <a:t>05/01, 26/01, </a:t>
            </a:r>
            <a:r>
              <a:rPr lang="pl-PL" sz="900">
                <a:latin typeface="Calibri"/>
                <a:cs typeface="Calibri"/>
              </a:rPr>
              <a:t>16/02, </a:t>
            </a:r>
            <a:r>
              <a:rPr lang="pl-PL" sz="900">
                <a:solidFill>
                  <a:schemeClr val="bg1"/>
                </a:solidFill>
                <a:latin typeface="Calibri"/>
                <a:cs typeface="Calibri"/>
              </a:rPr>
              <a:t>09/03, </a:t>
            </a:r>
            <a:r>
              <a:rPr lang="pl-PL" sz="900">
                <a:latin typeface="Calibri"/>
                <a:cs typeface="Calibri"/>
              </a:rPr>
              <a:t>30/03</a:t>
            </a:r>
            <a:endParaRPr lang="pl-PL" sz="900">
              <a:latin typeface="Calibri"/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15D000-74A7-276B-3714-2A6E378C1722}"/>
              </a:ext>
            </a:extLst>
          </p:cNvPr>
          <p:cNvSpPr txBox="1"/>
          <p:nvPr/>
        </p:nvSpPr>
        <p:spPr>
          <a:xfrm>
            <a:off x="8525930" y="448173"/>
            <a:ext cx="3303809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l-PL" sz="900" b="0" i="0" u="none" strike="noStrike" baseline="0">
                <a:solidFill>
                  <a:schemeClr val="bg1"/>
                </a:solidFill>
                <a:latin typeface="Calibri"/>
                <a:cs typeface="Calibri"/>
              </a:rPr>
              <a:t>W/C: </a:t>
            </a:r>
            <a:r>
              <a:rPr lang="pl-PL" sz="900">
                <a:solidFill>
                  <a:schemeClr val="bg1"/>
                </a:solidFill>
                <a:latin typeface="Calibri"/>
                <a:cs typeface="Calibri"/>
              </a:rPr>
              <a:t>05/05, </a:t>
            </a:r>
            <a:r>
              <a:rPr lang="pl-PL" sz="900">
                <a:latin typeface="Calibri"/>
                <a:cs typeface="Calibri"/>
              </a:rPr>
              <a:t>26/05, </a:t>
            </a:r>
            <a:r>
              <a:rPr lang="pl-PL" sz="900">
                <a:solidFill>
                  <a:schemeClr val="bg1"/>
                </a:solidFill>
                <a:latin typeface="Calibri"/>
                <a:cs typeface="Calibri"/>
              </a:rPr>
              <a:t>16/06, 07/07, </a:t>
            </a:r>
            <a:r>
              <a:rPr lang="pl-PL" sz="900">
                <a:latin typeface="Calibri"/>
                <a:cs typeface="Calibri"/>
              </a:rPr>
              <a:t>28/07, 18/08,</a:t>
            </a:r>
          </a:p>
          <a:p>
            <a:pPr algn="ctr"/>
            <a:r>
              <a:rPr lang="pl-PL" sz="900">
                <a:solidFill>
                  <a:schemeClr val="bg1"/>
                </a:solidFill>
                <a:latin typeface="Calibri"/>
                <a:cs typeface="Calibri"/>
              </a:rPr>
              <a:t> 08/09, 29/09, 20/10, 10/11, 01/12, </a:t>
            </a:r>
            <a:r>
              <a:rPr lang="pl-PL" sz="900">
                <a:latin typeface="Calibri"/>
                <a:cs typeface="Calibri"/>
              </a:rPr>
              <a:t>22/12,</a:t>
            </a:r>
          </a:p>
          <a:p>
            <a:pPr algn="ctr"/>
            <a:r>
              <a:rPr lang="pl-PL" sz="900">
                <a:solidFill>
                  <a:schemeClr val="bg1"/>
                </a:solidFill>
                <a:latin typeface="Calibri"/>
                <a:cs typeface="Calibri"/>
              </a:rPr>
              <a:t>12/01, 02/02, 23/02, 16/03, </a:t>
            </a:r>
            <a:r>
              <a:rPr lang="pl-PL" sz="900">
                <a:latin typeface="Calibri"/>
                <a:cs typeface="Calibri"/>
              </a:rPr>
              <a:t>06/04</a:t>
            </a:r>
            <a:endParaRPr lang="pl-PL" sz="900">
              <a:latin typeface="Calibri"/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4770BC-F2FD-3C5B-9F6B-69E5F5AC4A7E}"/>
              </a:ext>
            </a:extLst>
          </p:cNvPr>
          <p:cNvSpPr txBox="1"/>
          <p:nvPr/>
        </p:nvSpPr>
        <p:spPr>
          <a:xfrm>
            <a:off x="1623952" y="466205"/>
            <a:ext cx="2349724" cy="507831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spAutoFit/>
          </a:bodyPr>
          <a:lstStyle/>
          <a:p>
            <a:pPr algn="ctr"/>
            <a:r>
              <a:rPr lang="en-GB" sz="900" b="0" i="0" u="none" strike="noStrike" baseline="0">
                <a:solidFill>
                  <a:schemeClr val="bg1"/>
                </a:solidFill>
                <a:latin typeface="Calibri"/>
                <a:cs typeface="Calibri"/>
              </a:rPr>
              <a:t>W/C: </a:t>
            </a:r>
            <a:r>
              <a:rPr lang="en-GB" sz="900">
                <a:solidFill>
                  <a:schemeClr val="bg1"/>
                </a:solidFill>
                <a:latin typeface="Calibri"/>
                <a:cs typeface="Calibri"/>
              </a:rPr>
              <a:t>21/04, 12/05, 02/06, 23/06, 14/07, </a:t>
            </a:r>
            <a:endParaRPr lang="en-US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GB" sz="900">
                <a:latin typeface="Calibri"/>
                <a:cs typeface="Calibri"/>
              </a:rPr>
              <a:t>04/08, 25/08,</a:t>
            </a:r>
            <a:r>
              <a:rPr lang="en-GB" sz="90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GB" sz="900">
                <a:solidFill>
                  <a:schemeClr val="bg1"/>
                </a:solidFill>
                <a:latin typeface="Calibri"/>
                <a:cs typeface="Calibri"/>
              </a:rPr>
              <a:t>15/09, 06/10, </a:t>
            </a:r>
            <a:r>
              <a:rPr lang="en-GB" sz="900">
                <a:latin typeface="Calibri"/>
                <a:cs typeface="Calibri"/>
              </a:rPr>
              <a:t>27/10, </a:t>
            </a:r>
            <a:r>
              <a:rPr lang="en-GB" sz="900">
                <a:solidFill>
                  <a:schemeClr val="bg1"/>
                </a:solidFill>
                <a:latin typeface="Calibri"/>
                <a:cs typeface="Calibri"/>
              </a:rPr>
              <a:t> 17/11,</a:t>
            </a:r>
            <a:endParaRPr lang="en-US">
              <a:solidFill>
                <a:schemeClr val="bg1"/>
              </a:solidFill>
              <a:latin typeface="Calibri"/>
              <a:cs typeface="Calibri"/>
            </a:endParaRPr>
          </a:p>
          <a:p>
            <a:pPr algn="ctr"/>
            <a:r>
              <a:rPr lang="en-GB" sz="900">
                <a:solidFill>
                  <a:schemeClr val="bg1"/>
                </a:solidFill>
                <a:latin typeface="Calibri"/>
                <a:cs typeface="Calibri"/>
              </a:rPr>
              <a:t>08/12, </a:t>
            </a:r>
            <a:r>
              <a:rPr lang="en-GB" sz="900">
                <a:solidFill>
                  <a:srgbClr val="000000"/>
                </a:solidFill>
                <a:latin typeface="Calibri"/>
                <a:cs typeface="Calibri"/>
              </a:rPr>
              <a:t>29/12</a:t>
            </a:r>
            <a:r>
              <a:rPr lang="en-GB" sz="900">
                <a:latin typeface="Calibri"/>
                <a:cs typeface="Calibri"/>
              </a:rPr>
              <a:t>, </a:t>
            </a:r>
            <a:r>
              <a:rPr lang="en-GB" sz="900">
                <a:solidFill>
                  <a:schemeClr val="bg1"/>
                </a:solidFill>
                <a:latin typeface="Calibri"/>
                <a:cs typeface="Calibri"/>
              </a:rPr>
              <a:t>19/01, 09/02, 02/03, 23/03</a:t>
            </a:r>
            <a:endParaRPr lang="en-GB" sz="900">
              <a:solidFill>
                <a:schemeClr val="bg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48281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c9a939a-14b6-4f7f-8caf-b3588ff3462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34C28A28C65A40A0EC7C1AFCDB480F" ma:contentTypeVersion="17" ma:contentTypeDescription="Create a new document." ma:contentTypeScope="" ma:versionID="4f60f7b44853b3c399a6bfbb3e9062c8">
  <xsd:schema xmlns:xsd="http://www.w3.org/2001/XMLSchema" xmlns:xs="http://www.w3.org/2001/XMLSchema" xmlns:p="http://schemas.microsoft.com/office/2006/metadata/properties" xmlns:ns2="0c9a939a-14b6-4f7f-8caf-b3588ff3462d" xmlns:ns3="ae6926d6-4a1e-481d-ab84-010b1d56cf1c" targetNamespace="http://schemas.microsoft.com/office/2006/metadata/properties" ma:root="true" ma:fieldsID="64c2c0c458e0f45d7dca47f02cb9f6f7" ns2:_="" ns3:_="">
    <xsd:import namespace="0c9a939a-14b6-4f7f-8caf-b3588ff3462d"/>
    <xsd:import namespace="ae6926d6-4a1e-481d-ab84-010b1d56cf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9a939a-14b6-4f7f-8caf-b3588ff346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12e36a2-49b7-4b00-ba12-1750025de1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6926d6-4a1e-481d-ab84-010b1d56cf1c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E3D33C-ED29-4E66-A0D8-99F253FF7D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7515209-51DB-4A5F-A488-02054F88B257}">
  <ds:schemaRefs>
    <ds:schemaRef ds:uri="0c9a939a-14b6-4f7f-8caf-b3588ff3462d"/>
    <ds:schemaRef ds:uri="ae6926d6-4a1e-481d-ab84-010b1d56cf1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C8FFFAE-9D17-491B-AD4D-4A42FECDB3C8}">
  <ds:schemaRefs>
    <ds:schemaRef ds:uri="0c9a939a-14b6-4f7f-8caf-b3588ff3462d"/>
    <ds:schemaRef ds:uri="ae6926d6-4a1e-481d-ab84-010b1d56cf1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472f14c-d40a-4996-84a9-078c3b8640e0}" enabled="1" method="Privileged" siteId="{cd62b7dd-4b48-44bd-90e7-e143a22c8ea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459</Words>
  <Application>Microsoft Office PowerPoint</Application>
  <PresentationFormat>Widescreen</PresentationFormat>
  <Paragraphs>92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Calibri Light</vt:lpstr>
      <vt:lpstr>Futura Medium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Eileen Greer</cp:lastModifiedBy>
  <cp:revision>4</cp:revision>
  <cp:lastPrinted>2023-03-01T09:37:01Z</cp:lastPrinted>
  <dcterms:created xsi:type="dcterms:W3CDTF">2021-11-23T11:01:06Z</dcterms:created>
  <dcterms:modified xsi:type="dcterms:W3CDTF">2025-03-27T10:16:37Z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0x0101007634C28A28C65A40A0EC7C1AFCDB480F</vt:lpwstr>
  </property>
  <property fmtid="{D5CDD505-2E9C-101B-9397-08002B2CF9AE}" pid="3" name="MSIP_Label_f472f14c-d40a-4996-84a9-078c3b8640e0_Enabled">
    <vt:lpwstr>true</vt:lpwstr>
  </property>
  <property fmtid="{D5CDD505-2E9C-101B-9397-08002B2CF9AE}" pid="4" name="MSIP_Label_f472f14c-d40a-4996-84a9-078c3b8640e0_SetDate">
    <vt:lpwstr>2022-03-10T12:28:39Z</vt:lpwstr>
  </property>
  <property fmtid="{D5CDD505-2E9C-101B-9397-08002B2CF9AE}" pid="5" name="MSIP_Label_f472f14c-d40a-4996-84a9-078c3b8640e0_Method">
    <vt:lpwstr>Privileged</vt:lpwstr>
  </property>
  <property fmtid="{D5CDD505-2E9C-101B-9397-08002B2CF9AE}" pid="6" name="MSIP_Label_f472f14c-d40a-4996-84a9-078c3b8640e0_Name">
    <vt:lpwstr>f472f14c-d40a-4996-84a9-078c3b8640e0</vt:lpwstr>
  </property>
  <property fmtid="{D5CDD505-2E9C-101B-9397-08002B2CF9AE}" pid="7" name="MSIP_Label_f472f14c-d40a-4996-84a9-078c3b8640e0_SiteId">
    <vt:lpwstr>cd62b7dd-4b48-44bd-90e7-e143a22c8ead</vt:lpwstr>
  </property>
  <property fmtid="{D5CDD505-2E9C-101B-9397-08002B2CF9AE}" pid="8" name="MSIP_Label_f472f14c-d40a-4996-84a9-078c3b8640e0_ActionId">
    <vt:lpwstr>b4e7b0a2-cee4-4550-9811-35cde0071a92</vt:lpwstr>
  </property>
  <property fmtid="{D5CDD505-2E9C-101B-9397-08002B2CF9AE}" pid="9" name="MSIP_Label_f472f14c-d40a-4996-84a9-078c3b8640e0_ContentBits">
    <vt:lpwstr>2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Internal</vt:lpwstr>
  </property>
  <property fmtid="{D5CDD505-2E9C-101B-9397-08002B2CF9AE}" pid="12" name="MediaServiceImageTags">
    <vt:lpwstr/>
  </property>
</Properties>
</file>