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2" r:id="rId7"/>
    <p:sldId id="263" r:id="rId8"/>
    <p:sldId id="261" r:id="rId9"/>
    <p:sldId id="268" r:id="rId10"/>
    <p:sldId id="269" r:id="rId11"/>
    <p:sldId id="270" r:id="rId12"/>
    <p:sldId id="271" r:id="rId13"/>
    <p:sldId id="272" r:id="rId14"/>
    <p:sldId id="273" r:id="rId15"/>
    <p:sldId id="274" r:id="rId16"/>
    <p:sldId id="275" r:id="rId17"/>
    <p:sldId id="276" r:id="rId18"/>
  </p:sldIdLst>
  <p:sldSz cx="9144000" cy="5143500" type="screen16x9"/>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0023"/>
    <a:srgbClr val="B2001B"/>
    <a:srgbClr val="D6001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149" autoAdjust="0"/>
  </p:normalViewPr>
  <p:slideViewPr>
    <p:cSldViewPr snapToGrid="0" snapToObjects="1">
      <p:cViewPr varScale="1">
        <p:scale>
          <a:sx n="86" d="100"/>
          <a:sy n="86" d="100"/>
        </p:scale>
        <p:origin x="1116" y="84"/>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D8FAC103-4B97-4DD9-A2DB-1321B9941B16}" type="datetimeFigureOut">
              <a:rPr lang="en-US" altLang="en-US"/>
              <a:pPr>
                <a:defRPr/>
              </a:pPr>
              <a:t>6/26/2018</a:t>
            </a:fld>
            <a:endParaRPr lang="en-US" alt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0B27B23-F7BE-4AE1-98C9-F1D78C28859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ucas.com/ucas/undergraduate/getting-started/what-study/apprenticeships-traineeships-and-school-leaver"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ucas.com/events/exploring-university"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careerfinder.ucas.com/" TargetMode="External"/><Relationship Id="rId5" Type="http://schemas.openxmlformats.org/officeDocument/2006/relationships/hyperlink" Target="http://www.ucas.com/connect" TargetMode="External"/><Relationship Id="rId4" Type="http://schemas.openxmlformats.org/officeDocument/2006/relationships/hyperlink" Target="http://www.ucas.com/events/exhibitions"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BA7DCA6C-2CAC-4412-961A-7C2F24A708D9}" type="slidenum">
              <a:rPr lang="en-US" altLang="en-US" smtClean="0"/>
              <a:pPr>
                <a:spcBef>
                  <a:spcPct val="0"/>
                </a:spcBef>
              </a:pPr>
              <a:t>2</a:t>
            </a:fld>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Apprenticeships give you the opportunity to work for an employer, earn a salary and gain a qualification at the same time. Traineeships provide essential training to prepare for work and gain skills to help you get an apprenticeship or a job. </a:t>
            </a:r>
          </a:p>
          <a:p>
            <a:endParaRPr lang="en-US" altLang="en-US" smtClean="0"/>
          </a:p>
          <a:p>
            <a:r>
              <a:rPr lang="en-US" altLang="en-US" smtClean="0"/>
              <a:t>For more information see: </a:t>
            </a:r>
          </a:p>
          <a:p>
            <a:r>
              <a:rPr lang="en-US" altLang="en-US" smtClean="0">
                <a:hlinkClick r:id="rId3"/>
              </a:rPr>
              <a:t>www.ucas.com/ucas/undergraduate/getting-started/what-study/apprenticeships-traineeships-and-school-leaver</a:t>
            </a:r>
            <a:r>
              <a:rPr lang="en-US" altLang="en-US" smtClean="0"/>
              <a:t> </a:t>
            </a:r>
            <a:endParaRPr lang="en-GB" altLang="en-US" smtClean="0"/>
          </a:p>
          <a:p>
            <a:endParaRPr lang="en-GB" altLang="en-US" smtClean="0"/>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AE818224-9457-43DD-B212-095C91466F6B}" type="slidenum">
              <a:rPr lang="en-US" altLang="en-US" smtClean="0"/>
              <a:pPr/>
              <a:t>3</a:t>
            </a:fld>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F32AA14D-124A-47CA-9EB5-2194A900D787}" type="slidenum">
              <a:rPr lang="en-US" altLang="en-US" smtClean="0"/>
              <a:pPr/>
              <a:t>4</a:t>
            </a:fld>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B699121E-D478-4FAF-B6D4-01A55024DBB2}" type="slidenum">
              <a:rPr lang="en-US" altLang="en-US" smtClean="0"/>
              <a:pPr/>
              <a:t>5</a:t>
            </a:fld>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defRPr/>
            </a:pPr>
            <a:r>
              <a:rPr lang="en-US" dirty="0"/>
              <a:t>Which modules are the most interesting and relevant to the applicants career aspirations?</a:t>
            </a:r>
          </a:p>
          <a:p>
            <a:pPr marL="171450" indent="-171450">
              <a:buFont typeface="Arial" panose="020B0604020202020204" pitchFamily="34" charset="0"/>
              <a:buChar char="•"/>
              <a:defRPr/>
            </a:pPr>
            <a:r>
              <a:rPr lang="en-US" dirty="0"/>
              <a:t>How many lectures are there and how much group work will be done in seminars?</a:t>
            </a:r>
          </a:p>
          <a:p>
            <a:pPr marL="171450" indent="-171450">
              <a:buFont typeface="Arial" panose="020B0604020202020204" pitchFamily="34" charset="0"/>
              <a:buChar char="•"/>
              <a:defRPr/>
            </a:pPr>
            <a:r>
              <a:rPr lang="en-US" dirty="0"/>
              <a:t>What combination of exams, coursework or presentations is the course assessed by?</a:t>
            </a:r>
          </a:p>
          <a:p>
            <a:pPr marL="171450" indent="-171450">
              <a:buFont typeface="Arial" panose="020B0604020202020204" pitchFamily="34" charset="0"/>
              <a:buChar char="•"/>
              <a:defRPr/>
            </a:pPr>
            <a:r>
              <a:rPr lang="en-US" dirty="0"/>
              <a:t>Who are the tutors and are they experts in areas the applicant wants to learn about?</a:t>
            </a:r>
          </a:p>
          <a:p>
            <a:pPr marL="171450" indent="-171450">
              <a:buFont typeface="Arial" panose="020B0604020202020204" pitchFamily="34" charset="0"/>
              <a:buChar char="•"/>
              <a:defRPr/>
            </a:pPr>
            <a:r>
              <a:rPr lang="en-US" dirty="0"/>
              <a:t>What subject areas do they </a:t>
            </a:r>
            <a:r>
              <a:rPr lang="en-US" dirty="0" err="1"/>
              <a:t>specialise</a:t>
            </a:r>
            <a:r>
              <a:rPr lang="en-US" dirty="0"/>
              <a:t> in?</a:t>
            </a:r>
          </a:p>
          <a:p>
            <a:pPr marL="171450" indent="-171450">
              <a:buFont typeface="Arial" panose="020B0604020202020204" pitchFamily="34" charset="0"/>
              <a:buChar char="•"/>
              <a:defRPr/>
            </a:pPr>
            <a:r>
              <a:rPr lang="en-US" dirty="0"/>
              <a:t>Can applicants study abroad or get help with work placements?</a:t>
            </a:r>
          </a:p>
          <a:p>
            <a:pPr marL="171450" indent="-171450">
              <a:buFont typeface="Arial" panose="020B0604020202020204" pitchFamily="34" charset="0"/>
              <a:buChar char="•"/>
              <a:defRPr/>
            </a:pPr>
            <a:r>
              <a:rPr lang="en-US" dirty="0"/>
              <a:t>Do they have sports facilities or societies to join?</a:t>
            </a:r>
          </a:p>
          <a:p>
            <a:pPr marL="171450" indent="-171450">
              <a:buFont typeface="Arial" panose="020B0604020202020204" pitchFamily="34" charset="0"/>
              <a:buChar char="•"/>
              <a:defRPr/>
            </a:pPr>
            <a:r>
              <a:rPr lang="en-US" dirty="0"/>
              <a:t>How near home, a city center or the countryside are they?</a:t>
            </a:r>
          </a:p>
          <a:p>
            <a:pPr>
              <a:defRPr/>
            </a:pPr>
            <a:endParaRPr lang="en-GB" dirty="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ADC62320-B525-45F7-9549-513638395C71}" type="slidenum">
              <a:rPr lang="en-US" altLang="en-US" smtClean="0"/>
              <a:pPr/>
              <a:t>6</a:t>
            </a:fld>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Our search tool has over 37,000 courses in the UK. It includes detailed information about the universities and colleges. You can search by course, university or college, or location. </a:t>
            </a:r>
            <a:endParaRPr lang="en-GB" altLang="en-US" smtClean="0"/>
          </a:p>
          <a:p>
            <a:endParaRPr lang="en-GB" altLang="en-US" smtClean="0"/>
          </a:p>
          <a:p>
            <a:r>
              <a:rPr lang="en-GB" altLang="en-US" smtClean="0"/>
              <a:t>Every year, many applicants are unsuccessful for reasons that could have been avoided if they had undertaken better research. When UCAS interviewed current students in their second year asking them what advice they would give to their 18 year old self, ALL of the students said – ‘do more research!’ Nearly all courses on ucas.com have an Entry Profile that contains detailed information about what the provider is looking for in terms of their applicants – a bit like a job description. The best time to attend open days is before you submit your application – in plenty of time! </a:t>
            </a:r>
          </a:p>
          <a:p>
            <a:endParaRPr lang="en-GB" altLang="en-US" smtClean="0"/>
          </a:p>
          <a:p>
            <a:pPr eaLnBrk="1" hangingPunct="1">
              <a:spcBef>
                <a:spcPct val="0"/>
              </a:spcBef>
            </a:pPr>
            <a:r>
              <a:rPr lang="en-US" altLang="en-US" smtClean="0">
                <a:solidFill>
                  <a:srgbClr val="595959"/>
                </a:solidFill>
              </a:rPr>
              <a:t>Find all the information about open days and virtual tours at </a:t>
            </a:r>
            <a:r>
              <a:rPr lang="en-US" altLang="en-US" smtClean="0">
                <a:solidFill>
                  <a:srgbClr val="595959"/>
                </a:solidFill>
                <a:hlinkClick r:id="rId3"/>
              </a:rPr>
              <a:t>www.ucas.com/events/exploring-university</a:t>
            </a:r>
            <a:r>
              <a:rPr lang="en-US" altLang="en-US" smtClean="0">
                <a:solidFill>
                  <a:srgbClr val="595959"/>
                </a:solidFill>
              </a:rPr>
              <a:t>. </a:t>
            </a:r>
          </a:p>
          <a:p>
            <a:pPr eaLnBrk="1" hangingPunct="1">
              <a:spcBef>
                <a:spcPct val="0"/>
              </a:spcBef>
            </a:pPr>
            <a:r>
              <a:rPr lang="en-US" altLang="en-US" smtClean="0">
                <a:solidFill>
                  <a:srgbClr val="595959"/>
                </a:solidFill>
              </a:rPr>
              <a:t>Find out about exhibitions at </a:t>
            </a:r>
            <a:r>
              <a:rPr lang="en-US" altLang="en-US" smtClean="0">
                <a:solidFill>
                  <a:srgbClr val="595959"/>
                </a:solidFill>
                <a:hlinkClick r:id="rId4"/>
              </a:rPr>
              <a:t>www.ucas.com/events/exhibitions</a:t>
            </a:r>
            <a:r>
              <a:rPr lang="en-US" altLang="en-US" smtClean="0">
                <a:solidFill>
                  <a:srgbClr val="595959"/>
                </a:solidFill>
              </a:rPr>
              <a:t>  </a:t>
            </a:r>
          </a:p>
          <a:p>
            <a:pPr eaLnBrk="1" hangingPunct="1">
              <a:spcBef>
                <a:spcPct val="0"/>
              </a:spcBef>
            </a:pPr>
            <a:r>
              <a:rPr lang="en-US" altLang="en-US" smtClean="0">
                <a:solidFill>
                  <a:srgbClr val="595959"/>
                </a:solidFill>
              </a:rPr>
              <a:t>Videos and case studies are available at </a:t>
            </a:r>
            <a:r>
              <a:rPr lang="en-US" altLang="en-US" smtClean="0">
                <a:solidFill>
                  <a:srgbClr val="595959"/>
                </a:solidFill>
                <a:hlinkClick r:id="rId5"/>
              </a:rPr>
              <a:t>www.ucas.com/connect</a:t>
            </a:r>
            <a:r>
              <a:rPr lang="en-US" altLang="en-US" smtClean="0">
                <a:solidFill>
                  <a:srgbClr val="595959"/>
                </a:solidFill>
              </a:rPr>
              <a:t>.</a:t>
            </a:r>
          </a:p>
          <a:p>
            <a:pPr eaLnBrk="1" hangingPunct="1">
              <a:spcBef>
                <a:spcPct val="0"/>
              </a:spcBef>
            </a:pPr>
            <a:r>
              <a:rPr lang="en-US" altLang="en-US" smtClean="0">
                <a:solidFill>
                  <a:srgbClr val="595959"/>
                </a:solidFill>
              </a:rPr>
              <a:t>For career finder tool look at </a:t>
            </a:r>
            <a:r>
              <a:rPr lang="en-US" altLang="en-US" smtClean="0">
                <a:solidFill>
                  <a:srgbClr val="595959"/>
                </a:solidFill>
                <a:hlinkClick r:id="rId6"/>
              </a:rPr>
              <a:t>https://careerfinder.ucas.com</a:t>
            </a:r>
            <a:r>
              <a:rPr lang="en-US" altLang="en-US" smtClean="0">
                <a:solidFill>
                  <a:srgbClr val="595959"/>
                </a:solidFill>
              </a:rPr>
              <a:t>.</a:t>
            </a:r>
          </a:p>
          <a:p>
            <a:endParaRPr lang="en-GB" altLang="en-US" smtClean="0"/>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0942DB35-283E-484F-9AEF-F67EF1F8B76B}" type="slidenum">
              <a:rPr lang="en-US" altLang="en-US" smtClean="0"/>
              <a:pPr/>
              <a:t>7</a:t>
            </a:fld>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3A34E742-5CD0-4CE8-AEF6-2DF8DA17A1F1}" type="slidenum">
              <a:rPr lang="en-US" altLang="en-US" smtClean="0"/>
              <a:pPr/>
              <a:t>8</a:t>
            </a:fld>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smtClean="0"/>
              <a:t>Equal consideration – this means that if you meet the published deadlines then a provider must consider your application. </a:t>
            </a:r>
            <a:r>
              <a:rPr lang="en-US" altLang="en-US" smtClean="0"/>
              <a:t>Applications received after the deadlines will still be forwarded to universities and colleges, providing they have vacancies, but they are not obliged to consider them. </a:t>
            </a:r>
            <a:endParaRPr lang="en-GB" altLang="en-US" smtClean="0"/>
          </a:p>
          <a:p>
            <a:endParaRPr lang="en-GB" altLang="en-US" smtClean="0"/>
          </a:p>
          <a:p>
            <a:r>
              <a:rPr lang="en-US" altLang="en-US" smtClean="0"/>
              <a:t>We send the application on to each of the chosen universities and colleges at the same time. Each university or college has access to the information about their choice only. They must not ask you to reveal your other choices. This is what we call invisibility. Only much later in the application cycle, when you have received decisions on all your choices and replied to any offers, will each university or college be able to see details of the other choices. This ensures that each university or college decides independently whether to offer a place and what conditions, if any, to attach to an offer. </a:t>
            </a:r>
            <a:r>
              <a:rPr lang="en-GB" altLang="en-US" smtClean="0"/>
              <a:t>You do not need to rank your choices in order. </a:t>
            </a:r>
          </a:p>
          <a:p>
            <a:endParaRPr lang="en-GB" altLang="en-US" smtClean="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67BE508B-4236-41A1-9E23-C8395913F2B0}" type="slidenum">
              <a:rPr lang="en-US" altLang="en-US" smtClean="0"/>
              <a:pPr/>
              <a:t>9</a:t>
            </a:fld>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Applications received after deadlines will still be forwarded to universities and colleges, providing they have vacancies, but they are not obliged to consider them. </a:t>
            </a:r>
          </a:p>
          <a:p>
            <a:endParaRPr lang="en-GB" altLang="en-US" smtClean="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40D99823-00E8-4BBC-BE27-9253DB0D0372}" type="slidenum">
              <a:rPr lang="en-US" altLang="en-US" smtClean="0"/>
              <a:pPr/>
              <a:t>10</a:t>
            </a:fld>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E83FB8EF-EE9B-4513-9B4F-5319781CB3A7}" type="slidenum">
              <a:rPr lang="en-US" altLang="en-US" smtClean="0"/>
              <a:pPr/>
              <a:t>11</a:t>
            </a:fld>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25BE64CC-A16E-4280-BFAF-1263E45C26B3}" type="slidenum">
              <a:rPr lang="en-US" altLang="en-US" smtClean="0"/>
              <a:pPr/>
              <a:t>12</a:t>
            </a:fld>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4C292449-BD51-4D7D-91E6-2AE265E857D1}" type="slidenum">
              <a:rPr lang="en-US" altLang="en-US" smtClean="0"/>
              <a:pPr/>
              <a:t>13</a:t>
            </a:fld>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160E421E-5ED5-4DC4-9198-74F3C4694515}" type="slidenum">
              <a:rPr lang="en-US" altLang="en-US" smtClean="0"/>
              <a:pPr/>
              <a:t>14</a:t>
            </a:fld>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66BB046F-D696-4144-BE91-779ADE356BEF}" type="slidenum">
              <a:rPr lang="en-US" altLang="en-US" smtClean="0"/>
              <a:pPr/>
              <a:t>15</a:t>
            </a:fld>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1DE9049D-B569-4DF6-BDE1-638B4EB5F7EB}" type="slidenum">
              <a:rPr lang="en-US" altLang="en-US" smtClean="0"/>
              <a:pPr/>
              <a:t>16</a:t>
            </a:fld>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70186B55-1EF3-497C-A1A2-804086B47BBB}" type="slidenum">
              <a:rPr lang="en-US" altLang="en-US" smtClean="0"/>
              <a:pPr/>
              <a:t>17</a:t>
            </a:fld>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B2001B"/>
        </a:solidFill>
        <a:effectLst/>
      </p:bgPr>
    </p:bg>
    <p:spTree>
      <p:nvGrpSpPr>
        <p:cNvPr id="1" name=""/>
        <p:cNvGrpSpPr/>
        <p:nvPr/>
      </p:nvGrpSpPr>
      <p:grpSpPr>
        <a:xfrm>
          <a:off x="0" y="0"/>
          <a:ext cx="0" cy="0"/>
          <a:chOff x="0" y="0"/>
          <a:chExt cx="0" cy="0"/>
        </a:xfrm>
      </p:grpSpPr>
      <p:pic>
        <p:nvPicPr>
          <p:cNvPr id="2" name="Picture 6" descr="students in lecturehall.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descr="UCAS-Right_aligned-White_box_only-CMYK.eps"/>
          <p:cNvPicPr>
            <a:picLocks noChangeAspect="1"/>
          </p:cNvPicPr>
          <p:nvPr userDrawn="1"/>
        </p:nvPicPr>
        <p:blipFill>
          <a:blip r:embed="rId3">
            <a:extLst>
              <a:ext uri="{28A0092B-C50C-407E-A947-70E740481C1C}">
                <a14:useLocalDpi xmlns:a14="http://schemas.microsoft.com/office/drawing/2010/main" val="0"/>
              </a:ext>
            </a:extLst>
          </a:blip>
          <a:srcRect r="5966"/>
          <a:stretch>
            <a:fillRect/>
          </a:stretch>
        </p:blipFill>
        <p:spPr bwMode="auto">
          <a:xfrm>
            <a:off x="7570788" y="4567238"/>
            <a:ext cx="15795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141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1">
    <p:spTree>
      <p:nvGrpSpPr>
        <p:cNvPr id="1" name=""/>
        <p:cNvGrpSpPr/>
        <p:nvPr/>
      </p:nvGrpSpPr>
      <p:grpSpPr>
        <a:xfrm>
          <a:off x="0" y="0"/>
          <a:ext cx="0" cy="0"/>
          <a:chOff x="0" y="0"/>
          <a:chExt cx="0" cy="0"/>
        </a:xfrm>
      </p:grpSpPr>
      <p:pic>
        <p:nvPicPr>
          <p:cNvPr id="2" name="Picture 6" descr="iStock-639513276.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descr="UCAS-Right_aligned-White_box_only-CMYK.eps"/>
          <p:cNvPicPr>
            <a:picLocks noChangeAspect="1"/>
          </p:cNvPicPr>
          <p:nvPr userDrawn="1"/>
        </p:nvPicPr>
        <p:blipFill>
          <a:blip r:embed="rId3">
            <a:extLst>
              <a:ext uri="{28A0092B-C50C-407E-A947-70E740481C1C}">
                <a14:useLocalDpi xmlns:a14="http://schemas.microsoft.com/office/drawing/2010/main" val="0"/>
              </a:ext>
            </a:extLst>
          </a:blip>
          <a:srcRect r="5966"/>
          <a:stretch>
            <a:fillRect/>
          </a:stretch>
        </p:blipFill>
        <p:spPr bwMode="auto">
          <a:xfrm>
            <a:off x="7570788" y="4567238"/>
            <a:ext cx="15795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9991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2">
    <p:spTree>
      <p:nvGrpSpPr>
        <p:cNvPr id="1" name=""/>
        <p:cNvGrpSpPr/>
        <p:nvPr/>
      </p:nvGrpSpPr>
      <p:grpSpPr>
        <a:xfrm>
          <a:off x="0" y="0"/>
          <a:ext cx="0" cy="0"/>
          <a:chOff x="0" y="0"/>
          <a:chExt cx="0" cy="0"/>
        </a:xfrm>
      </p:grpSpPr>
      <p:pic>
        <p:nvPicPr>
          <p:cNvPr id="2" name="Picture 6" descr="iStock-597958828.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descr="UCAS-Right_aligned-White_box_only-CMYK.eps"/>
          <p:cNvPicPr>
            <a:picLocks noChangeAspect="1"/>
          </p:cNvPicPr>
          <p:nvPr userDrawn="1"/>
        </p:nvPicPr>
        <p:blipFill>
          <a:blip r:embed="rId3">
            <a:extLst>
              <a:ext uri="{28A0092B-C50C-407E-A947-70E740481C1C}">
                <a14:useLocalDpi xmlns:a14="http://schemas.microsoft.com/office/drawing/2010/main" val="0"/>
              </a:ext>
            </a:extLst>
          </a:blip>
          <a:srcRect r="5966"/>
          <a:stretch>
            <a:fillRect/>
          </a:stretch>
        </p:blipFill>
        <p:spPr bwMode="auto">
          <a:xfrm>
            <a:off x="7570788" y="4567238"/>
            <a:ext cx="15795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5217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2" name="Picture 6" descr="iStock-497517286.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descr="UCAS-Right_aligned-White_box_only-CMYK.eps"/>
          <p:cNvPicPr>
            <a:picLocks noChangeAspect="1"/>
          </p:cNvPicPr>
          <p:nvPr userDrawn="1"/>
        </p:nvPicPr>
        <p:blipFill>
          <a:blip r:embed="rId3">
            <a:extLst>
              <a:ext uri="{28A0092B-C50C-407E-A947-70E740481C1C}">
                <a14:useLocalDpi xmlns:a14="http://schemas.microsoft.com/office/drawing/2010/main" val="0"/>
              </a:ext>
            </a:extLst>
          </a:blip>
          <a:srcRect r="5966"/>
          <a:stretch>
            <a:fillRect/>
          </a:stretch>
        </p:blipFill>
        <p:spPr bwMode="auto">
          <a:xfrm>
            <a:off x="7570788" y="4567238"/>
            <a:ext cx="15795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0463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2" name="Picture 6" descr="iStock-522874424.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descr="UCAS-Right_aligned-White_box_only-CMYK.eps"/>
          <p:cNvPicPr>
            <a:picLocks noChangeAspect="1"/>
          </p:cNvPicPr>
          <p:nvPr userDrawn="1"/>
        </p:nvPicPr>
        <p:blipFill>
          <a:blip r:embed="rId3">
            <a:extLst>
              <a:ext uri="{28A0092B-C50C-407E-A947-70E740481C1C}">
                <a14:useLocalDpi xmlns:a14="http://schemas.microsoft.com/office/drawing/2010/main" val="0"/>
              </a:ext>
            </a:extLst>
          </a:blip>
          <a:srcRect r="5966"/>
          <a:stretch>
            <a:fillRect/>
          </a:stretch>
        </p:blipFill>
        <p:spPr bwMode="auto">
          <a:xfrm>
            <a:off x="7570788" y="4567238"/>
            <a:ext cx="15795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0114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2" name="Picture 6" descr="iStock-528444760.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descr="UCAS-Right_aligned-White_box_only-CMYK.eps"/>
          <p:cNvPicPr>
            <a:picLocks noChangeAspect="1"/>
          </p:cNvPicPr>
          <p:nvPr userDrawn="1"/>
        </p:nvPicPr>
        <p:blipFill>
          <a:blip r:embed="rId3">
            <a:extLst>
              <a:ext uri="{28A0092B-C50C-407E-A947-70E740481C1C}">
                <a14:useLocalDpi xmlns:a14="http://schemas.microsoft.com/office/drawing/2010/main" val="0"/>
              </a:ext>
            </a:extLst>
          </a:blip>
          <a:srcRect r="5966"/>
          <a:stretch>
            <a:fillRect/>
          </a:stretch>
        </p:blipFill>
        <p:spPr bwMode="auto">
          <a:xfrm>
            <a:off x="7570788" y="4567238"/>
            <a:ext cx="15795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1412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2" name="Picture 6" descr="iStock-597963332.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descr="UCAS-Right_aligned-White_box_only-CMYK.eps"/>
          <p:cNvPicPr>
            <a:picLocks noChangeAspect="1"/>
          </p:cNvPicPr>
          <p:nvPr userDrawn="1"/>
        </p:nvPicPr>
        <p:blipFill>
          <a:blip r:embed="rId3">
            <a:extLst>
              <a:ext uri="{28A0092B-C50C-407E-A947-70E740481C1C}">
                <a14:useLocalDpi xmlns:a14="http://schemas.microsoft.com/office/drawing/2010/main" val="0"/>
              </a:ext>
            </a:extLst>
          </a:blip>
          <a:srcRect r="5966"/>
          <a:stretch>
            <a:fillRect/>
          </a:stretch>
        </p:blipFill>
        <p:spPr bwMode="auto">
          <a:xfrm>
            <a:off x="7570788" y="4567238"/>
            <a:ext cx="15795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8313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2" name="Picture 6" descr="iStock-621587594.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descr="UCAS-Right_aligned-White_box_only-CMYK.eps"/>
          <p:cNvPicPr>
            <a:picLocks noChangeAspect="1"/>
          </p:cNvPicPr>
          <p:nvPr userDrawn="1"/>
        </p:nvPicPr>
        <p:blipFill>
          <a:blip r:embed="rId3">
            <a:extLst>
              <a:ext uri="{28A0092B-C50C-407E-A947-70E740481C1C}">
                <a14:useLocalDpi xmlns:a14="http://schemas.microsoft.com/office/drawing/2010/main" val="0"/>
              </a:ext>
            </a:extLst>
          </a:blip>
          <a:srcRect r="5966"/>
          <a:stretch>
            <a:fillRect/>
          </a:stretch>
        </p:blipFill>
        <p:spPr bwMode="auto">
          <a:xfrm>
            <a:off x="7570788" y="4567238"/>
            <a:ext cx="15795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3049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2" name="Picture 6" descr="UCAS-Right_aligned-White_box-Keyline-CMYK.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10463" y="4511675"/>
            <a:ext cx="1647825" cy="4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30269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4767263"/>
            <a:ext cx="2133600" cy="274637"/>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000000"/>
                </a:solidFill>
              </a:defRPr>
            </a:lvl1pPr>
          </a:lstStyle>
          <a:p>
            <a:pPr>
              <a:defRPr/>
            </a:pPr>
            <a:fld id="{261CEF88-AA34-482D-8020-D2457BDEB383}" type="datetimeFigureOut">
              <a:rPr lang="en-US" altLang="en-US"/>
              <a:pPr>
                <a:defRPr/>
              </a:pPr>
              <a:t>6/26/2018</a:t>
            </a:fld>
            <a:endParaRPr lang="en-US" alt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rgbClr val="000000"/>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000000"/>
                </a:solidFill>
              </a:defRPr>
            </a:lvl1pPr>
          </a:lstStyle>
          <a:p>
            <a:pPr>
              <a:defRPr/>
            </a:pPr>
            <a:fld id="{FB254EEF-D8CB-418B-BCD2-1689D1418BD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ucas.com/undergraduate/applying-university/ucas-undergraduate-advice-parents-and-guardians"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ucas.com/alternatives"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ucas.com/ucas/undergraduate/getting-started/apprenticeships-uk"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hyperlink" Target="https://www.ucas.com/ucas/undergraduate/getting-started/apprenticeships-uk/degree-and-professional-apprenticeships"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hyperlink" Target="https://digital.ucas.com/search"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hyperlink" Target="http://www.ucas.com/parents"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hyperlink" Target="https://www.ucasdigital.com/widgets/parents_tool/index.html#/hom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p:cNvSpPr>
            <a:spLocks noChangeArrowheads="1"/>
          </p:cNvSpPr>
          <p:nvPr/>
        </p:nvSpPr>
        <p:spPr bwMode="auto">
          <a:xfrm>
            <a:off x="160338" y="425450"/>
            <a:ext cx="786923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lnSpc>
                <a:spcPct val="80000"/>
              </a:lnSpc>
            </a:pPr>
            <a:r>
              <a:rPr lang="en-US" altLang="en-US" sz="4400" b="1">
                <a:solidFill>
                  <a:srgbClr val="FFFFFF"/>
                </a:solidFill>
              </a:rPr>
              <a:t>Parents’ evening presentation</a:t>
            </a:r>
          </a:p>
        </p:txBody>
      </p:sp>
      <p:sp>
        <p:nvSpPr>
          <p:cNvPr id="12291" name="Rectangle 1"/>
          <p:cNvSpPr>
            <a:spLocks noChangeArrowheads="1"/>
          </p:cNvSpPr>
          <p:nvPr/>
        </p:nvSpPr>
        <p:spPr bwMode="auto">
          <a:xfrm>
            <a:off x="0" y="4416425"/>
            <a:ext cx="66103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en-GB" altLang="en-US">
                <a:hlinkClick r:id="rId2"/>
              </a:rPr>
              <a:t>https://www.ucas.com/undergraduate/applying-university/ucas-undergraduate-advice-parents-and-guardians</a:t>
            </a:r>
            <a:r>
              <a:rPr lang="en-GB" altLang="en-US"/>
              <a:t>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95325"/>
            <a:ext cx="9144000" cy="3703638"/>
          </a:xfrm>
          <a:prstGeom prst="rect">
            <a:avLst/>
          </a:prstGeom>
          <a:solidFill>
            <a:srgbClr val="E00023">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F0000"/>
              </a:solidFill>
            </a:endParaRPr>
          </a:p>
        </p:txBody>
      </p:sp>
      <p:sp>
        <p:nvSpPr>
          <p:cNvPr id="5" name="TextBox 4"/>
          <p:cNvSpPr txBox="1"/>
          <p:nvPr/>
        </p:nvSpPr>
        <p:spPr>
          <a:xfrm>
            <a:off x="233363" y="730250"/>
            <a:ext cx="7653337" cy="769938"/>
          </a:xfrm>
          <a:prstGeom prst="rect">
            <a:avLst/>
          </a:prstGeom>
          <a:noFill/>
        </p:spPr>
        <p:txBody>
          <a:bodyPr>
            <a:spAutoFit/>
          </a:bodyPr>
          <a:lstStyle/>
          <a:p>
            <a:pPr eaLnBrk="1" fontAlgn="auto" hangingPunct="1">
              <a:spcBef>
                <a:spcPts val="0"/>
              </a:spcBef>
              <a:spcAft>
                <a:spcPts val="0"/>
              </a:spcAft>
              <a:defRPr/>
            </a:pPr>
            <a:r>
              <a:rPr lang="en-US" sz="4400" b="1" dirty="0">
                <a:solidFill>
                  <a:srgbClr val="FFFFFF"/>
                </a:solidFill>
                <a:latin typeface="+mj-lt"/>
                <a:ea typeface="+mn-ea"/>
                <a:cs typeface="FS Albert Pro"/>
              </a:rPr>
              <a:t>The role of UCAS</a:t>
            </a:r>
          </a:p>
        </p:txBody>
      </p:sp>
      <p:sp>
        <p:nvSpPr>
          <p:cNvPr id="13316" name="TextBox 5"/>
          <p:cNvSpPr txBox="1">
            <a:spLocks noChangeArrowheads="1"/>
          </p:cNvSpPr>
          <p:nvPr/>
        </p:nvSpPr>
        <p:spPr bwMode="auto">
          <a:xfrm>
            <a:off x="233363" y="1671638"/>
            <a:ext cx="8710612"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r>
              <a:rPr lang="en-US" altLang="en-US" sz="2400">
                <a:solidFill>
                  <a:schemeClr val="bg1"/>
                </a:solidFill>
              </a:rPr>
              <a:t>UCAS processes applications for full-time courses at higher education providers in the UK.</a:t>
            </a:r>
          </a:p>
          <a:p>
            <a:pPr eaLnBrk="1" hangingPunct="1"/>
            <a:endParaRPr lang="en-US" altLang="en-US" sz="2400">
              <a:solidFill>
                <a:schemeClr val="bg1"/>
              </a:solidFill>
            </a:endParaRPr>
          </a:p>
          <a:p>
            <a:pPr eaLnBrk="1" hangingPunct="1"/>
            <a:r>
              <a:rPr lang="en-US" altLang="en-US" sz="2400">
                <a:solidFill>
                  <a:schemeClr val="bg1"/>
                </a:solidFill>
              </a:rPr>
              <a:t>We guide students through the whole process, providing valuable information and supporting services for applicants and their parents.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nual Input 3"/>
          <p:cNvSpPr/>
          <p:nvPr/>
        </p:nvSpPr>
        <p:spPr>
          <a:xfrm rot="16200000" flipV="1">
            <a:off x="1774032" y="-1774032"/>
            <a:ext cx="5143500" cy="8691563"/>
          </a:xfrm>
          <a:prstGeom prst="flowChartManualInput">
            <a:avLst/>
          </a:prstGeom>
          <a:solidFill>
            <a:srgbClr val="E00023">
              <a:alpha val="86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TextBox 4"/>
          <p:cNvSpPr txBox="1"/>
          <p:nvPr/>
        </p:nvSpPr>
        <p:spPr>
          <a:xfrm>
            <a:off x="233363" y="246063"/>
            <a:ext cx="7653337" cy="769937"/>
          </a:xfrm>
          <a:prstGeom prst="rect">
            <a:avLst/>
          </a:prstGeom>
          <a:noFill/>
        </p:spPr>
        <p:txBody>
          <a:bodyPr>
            <a:spAutoFit/>
          </a:bodyPr>
          <a:lstStyle/>
          <a:p>
            <a:pPr eaLnBrk="1" fontAlgn="auto" hangingPunct="1">
              <a:spcBef>
                <a:spcPts val="0"/>
              </a:spcBef>
              <a:spcAft>
                <a:spcPts val="0"/>
              </a:spcAft>
              <a:defRPr/>
            </a:pPr>
            <a:r>
              <a:rPr lang="en-US" sz="4400" b="1" dirty="0">
                <a:solidFill>
                  <a:srgbClr val="FFFFFF"/>
                </a:solidFill>
                <a:latin typeface="+mj-lt"/>
                <a:ea typeface="+mn-ea"/>
                <a:cs typeface="FS Albert Pro"/>
              </a:rPr>
              <a:t>Choices available</a:t>
            </a:r>
          </a:p>
        </p:txBody>
      </p:sp>
      <p:sp>
        <p:nvSpPr>
          <p:cNvPr id="15363" name="TextBox 5"/>
          <p:cNvSpPr txBox="1">
            <a:spLocks noChangeArrowheads="1"/>
          </p:cNvSpPr>
          <p:nvPr/>
        </p:nvSpPr>
        <p:spPr bwMode="auto">
          <a:xfrm>
            <a:off x="477838" y="1162050"/>
            <a:ext cx="7883525"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285750" indent="-285750" eaLnBrk="1" hangingPunct="1">
              <a:buFont typeface="Arial" panose="020B0604020202020204" pitchFamily="34" charset="0"/>
              <a:buChar char="•"/>
              <a:defRPr/>
            </a:pPr>
            <a:r>
              <a:rPr lang="en-US" altLang="en-US" dirty="0">
                <a:solidFill>
                  <a:schemeClr val="bg1"/>
                </a:solidFill>
              </a:rPr>
              <a:t>Higher education.</a:t>
            </a:r>
          </a:p>
          <a:p>
            <a:pPr marL="285750" indent="-285750" eaLnBrk="1" hangingPunct="1">
              <a:buFont typeface="Arial" panose="020B0604020202020204" pitchFamily="34" charset="0"/>
              <a:buChar char="•"/>
              <a:defRPr/>
            </a:pPr>
            <a:r>
              <a:rPr lang="en-US" altLang="en-US" dirty="0">
                <a:solidFill>
                  <a:schemeClr val="bg1"/>
                </a:solidFill>
              </a:rPr>
              <a:t>Apprenticeships and traineeships. </a:t>
            </a:r>
          </a:p>
          <a:p>
            <a:pPr marL="285750" indent="-285750" eaLnBrk="1" hangingPunct="1">
              <a:buFont typeface="Arial" panose="020B0604020202020204" pitchFamily="34" charset="0"/>
              <a:buChar char="•"/>
              <a:defRPr/>
            </a:pPr>
            <a:r>
              <a:rPr lang="en-US" altLang="en-US" dirty="0">
                <a:solidFill>
                  <a:schemeClr val="bg1"/>
                </a:solidFill>
              </a:rPr>
              <a:t>Studying abroad.</a:t>
            </a:r>
          </a:p>
          <a:p>
            <a:pPr marL="285750" indent="-285750" eaLnBrk="1" hangingPunct="1">
              <a:buFont typeface="Arial" panose="020B0604020202020204" pitchFamily="34" charset="0"/>
              <a:buChar char="•"/>
              <a:defRPr/>
            </a:pPr>
            <a:r>
              <a:rPr lang="en-US" altLang="en-US" dirty="0">
                <a:solidFill>
                  <a:schemeClr val="bg1"/>
                </a:solidFill>
              </a:rPr>
              <a:t>Gap year.</a:t>
            </a:r>
          </a:p>
          <a:p>
            <a:pPr marL="285750" indent="-285750" eaLnBrk="1" hangingPunct="1">
              <a:buFont typeface="Arial" panose="020B0604020202020204" pitchFamily="34" charset="0"/>
              <a:buChar char="•"/>
              <a:defRPr/>
            </a:pPr>
            <a:r>
              <a:rPr lang="en-US" altLang="en-US" dirty="0">
                <a:solidFill>
                  <a:schemeClr val="bg1"/>
                </a:solidFill>
              </a:rPr>
              <a:t>Getting a job.</a:t>
            </a:r>
          </a:p>
          <a:p>
            <a:pPr eaLnBrk="1" hangingPunct="1">
              <a:defRPr/>
            </a:pPr>
            <a:endParaRPr lang="en-US" dirty="0">
              <a:solidFill>
                <a:schemeClr val="bg1"/>
              </a:solidFill>
            </a:endParaRPr>
          </a:p>
          <a:p>
            <a:pPr eaLnBrk="1" hangingPunct="1">
              <a:defRPr/>
            </a:pPr>
            <a:r>
              <a:rPr lang="en-GB" sz="2000" dirty="0">
                <a:solidFill>
                  <a:schemeClr val="bg1"/>
                </a:solidFill>
              </a:rPr>
              <a:t>Understand the options available at </a:t>
            </a:r>
            <a:r>
              <a:rPr lang="en-GB" sz="2000" dirty="0">
                <a:solidFill>
                  <a:schemeClr val="tx1">
                    <a:lumMod val="65000"/>
                    <a:lumOff val="35000"/>
                  </a:schemeClr>
                </a:solidFill>
                <a:hlinkClick r:id="rId3"/>
              </a:rPr>
              <a:t>www.ucas.com/alternatives</a:t>
            </a:r>
            <a:endParaRPr lang="en-GB" sz="2000" dirty="0">
              <a:solidFill>
                <a:schemeClr val="tx1">
                  <a:lumMod val="65000"/>
                  <a:lumOff val="35000"/>
                </a:schemeClr>
              </a:solidFill>
            </a:endParaRPr>
          </a:p>
          <a:p>
            <a:pPr marL="285750" indent="-285750" eaLnBrk="1" hangingPunct="1">
              <a:buFont typeface="Arial" panose="020B0604020202020204" pitchFamily="34" charset="0"/>
              <a:buChar char="•"/>
              <a:defRPr/>
            </a:pPr>
            <a:endParaRPr lang="en-US" altLang="en-US" sz="1600"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entagon 2"/>
          <p:cNvSpPr/>
          <p:nvPr/>
        </p:nvSpPr>
        <p:spPr>
          <a:xfrm>
            <a:off x="0" y="0"/>
            <a:ext cx="8918575" cy="5143500"/>
          </a:xfrm>
          <a:prstGeom prst="homePlate">
            <a:avLst>
              <a:gd name="adj" fmla="val 38826"/>
            </a:avLst>
          </a:prstGeom>
          <a:solidFill>
            <a:srgbClr val="E00023">
              <a:alpha val="76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 name="TextBox 3"/>
          <p:cNvSpPr txBox="1"/>
          <p:nvPr/>
        </p:nvSpPr>
        <p:spPr>
          <a:xfrm>
            <a:off x="233363" y="246063"/>
            <a:ext cx="7653337" cy="769937"/>
          </a:xfrm>
          <a:prstGeom prst="rect">
            <a:avLst/>
          </a:prstGeom>
          <a:noFill/>
        </p:spPr>
        <p:txBody>
          <a:bodyPr>
            <a:spAutoFit/>
          </a:bodyPr>
          <a:lstStyle/>
          <a:p>
            <a:pPr eaLnBrk="1" fontAlgn="auto" hangingPunct="1">
              <a:spcBef>
                <a:spcPts val="0"/>
              </a:spcBef>
              <a:spcAft>
                <a:spcPts val="0"/>
              </a:spcAft>
              <a:defRPr/>
            </a:pPr>
            <a:r>
              <a:rPr lang="en-US" sz="4400" b="1" dirty="0">
                <a:solidFill>
                  <a:srgbClr val="FFFFFF"/>
                </a:solidFill>
                <a:latin typeface="+mj-lt"/>
                <a:ea typeface="+mn-ea"/>
                <a:cs typeface="FS Albert Pro"/>
              </a:rPr>
              <a:t>Apprenticeships advice</a:t>
            </a:r>
          </a:p>
        </p:txBody>
      </p:sp>
      <p:sp>
        <p:nvSpPr>
          <p:cNvPr id="16387" name="TextBox 5"/>
          <p:cNvSpPr txBox="1">
            <a:spLocks noChangeArrowheads="1"/>
          </p:cNvSpPr>
          <p:nvPr/>
        </p:nvSpPr>
        <p:spPr bwMode="auto">
          <a:xfrm>
            <a:off x="233363" y="996950"/>
            <a:ext cx="7321550" cy="384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spcAft>
                <a:spcPts val="0"/>
              </a:spcAft>
              <a:defRPr/>
            </a:pPr>
            <a:r>
              <a:rPr lang="en-US" sz="2000" dirty="0">
                <a:solidFill>
                  <a:schemeClr val="bg1"/>
                </a:solidFill>
              </a:rPr>
              <a:t>UCAS has launched </a:t>
            </a:r>
            <a:r>
              <a:rPr lang="en-US" sz="2000" dirty="0">
                <a:solidFill>
                  <a:schemeClr val="tx1">
                    <a:lumMod val="65000"/>
                    <a:lumOff val="35000"/>
                  </a:schemeClr>
                </a:solidFill>
                <a:hlinkClick r:id="rId3"/>
              </a:rPr>
              <a:t>apprenticeships advice</a:t>
            </a:r>
            <a:r>
              <a:rPr lang="en-US" sz="2000" dirty="0">
                <a:solidFill>
                  <a:schemeClr val="tx1">
                    <a:lumMod val="65000"/>
                    <a:lumOff val="35000"/>
                  </a:schemeClr>
                </a:solidFill>
              </a:rPr>
              <a:t> </a:t>
            </a:r>
            <a:r>
              <a:rPr lang="en-US" sz="2000" dirty="0">
                <a:solidFill>
                  <a:schemeClr val="bg1"/>
                </a:solidFill>
              </a:rPr>
              <a:t>to help students make informed decisions about their post-16 and post-18 opportunities.</a:t>
            </a:r>
          </a:p>
          <a:p>
            <a:pPr>
              <a:spcAft>
                <a:spcPts val="0"/>
              </a:spcAft>
              <a:defRPr/>
            </a:pPr>
            <a:endParaRPr lang="en-US" sz="1400" dirty="0">
              <a:solidFill>
                <a:schemeClr val="bg1"/>
              </a:solidFill>
            </a:endParaRPr>
          </a:p>
          <a:p>
            <a:pPr>
              <a:spcAft>
                <a:spcPts val="0"/>
              </a:spcAft>
              <a:defRPr/>
            </a:pPr>
            <a:r>
              <a:rPr lang="en-US" sz="2000" dirty="0">
                <a:solidFill>
                  <a:schemeClr val="bg1"/>
                </a:solidFill>
              </a:rPr>
              <a:t>Find out about:</a:t>
            </a:r>
          </a:p>
          <a:p>
            <a:pPr marL="285750" indent="-285750">
              <a:spcAft>
                <a:spcPts val="0"/>
              </a:spcAft>
              <a:buFont typeface="Arial" panose="020B0604020202020204" pitchFamily="34" charset="0"/>
              <a:buChar char="•"/>
              <a:defRPr/>
            </a:pPr>
            <a:r>
              <a:rPr lang="en-US" sz="2000" dirty="0">
                <a:solidFill>
                  <a:schemeClr val="bg1"/>
                </a:solidFill>
              </a:rPr>
              <a:t>the different types of apprenticeships</a:t>
            </a:r>
          </a:p>
          <a:p>
            <a:pPr marL="285750" indent="-285750">
              <a:spcAft>
                <a:spcPts val="0"/>
              </a:spcAft>
              <a:buFont typeface="Arial" panose="020B0604020202020204" pitchFamily="34" charset="0"/>
              <a:buChar char="•"/>
              <a:defRPr/>
            </a:pPr>
            <a:r>
              <a:rPr lang="en-US" sz="2000" dirty="0">
                <a:solidFill>
                  <a:schemeClr val="bg1"/>
                </a:solidFill>
              </a:rPr>
              <a:t>how to find and apply for apprenticeships</a:t>
            </a:r>
          </a:p>
          <a:p>
            <a:pPr marL="285750" indent="-285750">
              <a:spcAft>
                <a:spcPts val="0"/>
              </a:spcAft>
              <a:buFont typeface="Arial" panose="020B0604020202020204" pitchFamily="34" charset="0"/>
              <a:buChar char="•"/>
              <a:defRPr/>
            </a:pPr>
            <a:r>
              <a:rPr lang="en-US" sz="2000" dirty="0">
                <a:solidFill>
                  <a:schemeClr val="bg1"/>
                </a:solidFill>
              </a:rPr>
              <a:t>preparing for the application and interview process</a:t>
            </a:r>
          </a:p>
          <a:p>
            <a:pPr>
              <a:spcAft>
                <a:spcPts val="0"/>
              </a:spcAft>
              <a:defRPr/>
            </a:pPr>
            <a:endParaRPr lang="en-US" sz="1400" dirty="0">
              <a:solidFill>
                <a:schemeClr val="bg1"/>
              </a:solidFill>
            </a:endParaRPr>
          </a:p>
          <a:p>
            <a:pPr>
              <a:spcAft>
                <a:spcPts val="0"/>
              </a:spcAft>
              <a:defRPr/>
            </a:pPr>
            <a:r>
              <a:rPr lang="en-US" sz="2000" dirty="0">
                <a:solidFill>
                  <a:schemeClr val="bg1"/>
                </a:solidFill>
              </a:rPr>
              <a:t>With the predicted growth of higher and degree Apprenticeships you’ll also find a dedicated </a:t>
            </a:r>
            <a:r>
              <a:rPr lang="en-US" sz="2000" dirty="0">
                <a:solidFill>
                  <a:schemeClr val="tx1">
                    <a:lumMod val="65000"/>
                    <a:lumOff val="35000"/>
                  </a:schemeClr>
                </a:solidFill>
                <a:hlinkClick r:id="rId4"/>
              </a:rPr>
              <a:t>degree and professional apprenticeships section</a:t>
            </a:r>
            <a:r>
              <a:rPr lang="en-US" sz="2000" dirty="0">
                <a:solidFill>
                  <a:schemeClr val="tx1">
                    <a:lumMod val="65000"/>
                    <a:lumOff val="35000"/>
                  </a:schemeClr>
                </a:solidFill>
              </a:rPr>
              <a:t> </a:t>
            </a:r>
            <a:r>
              <a:rPr lang="en-US" sz="2000" dirty="0">
                <a:solidFill>
                  <a:schemeClr val="bg1"/>
                </a:solidFill>
              </a:rPr>
              <a:t>on ucas.com which profiles current </a:t>
            </a:r>
            <a:r>
              <a:rPr lang="en-US" sz="2000" dirty="0" err="1">
                <a:solidFill>
                  <a:schemeClr val="bg1"/>
                </a:solidFill>
              </a:rPr>
              <a:t>programmes</a:t>
            </a:r>
            <a:r>
              <a:rPr lang="en-US" sz="2000" dirty="0">
                <a:solidFill>
                  <a:schemeClr val="bg1"/>
                </a:solidFill>
              </a:rPr>
              <a:t> in more detail. </a:t>
            </a:r>
            <a:r>
              <a:rPr lang="en-US" sz="1600" dirty="0">
                <a:solidFill>
                  <a:schemeClr val="tx1">
                    <a:lumMod val="65000"/>
                    <a:lumOff val="35000"/>
                  </a:schemeClr>
                </a:solidFill>
              </a:rPr>
              <a:t> </a:t>
            </a:r>
            <a:endParaRPr lang="en-GB" sz="1600" dirty="0">
              <a:solidFill>
                <a:schemeClr val="tx1">
                  <a:lumMod val="65000"/>
                  <a:lumOff val="35000"/>
                </a:schemeClr>
              </a:solidFill>
            </a:endParaRPr>
          </a:p>
          <a:p>
            <a:pPr>
              <a:spcAft>
                <a:spcPts val="0"/>
              </a:spcAft>
              <a:defRPr/>
            </a:pPr>
            <a:endParaRPr lang="en-US" sz="1600" dirty="0">
              <a:solidFill>
                <a:schemeClr val="tx1">
                  <a:lumMod val="65000"/>
                  <a:lumOff val="35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nual Input 1"/>
          <p:cNvSpPr/>
          <p:nvPr/>
        </p:nvSpPr>
        <p:spPr>
          <a:xfrm rot="5400000">
            <a:off x="1143000" y="-1143000"/>
            <a:ext cx="5143500" cy="7429500"/>
          </a:xfrm>
          <a:prstGeom prst="flowChartManualInput">
            <a:avLst/>
          </a:prstGeom>
          <a:solidFill>
            <a:srgbClr val="E00023">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TextBox 2"/>
          <p:cNvSpPr txBox="1"/>
          <p:nvPr/>
        </p:nvSpPr>
        <p:spPr>
          <a:xfrm>
            <a:off x="123825" y="119063"/>
            <a:ext cx="7653338" cy="769937"/>
          </a:xfrm>
          <a:prstGeom prst="rect">
            <a:avLst/>
          </a:prstGeom>
          <a:noFill/>
        </p:spPr>
        <p:txBody>
          <a:bodyPr>
            <a:spAutoFit/>
          </a:bodyPr>
          <a:lstStyle/>
          <a:p>
            <a:pPr eaLnBrk="1" fontAlgn="auto" hangingPunct="1">
              <a:spcBef>
                <a:spcPts val="0"/>
              </a:spcBef>
              <a:spcAft>
                <a:spcPts val="0"/>
              </a:spcAft>
              <a:defRPr/>
            </a:pPr>
            <a:r>
              <a:rPr lang="en-US" sz="4400" b="1" dirty="0">
                <a:solidFill>
                  <a:srgbClr val="FFFFFF"/>
                </a:solidFill>
                <a:latin typeface="+mj-lt"/>
                <a:ea typeface="+mn-ea"/>
                <a:cs typeface="FS Albert Pro"/>
              </a:rPr>
              <a:t>Why higher education?</a:t>
            </a:r>
          </a:p>
        </p:txBody>
      </p:sp>
      <p:sp>
        <p:nvSpPr>
          <p:cNvPr id="17411" name="TextBox 5"/>
          <p:cNvSpPr txBox="1">
            <a:spLocks noChangeArrowheads="1"/>
          </p:cNvSpPr>
          <p:nvPr/>
        </p:nvSpPr>
        <p:spPr bwMode="auto">
          <a:xfrm>
            <a:off x="123825" y="911225"/>
            <a:ext cx="6483350" cy="434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defRPr/>
            </a:pPr>
            <a:r>
              <a:rPr lang="en-GB" sz="1800" b="1" dirty="0">
                <a:solidFill>
                  <a:schemeClr val="bg1"/>
                </a:solidFill>
              </a:rPr>
              <a:t>Opportunities while studying:</a:t>
            </a:r>
            <a:endParaRPr lang="en-US" sz="1800" dirty="0">
              <a:solidFill>
                <a:schemeClr val="bg1"/>
              </a:solidFill>
            </a:endParaRPr>
          </a:p>
          <a:p>
            <a:pPr marL="285750" indent="-285750">
              <a:spcBef>
                <a:spcPts val="300"/>
              </a:spcBef>
              <a:spcAft>
                <a:spcPts val="300"/>
              </a:spcAft>
              <a:buFont typeface="Arial" panose="020B0604020202020204" pitchFamily="34" charset="0"/>
              <a:buChar char="•"/>
              <a:defRPr/>
            </a:pPr>
            <a:r>
              <a:rPr lang="en-US" sz="1800" dirty="0">
                <a:solidFill>
                  <a:schemeClr val="bg1"/>
                </a:solidFill>
              </a:rPr>
              <a:t>chance to study a subject they are passionate about</a:t>
            </a:r>
          </a:p>
          <a:p>
            <a:pPr marL="285750" indent="-285750">
              <a:spcBef>
                <a:spcPts val="300"/>
              </a:spcBef>
              <a:spcAft>
                <a:spcPts val="300"/>
              </a:spcAft>
              <a:buFont typeface="Arial" panose="020B0604020202020204" pitchFamily="34" charset="0"/>
              <a:buChar char="•"/>
              <a:defRPr/>
            </a:pPr>
            <a:r>
              <a:rPr lang="en-US" sz="1800" dirty="0">
                <a:solidFill>
                  <a:schemeClr val="bg1"/>
                </a:solidFill>
              </a:rPr>
              <a:t>achieve a qualification that could lead to their chosen career</a:t>
            </a:r>
          </a:p>
          <a:p>
            <a:pPr marL="285750" indent="-285750">
              <a:spcBef>
                <a:spcPts val="300"/>
              </a:spcBef>
              <a:spcAft>
                <a:spcPts val="300"/>
              </a:spcAft>
              <a:buFont typeface="Arial" panose="020B0604020202020204" pitchFamily="34" charset="0"/>
              <a:buChar char="•"/>
              <a:defRPr/>
            </a:pPr>
            <a:r>
              <a:rPr lang="en-US" sz="1800" dirty="0">
                <a:solidFill>
                  <a:schemeClr val="bg1"/>
                </a:solidFill>
              </a:rPr>
              <a:t>gain confidence, independence, and important life skills that will widen their prospects</a:t>
            </a:r>
          </a:p>
          <a:p>
            <a:pPr marL="285750" indent="-285750">
              <a:spcBef>
                <a:spcPts val="300"/>
              </a:spcBef>
              <a:spcAft>
                <a:spcPts val="300"/>
              </a:spcAft>
              <a:buFont typeface="Arial" panose="020B0604020202020204" pitchFamily="34" charset="0"/>
              <a:buChar char="•"/>
              <a:defRPr/>
            </a:pPr>
            <a:r>
              <a:rPr lang="en-US" sz="1800" dirty="0">
                <a:solidFill>
                  <a:schemeClr val="bg1"/>
                </a:solidFill>
              </a:rPr>
              <a:t>make lifelong friends</a:t>
            </a:r>
          </a:p>
          <a:p>
            <a:pPr>
              <a:defRPr/>
            </a:pPr>
            <a:endParaRPr lang="en-GB" sz="1800" b="1" dirty="0">
              <a:solidFill>
                <a:schemeClr val="bg1"/>
              </a:solidFill>
            </a:endParaRPr>
          </a:p>
          <a:p>
            <a:pPr>
              <a:defRPr/>
            </a:pPr>
            <a:r>
              <a:rPr lang="en-GB" sz="1800" b="1" dirty="0">
                <a:solidFill>
                  <a:schemeClr val="bg1"/>
                </a:solidFill>
              </a:rPr>
              <a:t>With a degree:</a:t>
            </a:r>
          </a:p>
          <a:p>
            <a:pPr marL="266700" lvl="1" indent="-174625">
              <a:spcBef>
                <a:spcPts val="300"/>
              </a:spcBef>
              <a:spcAft>
                <a:spcPts val="300"/>
              </a:spcAft>
              <a:buFont typeface="Arial" panose="020B0604020202020204" pitchFamily="34" charset="0"/>
              <a:buChar char="•"/>
              <a:defRPr/>
            </a:pPr>
            <a:r>
              <a:rPr lang="en-GB" sz="1800" dirty="0">
                <a:solidFill>
                  <a:schemeClr val="bg1"/>
                </a:solidFill>
              </a:rPr>
              <a:t>the opportunity to follow their career path</a:t>
            </a:r>
          </a:p>
          <a:p>
            <a:pPr marL="266700" lvl="1" indent="-174625">
              <a:spcBef>
                <a:spcPts val="300"/>
              </a:spcBef>
              <a:spcAft>
                <a:spcPts val="300"/>
              </a:spcAft>
              <a:buFont typeface="Arial" panose="020B0604020202020204" pitchFamily="34" charset="0"/>
              <a:buChar char="•"/>
              <a:defRPr/>
            </a:pPr>
            <a:r>
              <a:rPr lang="en-GB" sz="1800" dirty="0">
                <a:solidFill>
                  <a:schemeClr val="bg1"/>
                </a:solidFill>
              </a:rPr>
              <a:t>better job prospects</a:t>
            </a:r>
          </a:p>
          <a:p>
            <a:pPr marL="266700" lvl="1" indent="-174625">
              <a:spcBef>
                <a:spcPts val="300"/>
              </a:spcBef>
              <a:spcAft>
                <a:spcPts val="300"/>
              </a:spcAft>
              <a:buFont typeface="Arial" panose="020B0604020202020204" pitchFamily="34" charset="0"/>
              <a:buChar char="•"/>
              <a:defRPr/>
            </a:pPr>
            <a:r>
              <a:rPr lang="en-GB" sz="1800" dirty="0">
                <a:solidFill>
                  <a:schemeClr val="bg1"/>
                </a:solidFill>
              </a:rPr>
              <a:t>many employers target graduates</a:t>
            </a:r>
            <a:endParaRPr lang="en-US" sz="1800" dirty="0">
              <a:solidFill>
                <a:schemeClr val="bg1"/>
              </a:solidFill>
            </a:endParaRPr>
          </a:p>
          <a:p>
            <a:pPr marL="266700" lvl="1" indent="-174625">
              <a:spcBef>
                <a:spcPts val="300"/>
              </a:spcBef>
              <a:spcAft>
                <a:spcPts val="300"/>
              </a:spcAft>
              <a:buFont typeface="Arial" panose="020B0604020202020204" pitchFamily="34" charset="0"/>
              <a:buChar char="•"/>
              <a:defRPr/>
            </a:pPr>
            <a:r>
              <a:rPr lang="en-GB" sz="1800" dirty="0">
                <a:solidFill>
                  <a:schemeClr val="bg1"/>
                </a:solidFill>
              </a:rPr>
              <a:t>higher earning potential</a:t>
            </a:r>
          </a:p>
          <a:p>
            <a:pPr>
              <a:spcBef>
                <a:spcPts val="300"/>
              </a:spcBef>
              <a:spcAft>
                <a:spcPts val="300"/>
              </a:spcAft>
              <a:defRPr/>
            </a:pPr>
            <a:endParaRPr lang="en-US" sz="1800"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070600" cy="5143500"/>
          </a:xfrm>
          <a:prstGeom prst="rect">
            <a:avLst/>
          </a:prstGeom>
          <a:solidFill>
            <a:srgbClr val="E00023">
              <a:alpha val="76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E00023"/>
              </a:solidFill>
            </a:endParaRPr>
          </a:p>
        </p:txBody>
      </p:sp>
      <p:sp>
        <p:nvSpPr>
          <p:cNvPr id="3" name="TextBox 2"/>
          <p:cNvSpPr txBox="1"/>
          <p:nvPr/>
        </p:nvSpPr>
        <p:spPr>
          <a:xfrm>
            <a:off x="233363" y="246063"/>
            <a:ext cx="7653337" cy="769937"/>
          </a:xfrm>
          <a:prstGeom prst="rect">
            <a:avLst/>
          </a:prstGeom>
          <a:noFill/>
        </p:spPr>
        <p:txBody>
          <a:bodyPr>
            <a:spAutoFit/>
          </a:bodyPr>
          <a:lstStyle/>
          <a:p>
            <a:pPr eaLnBrk="1" fontAlgn="auto" hangingPunct="1">
              <a:spcBef>
                <a:spcPts val="0"/>
              </a:spcBef>
              <a:spcAft>
                <a:spcPts val="0"/>
              </a:spcAft>
              <a:defRPr/>
            </a:pPr>
            <a:r>
              <a:rPr lang="en-US" sz="4400" b="1" dirty="0">
                <a:solidFill>
                  <a:srgbClr val="FFFFFF"/>
                </a:solidFill>
                <a:latin typeface="+mj-lt"/>
                <a:ea typeface="+mn-ea"/>
                <a:cs typeface="FS Albert Pro"/>
              </a:rPr>
              <a:t>Things to consider</a:t>
            </a:r>
          </a:p>
        </p:txBody>
      </p:sp>
      <p:sp>
        <p:nvSpPr>
          <p:cNvPr id="19459" name="TextBox 5"/>
          <p:cNvSpPr txBox="1">
            <a:spLocks noChangeArrowheads="1"/>
          </p:cNvSpPr>
          <p:nvPr/>
        </p:nvSpPr>
        <p:spPr bwMode="auto">
          <a:xfrm>
            <a:off x="233363" y="996950"/>
            <a:ext cx="572135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defRPr/>
            </a:pPr>
            <a:r>
              <a:rPr lang="en-US" altLang="en-US" sz="2000" dirty="0">
                <a:solidFill>
                  <a:schemeClr val="bg1"/>
                </a:solidFill>
              </a:rPr>
              <a:t>There are a number of things for an applicant to consider when applying for higher education, such as:</a:t>
            </a:r>
          </a:p>
          <a:p>
            <a:pPr eaLnBrk="1" hangingPunct="1">
              <a:defRPr/>
            </a:pPr>
            <a:endParaRPr lang="en-US" altLang="en-US" sz="2000" dirty="0">
              <a:solidFill>
                <a:schemeClr val="bg1"/>
              </a:solidFill>
            </a:endParaRPr>
          </a:p>
          <a:p>
            <a:pPr marL="285750" indent="-285750" eaLnBrk="1" hangingPunct="1">
              <a:buFont typeface="Arial" panose="020B0604020202020204" pitchFamily="34" charset="0"/>
              <a:buChar char="•"/>
              <a:defRPr/>
            </a:pPr>
            <a:r>
              <a:rPr lang="en-US" altLang="en-US" sz="2000" dirty="0">
                <a:solidFill>
                  <a:schemeClr val="bg1"/>
                </a:solidFill>
              </a:rPr>
              <a:t>the subject they enjoy – investing time, money, and effort</a:t>
            </a:r>
          </a:p>
          <a:p>
            <a:pPr marL="285750" indent="-285750" eaLnBrk="1" hangingPunct="1">
              <a:buFont typeface="Arial" panose="020B0604020202020204" pitchFamily="34" charset="0"/>
              <a:buChar char="•"/>
              <a:defRPr/>
            </a:pPr>
            <a:r>
              <a:rPr lang="en-US" altLang="en-US" sz="2000" dirty="0">
                <a:solidFill>
                  <a:schemeClr val="bg1"/>
                </a:solidFill>
              </a:rPr>
              <a:t>if it is right for their career path – check with employers</a:t>
            </a:r>
          </a:p>
          <a:p>
            <a:pPr marL="285750" indent="-285750" eaLnBrk="1" hangingPunct="1">
              <a:buFont typeface="Arial" panose="020B0604020202020204" pitchFamily="34" charset="0"/>
              <a:buChar char="•"/>
              <a:defRPr/>
            </a:pPr>
            <a:r>
              <a:rPr lang="en-US" altLang="en-US" sz="2000" dirty="0">
                <a:solidFill>
                  <a:schemeClr val="bg1"/>
                </a:solidFill>
              </a:rPr>
              <a:t>location – city/rural, transport links</a:t>
            </a:r>
          </a:p>
          <a:p>
            <a:pPr marL="285750" indent="-285750" eaLnBrk="1" hangingPunct="1">
              <a:buFont typeface="Arial" panose="020B0604020202020204" pitchFamily="34" charset="0"/>
              <a:buChar char="•"/>
              <a:defRPr/>
            </a:pPr>
            <a:r>
              <a:rPr lang="en-US" altLang="en-US" sz="2000" dirty="0">
                <a:solidFill>
                  <a:schemeClr val="bg1"/>
                </a:solidFill>
              </a:rPr>
              <a:t>the study style that suits them</a:t>
            </a:r>
          </a:p>
          <a:p>
            <a:pPr marL="285750" indent="-285750" eaLnBrk="1" hangingPunct="1">
              <a:buFont typeface="Arial" panose="020B0604020202020204" pitchFamily="34" charset="0"/>
              <a:buChar char="•"/>
              <a:defRPr/>
            </a:pPr>
            <a:r>
              <a:rPr lang="en-US" altLang="en-US" sz="2000" dirty="0">
                <a:solidFill>
                  <a:schemeClr val="bg1"/>
                </a:solidFill>
              </a:rPr>
              <a:t>finances – course fees, travel, and living costs</a:t>
            </a:r>
          </a:p>
          <a:p>
            <a:pPr marL="285750" indent="-285750" eaLnBrk="1" hangingPunct="1">
              <a:buFont typeface="Arial" panose="020B0604020202020204" pitchFamily="34" charset="0"/>
              <a:buChar char="•"/>
              <a:defRPr/>
            </a:pPr>
            <a:r>
              <a:rPr lang="en-US" altLang="en-US" sz="2000" dirty="0">
                <a:solidFill>
                  <a:schemeClr val="bg1"/>
                </a:solidFill>
              </a:rPr>
              <a:t>extracurricular activities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95325"/>
            <a:ext cx="9144000" cy="3703638"/>
          </a:xfrm>
          <a:prstGeom prst="rect">
            <a:avLst/>
          </a:prstGeom>
          <a:solidFill>
            <a:srgbClr val="E00023">
              <a:alpha val="77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 name="TextBox 3"/>
          <p:cNvSpPr txBox="1"/>
          <p:nvPr/>
        </p:nvSpPr>
        <p:spPr>
          <a:xfrm>
            <a:off x="233363" y="950913"/>
            <a:ext cx="7653337" cy="769937"/>
          </a:xfrm>
          <a:prstGeom prst="rect">
            <a:avLst/>
          </a:prstGeom>
          <a:noFill/>
        </p:spPr>
        <p:txBody>
          <a:bodyPr>
            <a:spAutoFit/>
          </a:bodyPr>
          <a:lstStyle/>
          <a:p>
            <a:pPr eaLnBrk="1" fontAlgn="auto" hangingPunct="1">
              <a:spcBef>
                <a:spcPts val="0"/>
              </a:spcBef>
              <a:spcAft>
                <a:spcPts val="0"/>
              </a:spcAft>
              <a:defRPr/>
            </a:pPr>
            <a:r>
              <a:rPr lang="en-US" sz="4400" b="1" dirty="0">
                <a:solidFill>
                  <a:srgbClr val="FFFFFF"/>
                </a:solidFill>
                <a:latin typeface="+mj-lt"/>
                <a:ea typeface="+mn-ea"/>
                <a:cs typeface="FS Albert Pro"/>
              </a:rPr>
              <a:t>Research – it’s free</a:t>
            </a:r>
          </a:p>
        </p:txBody>
      </p:sp>
      <p:sp>
        <p:nvSpPr>
          <p:cNvPr id="20483" name="TextBox 5"/>
          <p:cNvSpPr txBox="1">
            <a:spLocks noChangeArrowheads="1"/>
          </p:cNvSpPr>
          <p:nvPr/>
        </p:nvSpPr>
        <p:spPr bwMode="auto">
          <a:xfrm>
            <a:off x="233363" y="1701800"/>
            <a:ext cx="7883525" cy="297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285750" indent="-285750">
              <a:buClr>
                <a:schemeClr val="bg1"/>
              </a:buClr>
              <a:buFont typeface="Arial" panose="020B0604020202020204" pitchFamily="34" charset="0"/>
              <a:buChar char="•"/>
              <a:defRPr/>
            </a:pPr>
            <a:r>
              <a:rPr lang="en-US" sz="1800" dirty="0">
                <a:solidFill>
                  <a:schemeClr val="bg1"/>
                </a:solidFill>
                <a:cs typeface="FS Albert Pro"/>
              </a:rPr>
              <a:t>Search tool </a:t>
            </a:r>
            <a:r>
              <a:rPr lang="en-US" sz="1800" dirty="0">
                <a:solidFill>
                  <a:schemeClr val="bg1"/>
                </a:solidFill>
              </a:rPr>
              <a:t>– to look for providers, courses, and minimum entry requirements.</a:t>
            </a:r>
          </a:p>
          <a:p>
            <a:pPr marL="285750" indent="-285750">
              <a:spcBef>
                <a:spcPts val="600"/>
              </a:spcBef>
              <a:spcAft>
                <a:spcPts val="600"/>
              </a:spcAft>
              <a:buClr>
                <a:schemeClr val="bg1"/>
              </a:buClr>
              <a:buFont typeface="Arial" panose="020B0604020202020204" pitchFamily="34" charset="0"/>
              <a:buChar char="•"/>
              <a:defRPr/>
            </a:pPr>
            <a:r>
              <a:rPr lang="en-US" sz="1800" dirty="0">
                <a:solidFill>
                  <a:schemeClr val="bg1"/>
                </a:solidFill>
                <a:cs typeface="FS Albert Pro"/>
              </a:rPr>
              <a:t>Open days and virtual tours </a:t>
            </a:r>
            <a:r>
              <a:rPr lang="en-US" sz="1800" dirty="0">
                <a:solidFill>
                  <a:schemeClr val="bg1"/>
                </a:solidFill>
              </a:rPr>
              <a:t>– a great way to explore campuses and facilities.</a:t>
            </a:r>
          </a:p>
          <a:p>
            <a:pPr marL="285750" indent="-285750">
              <a:spcBef>
                <a:spcPts val="600"/>
              </a:spcBef>
              <a:spcAft>
                <a:spcPts val="600"/>
              </a:spcAft>
              <a:buClr>
                <a:schemeClr val="bg1"/>
              </a:buClr>
              <a:buFont typeface="Arial" panose="020B0604020202020204" pitchFamily="34" charset="0"/>
              <a:buChar char="•"/>
              <a:defRPr/>
            </a:pPr>
            <a:r>
              <a:rPr lang="en-US" sz="1800" dirty="0">
                <a:solidFill>
                  <a:schemeClr val="bg1"/>
                </a:solidFill>
                <a:cs typeface="FS Albert Pro"/>
              </a:rPr>
              <a:t>UCAS higher education exhibitions </a:t>
            </a:r>
            <a:r>
              <a:rPr lang="en-US" sz="1800" dirty="0">
                <a:solidFill>
                  <a:schemeClr val="bg1"/>
                </a:solidFill>
              </a:rPr>
              <a:t>– useful to see different universities and colleges, and explore options. </a:t>
            </a:r>
          </a:p>
          <a:p>
            <a:pPr marL="285750" indent="-285750">
              <a:spcBef>
                <a:spcPts val="600"/>
              </a:spcBef>
              <a:spcAft>
                <a:spcPts val="600"/>
              </a:spcAft>
              <a:buClr>
                <a:schemeClr val="bg1"/>
              </a:buClr>
              <a:buFont typeface="Arial" panose="020B0604020202020204" pitchFamily="34" charset="0"/>
              <a:buChar char="•"/>
              <a:defRPr/>
            </a:pPr>
            <a:r>
              <a:rPr lang="en-US" sz="1800" dirty="0">
                <a:solidFill>
                  <a:schemeClr val="bg1"/>
                </a:solidFill>
                <a:cs typeface="FS Albert Pro"/>
              </a:rPr>
              <a:t>Learn from others </a:t>
            </a:r>
            <a:r>
              <a:rPr lang="en-US" sz="1800" dirty="0">
                <a:solidFill>
                  <a:schemeClr val="bg1"/>
                </a:solidFill>
              </a:rPr>
              <a:t>– student videos, blogs, and case studies. </a:t>
            </a:r>
          </a:p>
          <a:p>
            <a:pPr marL="285750" indent="-285750">
              <a:spcBef>
                <a:spcPts val="600"/>
              </a:spcBef>
              <a:spcAft>
                <a:spcPts val="600"/>
              </a:spcAft>
              <a:buClr>
                <a:schemeClr val="bg1"/>
              </a:buClr>
              <a:buFont typeface="Arial" panose="020B0604020202020204" pitchFamily="34" charset="0"/>
              <a:buChar char="•"/>
              <a:defRPr/>
            </a:pPr>
            <a:r>
              <a:rPr lang="en-US" sz="1800" dirty="0">
                <a:solidFill>
                  <a:schemeClr val="bg1"/>
                </a:solidFill>
                <a:cs typeface="FS Albert Pro"/>
              </a:rPr>
              <a:t>Career options </a:t>
            </a:r>
            <a:r>
              <a:rPr lang="en-US" sz="1800" dirty="0">
                <a:solidFill>
                  <a:schemeClr val="bg1"/>
                </a:solidFill>
              </a:rPr>
              <a:t>– our career finder tool is ideal for considering the options after education</a:t>
            </a:r>
            <a:r>
              <a:rPr lang="en-US" sz="1800" dirty="0">
                <a:solidFill>
                  <a:schemeClr val="bg1">
                    <a:lumMod val="95000"/>
                  </a:schemeClr>
                </a:solidFill>
              </a:rPr>
              <a:t>.</a:t>
            </a:r>
          </a:p>
          <a:p>
            <a:pPr marL="285750" indent="-285750">
              <a:spcBef>
                <a:spcPts val="600"/>
              </a:spcBef>
              <a:spcAft>
                <a:spcPts val="600"/>
              </a:spcAft>
              <a:buClr>
                <a:schemeClr val="tx1">
                  <a:lumMod val="65000"/>
                  <a:lumOff val="35000"/>
                </a:schemeClr>
              </a:buClr>
              <a:buFont typeface="Arial" panose="020B0604020202020204" pitchFamily="34" charset="0"/>
              <a:buChar char="•"/>
              <a:defRPr/>
            </a:pPr>
            <a:endParaRPr lang="en-US" sz="1600" dirty="0">
              <a:solidFill>
                <a:schemeClr val="tx1">
                  <a:lumMod val="65000"/>
                  <a:lumOff val="35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95325"/>
            <a:ext cx="9144000" cy="3703638"/>
          </a:xfrm>
          <a:prstGeom prst="rect">
            <a:avLst/>
          </a:prstGeom>
          <a:solidFill>
            <a:srgbClr val="E00023">
              <a:alpha val="77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TextBox 2"/>
          <p:cNvSpPr txBox="1"/>
          <p:nvPr/>
        </p:nvSpPr>
        <p:spPr>
          <a:xfrm>
            <a:off x="134938" y="773113"/>
            <a:ext cx="7653337" cy="769937"/>
          </a:xfrm>
          <a:prstGeom prst="rect">
            <a:avLst/>
          </a:prstGeom>
          <a:noFill/>
        </p:spPr>
        <p:txBody>
          <a:bodyPr>
            <a:spAutoFit/>
          </a:bodyPr>
          <a:lstStyle/>
          <a:p>
            <a:pPr eaLnBrk="1" fontAlgn="auto" hangingPunct="1">
              <a:spcBef>
                <a:spcPts val="0"/>
              </a:spcBef>
              <a:spcAft>
                <a:spcPts val="0"/>
              </a:spcAft>
              <a:defRPr/>
            </a:pPr>
            <a:r>
              <a:rPr lang="en-US" sz="4400" b="1" dirty="0">
                <a:solidFill>
                  <a:srgbClr val="FFFFFF"/>
                </a:solidFill>
                <a:latin typeface="+mj-lt"/>
                <a:ea typeface="+mn-ea"/>
                <a:cs typeface="FS Albert Pro"/>
              </a:rPr>
              <a:t>Researching courses </a:t>
            </a:r>
          </a:p>
        </p:txBody>
      </p:sp>
      <p:sp>
        <p:nvSpPr>
          <p:cNvPr id="25604" name="TextBox 5"/>
          <p:cNvSpPr txBox="1">
            <a:spLocks noChangeArrowheads="1"/>
          </p:cNvSpPr>
          <p:nvPr/>
        </p:nvSpPr>
        <p:spPr bwMode="auto">
          <a:xfrm>
            <a:off x="233363" y="1544638"/>
            <a:ext cx="7883525" cy="227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defRPr/>
            </a:pPr>
            <a:r>
              <a:rPr lang="en-US" altLang="en-US" dirty="0">
                <a:solidFill>
                  <a:schemeClr val="bg1">
                    <a:lumMod val="95000"/>
                  </a:schemeClr>
                </a:solidFill>
              </a:rPr>
              <a:t>Your son or daughter can use the UCAS search tool at </a:t>
            </a:r>
            <a:r>
              <a:rPr lang="en-US" altLang="en-US" dirty="0">
                <a:solidFill>
                  <a:schemeClr val="bg1">
                    <a:lumMod val="95000"/>
                  </a:schemeClr>
                </a:solidFill>
                <a:hlinkClick r:id="rId3"/>
              </a:rPr>
              <a:t>search.ucas.com</a:t>
            </a:r>
            <a:r>
              <a:rPr lang="en-US" altLang="en-US" dirty="0">
                <a:solidFill>
                  <a:schemeClr val="bg1">
                    <a:lumMod val="95000"/>
                  </a:schemeClr>
                </a:solidFill>
              </a:rPr>
              <a:t>.</a:t>
            </a:r>
          </a:p>
          <a:p>
            <a:pPr eaLnBrk="1" hangingPunct="1">
              <a:defRPr/>
            </a:pPr>
            <a:endParaRPr lang="en-US" sz="1600" dirty="0">
              <a:solidFill>
                <a:schemeClr val="tx1">
                  <a:lumMod val="65000"/>
                  <a:lumOff val="35000"/>
                </a:schemeClr>
              </a:solidFill>
            </a:endParaRPr>
          </a:p>
          <a:p>
            <a:pPr>
              <a:defRPr/>
            </a:pPr>
            <a:r>
              <a:rPr lang="en-US" dirty="0">
                <a:solidFill>
                  <a:schemeClr val="bg1">
                    <a:lumMod val="95000"/>
                  </a:schemeClr>
                </a:solidFill>
              </a:rPr>
              <a:t>Key features include:</a:t>
            </a:r>
          </a:p>
          <a:p>
            <a:pPr marL="285750" indent="-285750">
              <a:buFont typeface="Arial" panose="020B0604020202020204" pitchFamily="34" charset="0"/>
              <a:buChar char="•"/>
              <a:defRPr/>
            </a:pPr>
            <a:r>
              <a:rPr lang="en-US" dirty="0">
                <a:solidFill>
                  <a:schemeClr val="bg1">
                    <a:lumMod val="95000"/>
                  </a:schemeClr>
                </a:solidFill>
              </a:rPr>
              <a:t>mobile-friendly design </a:t>
            </a:r>
          </a:p>
          <a:p>
            <a:pPr marL="285750" indent="-285750">
              <a:buFont typeface="Arial" panose="020B0604020202020204" pitchFamily="34" charset="0"/>
              <a:buChar char="•"/>
              <a:defRPr/>
            </a:pPr>
            <a:r>
              <a:rPr lang="en-US" dirty="0">
                <a:solidFill>
                  <a:schemeClr val="bg1">
                    <a:lumMod val="95000"/>
                  </a:schemeClr>
                </a:solidFill>
              </a:rPr>
              <a:t>advanced filtering and sorting options </a:t>
            </a:r>
          </a:p>
          <a:p>
            <a:pPr marL="285750" indent="-285750">
              <a:buFont typeface="Arial" panose="020B0604020202020204" pitchFamily="34" charset="0"/>
              <a:buChar char="•"/>
              <a:defRPr/>
            </a:pPr>
            <a:r>
              <a:rPr lang="en-US" dirty="0">
                <a:solidFill>
                  <a:schemeClr val="bg1">
                    <a:lumMod val="95000"/>
                  </a:schemeClr>
                </a:solidFill>
              </a:rPr>
              <a:t>ability to shortlist and save course searches </a:t>
            </a:r>
          </a:p>
          <a:p>
            <a:pPr marL="285750" indent="-285750">
              <a:buFont typeface="Arial" panose="020B0604020202020204" pitchFamily="34" charset="0"/>
              <a:buChar char="•"/>
              <a:defRPr/>
            </a:pPr>
            <a:r>
              <a:rPr lang="en-US" dirty="0">
                <a:solidFill>
                  <a:schemeClr val="bg1">
                    <a:lumMod val="95000"/>
                  </a:schemeClr>
                </a:solidFill>
              </a:rPr>
              <a:t>free text search </a:t>
            </a:r>
          </a:p>
          <a:p>
            <a:pPr marL="285750" indent="-285750">
              <a:buFont typeface="Arial" panose="020B0604020202020204" pitchFamily="34" charset="0"/>
              <a:buChar char="•"/>
              <a:defRPr/>
            </a:pPr>
            <a:r>
              <a:rPr lang="en-US" dirty="0">
                <a:solidFill>
                  <a:schemeClr val="bg1">
                    <a:lumMod val="95000"/>
                  </a:schemeClr>
                </a:solidFill>
              </a:rPr>
              <a:t>suggestions for misspelt searches</a:t>
            </a:r>
            <a:r>
              <a:rPr lang="en-US" altLang="en-US" dirty="0">
                <a:solidFill>
                  <a:schemeClr val="bg1">
                    <a:lumMod val="95000"/>
                  </a:schemeClr>
                </a:solidFill>
              </a:rPr>
              <a:t> </a:t>
            </a:r>
          </a:p>
        </p:txBody>
      </p:sp>
      <p:pic>
        <p:nvPicPr>
          <p:cNvPr id="25605" name="Picture 2" descr="https://www.ucas.com/sites/default/files/search-201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5225" y="2030413"/>
            <a:ext cx="407670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6400800" cy="5143500"/>
          </a:xfrm>
          <a:prstGeom prst="rect">
            <a:avLst/>
          </a:prstGeom>
          <a:solidFill>
            <a:srgbClr val="E00023">
              <a:alpha val="76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E00023"/>
              </a:solidFill>
            </a:endParaRPr>
          </a:p>
        </p:txBody>
      </p:sp>
      <p:sp>
        <p:nvSpPr>
          <p:cNvPr id="3" name="TextBox 2"/>
          <p:cNvSpPr txBox="1"/>
          <p:nvPr/>
        </p:nvSpPr>
        <p:spPr>
          <a:xfrm>
            <a:off x="233363" y="246063"/>
            <a:ext cx="7653337" cy="769937"/>
          </a:xfrm>
          <a:prstGeom prst="rect">
            <a:avLst/>
          </a:prstGeom>
          <a:noFill/>
        </p:spPr>
        <p:txBody>
          <a:bodyPr>
            <a:spAutoFit/>
          </a:bodyPr>
          <a:lstStyle/>
          <a:p>
            <a:pPr eaLnBrk="1" fontAlgn="auto" hangingPunct="1">
              <a:spcBef>
                <a:spcPts val="0"/>
              </a:spcBef>
              <a:spcAft>
                <a:spcPts val="0"/>
              </a:spcAft>
              <a:defRPr/>
            </a:pPr>
            <a:r>
              <a:rPr lang="en-US" sz="4400" b="1">
                <a:solidFill>
                  <a:srgbClr val="FFFFFF"/>
                </a:solidFill>
                <a:latin typeface="+mj-lt"/>
                <a:ea typeface="+mn-ea"/>
                <a:cs typeface="FS Albert Pro"/>
              </a:rPr>
              <a:t>Apply key facts </a:t>
            </a:r>
            <a:endParaRPr lang="en-US" sz="4400" b="1" dirty="0">
              <a:solidFill>
                <a:srgbClr val="FFFFFF"/>
              </a:solidFill>
              <a:latin typeface="+mj-lt"/>
              <a:ea typeface="+mn-ea"/>
              <a:cs typeface="FS Albert Pro"/>
            </a:endParaRPr>
          </a:p>
        </p:txBody>
      </p:sp>
      <p:sp>
        <p:nvSpPr>
          <p:cNvPr id="4" name="Rectangle 3"/>
          <p:cNvSpPr/>
          <p:nvPr/>
        </p:nvSpPr>
        <p:spPr>
          <a:xfrm>
            <a:off x="203200" y="968375"/>
            <a:ext cx="6061075" cy="4421188"/>
          </a:xfrm>
          <a:prstGeom prst="rect">
            <a:avLst/>
          </a:prstGeom>
        </p:spPr>
        <p:txBody>
          <a:bodyPr>
            <a:spAutoFit/>
          </a:bodyPr>
          <a:lstStyle/>
          <a:p>
            <a:pPr marL="342900" indent="-342900" eaLnBrk="1" hangingPunct="1">
              <a:lnSpc>
                <a:spcPct val="150000"/>
              </a:lnSpc>
              <a:buFont typeface="Arial" panose="020B0604020202020204" pitchFamily="34" charset="0"/>
              <a:buChar char="•"/>
              <a:defRPr/>
            </a:pPr>
            <a:r>
              <a:rPr lang="en-GB" dirty="0">
                <a:solidFill>
                  <a:schemeClr val="bg1"/>
                </a:solidFill>
              </a:rPr>
              <a:t>Application is entirely online.</a:t>
            </a:r>
          </a:p>
          <a:p>
            <a:pPr marL="342900" indent="-342900" eaLnBrk="1" hangingPunct="1">
              <a:lnSpc>
                <a:spcPct val="150000"/>
              </a:lnSpc>
              <a:buFont typeface="Arial" panose="020B0604020202020204" pitchFamily="34" charset="0"/>
              <a:buChar char="•"/>
              <a:defRPr/>
            </a:pPr>
            <a:r>
              <a:rPr lang="en-GB" dirty="0">
                <a:solidFill>
                  <a:schemeClr val="bg1"/>
                </a:solidFill>
              </a:rPr>
              <a:t>Maximum of five choices.</a:t>
            </a:r>
          </a:p>
          <a:p>
            <a:pPr marL="342900" indent="-342900" eaLnBrk="1" hangingPunct="1">
              <a:lnSpc>
                <a:spcPct val="150000"/>
              </a:lnSpc>
              <a:buFont typeface="Arial" panose="020B0604020202020204" pitchFamily="34" charset="0"/>
              <a:buChar char="•"/>
              <a:defRPr/>
            </a:pPr>
            <a:r>
              <a:rPr lang="en-GB" dirty="0">
                <a:solidFill>
                  <a:schemeClr val="bg1"/>
                </a:solidFill>
              </a:rPr>
              <a:t>Some choice restrictions:</a:t>
            </a:r>
          </a:p>
          <a:p>
            <a:pPr marL="800100" lvl="1" indent="-342900" eaLnBrk="1" hangingPunct="1">
              <a:buFont typeface="Arial" panose="020B0604020202020204" pitchFamily="34" charset="0"/>
              <a:buChar char="•"/>
              <a:defRPr/>
            </a:pPr>
            <a:r>
              <a:rPr lang="en-GB" dirty="0">
                <a:solidFill>
                  <a:schemeClr val="bg1"/>
                </a:solidFill>
              </a:rPr>
              <a:t>for medicine, veterinary science/medicine and dentistry there is a maximum of four choices</a:t>
            </a:r>
          </a:p>
          <a:p>
            <a:pPr marL="800100" lvl="1" indent="-342900" eaLnBrk="1" hangingPunct="1">
              <a:buFont typeface="Arial" panose="020B0604020202020204" pitchFamily="34" charset="0"/>
              <a:buChar char="•"/>
              <a:defRPr/>
            </a:pPr>
            <a:r>
              <a:rPr lang="en-GB" dirty="0">
                <a:solidFill>
                  <a:schemeClr val="bg1"/>
                </a:solidFill>
              </a:rPr>
              <a:t>can only apply for either Oxford or Cambridge</a:t>
            </a:r>
          </a:p>
          <a:p>
            <a:pPr marL="342900" indent="-342900" eaLnBrk="1" hangingPunct="1">
              <a:lnSpc>
                <a:spcPct val="150000"/>
              </a:lnSpc>
              <a:buFont typeface="Arial" panose="020B0604020202020204" pitchFamily="34" charset="0"/>
              <a:buChar char="•"/>
              <a:defRPr/>
            </a:pPr>
            <a:r>
              <a:rPr lang="en-GB" dirty="0">
                <a:solidFill>
                  <a:schemeClr val="bg1"/>
                </a:solidFill>
              </a:rPr>
              <a:t>Simple application cost: </a:t>
            </a:r>
          </a:p>
          <a:p>
            <a:pPr marL="800100" lvl="1" indent="-342900" eaLnBrk="1" hangingPunct="1">
              <a:buFont typeface="Arial" panose="020B0604020202020204" pitchFamily="34" charset="0"/>
              <a:buChar char="•"/>
              <a:defRPr/>
            </a:pPr>
            <a:r>
              <a:rPr lang="en-GB" dirty="0">
                <a:solidFill>
                  <a:schemeClr val="bg1"/>
                </a:solidFill>
              </a:rPr>
              <a:t>one choice – £18   </a:t>
            </a:r>
          </a:p>
          <a:p>
            <a:pPr marL="800100" lvl="1" indent="-342900" eaLnBrk="1" hangingPunct="1">
              <a:buFont typeface="Arial" panose="020B0604020202020204" pitchFamily="34" charset="0"/>
              <a:buChar char="•"/>
              <a:defRPr/>
            </a:pPr>
            <a:r>
              <a:rPr lang="en-GB" dirty="0">
                <a:solidFill>
                  <a:schemeClr val="bg1"/>
                </a:solidFill>
              </a:rPr>
              <a:t>two to five choices – £24 </a:t>
            </a:r>
          </a:p>
          <a:p>
            <a:pPr marL="342900" indent="-342900" eaLnBrk="1" hangingPunct="1">
              <a:lnSpc>
                <a:spcPct val="150000"/>
              </a:lnSpc>
              <a:buFont typeface="Arial" panose="020B0604020202020204" pitchFamily="34" charset="0"/>
              <a:buChar char="•"/>
              <a:defRPr/>
            </a:pPr>
            <a:r>
              <a:rPr lang="en-GB" dirty="0">
                <a:solidFill>
                  <a:schemeClr val="bg1"/>
                </a:solidFill>
              </a:rPr>
              <a:t>Equal consideration if deadlines are met. </a:t>
            </a:r>
          </a:p>
          <a:p>
            <a:pPr marL="342900" indent="-342900" eaLnBrk="1" hangingPunct="1">
              <a:buFont typeface="Arial" panose="020B0604020202020204" pitchFamily="34" charset="0"/>
              <a:buChar char="•"/>
              <a:defRPr/>
            </a:pPr>
            <a:r>
              <a:rPr lang="en-GB" dirty="0">
                <a:solidFill>
                  <a:schemeClr val="bg1"/>
                </a:solidFill>
              </a:rPr>
              <a:t>Invisibility – universities cannot see where else someone has applied.</a:t>
            </a:r>
          </a:p>
          <a:p>
            <a:pPr marL="342900" indent="-342900" eaLnBrk="1" hangingPunct="1">
              <a:lnSpc>
                <a:spcPct val="150000"/>
              </a:lnSpc>
              <a:buFont typeface="Arial" panose="020B0604020202020204" pitchFamily="34" charset="0"/>
              <a:buChar char="•"/>
              <a:defRPr/>
            </a:pPr>
            <a:endParaRPr lang="en-GB" sz="1350" dirty="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95325"/>
            <a:ext cx="9144000" cy="3703638"/>
          </a:xfrm>
          <a:prstGeom prst="rect">
            <a:avLst/>
          </a:prstGeom>
          <a:solidFill>
            <a:srgbClr val="E00023">
              <a:alpha val="77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 name="TextBox 3"/>
          <p:cNvSpPr txBox="1"/>
          <p:nvPr/>
        </p:nvSpPr>
        <p:spPr>
          <a:xfrm>
            <a:off x="233363" y="661988"/>
            <a:ext cx="7653337" cy="769937"/>
          </a:xfrm>
          <a:prstGeom prst="rect">
            <a:avLst/>
          </a:prstGeom>
          <a:noFill/>
        </p:spPr>
        <p:txBody>
          <a:bodyPr>
            <a:spAutoFit/>
          </a:bodyPr>
          <a:lstStyle/>
          <a:p>
            <a:pPr eaLnBrk="1" fontAlgn="auto" hangingPunct="1">
              <a:spcBef>
                <a:spcPts val="0"/>
              </a:spcBef>
              <a:spcAft>
                <a:spcPts val="0"/>
              </a:spcAft>
              <a:defRPr/>
            </a:pPr>
            <a:r>
              <a:rPr lang="en-US" sz="4400" b="1" dirty="0">
                <a:solidFill>
                  <a:srgbClr val="FFFFFF"/>
                </a:solidFill>
                <a:latin typeface="+mj-lt"/>
                <a:ea typeface="+mn-ea"/>
                <a:cs typeface="FS Albert Pro"/>
              </a:rPr>
              <a:t>When to apply</a:t>
            </a:r>
          </a:p>
        </p:txBody>
      </p:sp>
      <p:sp>
        <p:nvSpPr>
          <p:cNvPr id="29700" name="TextBox 5"/>
          <p:cNvSpPr txBox="1">
            <a:spLocks noChangeArrowheads="1"/>
          </p:cNvSpPr>
          <p:nvPr/>
        </p:nvSpPr>
        <p:spPr bwMode="auto">
          <a:xfrm>
            <a:off x="233363" y="1387475"/>
            <a:ext cx="8910637"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en-US" altLang="en-US">
                <a:solidFill>
                  <a:schemeClr val="bg1"/>
                </a:solidFill>
                <a:ea typeface="FS Albert Pro"/>
                <a:cs typeface="FS Albert Pro"/>
              </a:rPr>
              <a:t>5 September </a:t>
            </a:r>
            <a:r>
              <a:rPr lang="en-US" altLang="en-US">
                <a:solidFill>
                  <a:schemeClr val="bg1"/>
                </a:solidFill>
              </a:rPr>
              <a:t>– completed applications can be submitted to UCAS.</a:t>
            </a:r>
          </a:p>
          <a:p>
            <a:endParaRPr lang="en-US" altLang="en-US">
              <a:solidFill>
                <a:schemeClr val="bg1"/>
              </a:solidFill>
              <a:ea typeface="FS Albert Pro"/>
              <a:cs typeface="FS Albert Pro"/>
            </a:endParaRPr>
          </a:p>
          <a:p>
            <a:r>
              <a:rPr lang="en-US" altLang="en-US">
                <a:solidFill>
                  <a:schemeClr val="bg1"/>
                </a:solidFill>
                <a:ea typeface="FS Albert Pro"/>
                <a:cs typeface="FS Albert Pro"/>
              </a:rPr>
              <a:t>15 October (18:00 UK time) </a:t>
            </a:r>
            <a:r>
              <a:rPr lang="en-US" altLang="en-US">
                <a:solidFill>
                  <a:schemeClr val="bg1"/>
                </a:solidFill>
              </a:rPr>
              <a:t>– deadline for Oxford </a:t>
            </a:r>
            <a:r>
              <a:rPr lang="en-US" altLang="en-US">
                <a:solidFill>
                  <a:schemeClr val="bg1"/>
                </a:solidFill>
                <a:ea typeface="FS Albert Pro"/>
                <a:cs typeface="FS Albert Pro"/>
              </a:rPr>
              <a:t>or </a:t>
            </a:r>
            <a:r>
              <a:rPr lang="en-US" altLang="en-US">
                <a:solidFill>
                  <a:schemeClr val="bg1"/>
                </a:solidFill>
              </a:rPr>
              <a:t>Cambridge, and most courses in medicine, dentistry, or veterinary medicine/science.</a:t>
            </a:r>
          </a:p>
          <a:p>
            <a:endParaRPr lang="en-US" altLang="en-US">
              <a:solidFill>
                <a:schemeClr val="bg1"/>
              </a:solidFill>
              <a:ea typeface="FS Albert Pro"/>
              <a:cs typeface="FS Albert Pro"/>
            </a:endParaRPr>
          </a:p>
          <a:p>
            <a:r>
              <a:rPr lang="en-US" altLang="en-US">
                <a:solidFill>
                  <a:schemeClr val="bg1"/>
                </a:solidFill>
                <a:ea typeface="FS Albert Pro"/>
                <a:cs typeface="FS Albert Pro"/>
              </a:rPr>
              <a:t>15 January (18:00 UK time) </a:t>
            </a:r>
            <a:r>
              <a:rPr lang="en-US" altLang="en-US">
                <a:solidFill>
                  <a:schemeClr val="bg1"/>
                </a:solidFill>
              </a:rPr>
              <a:t>– deadline for the majority of undergraduate courses. </a:t>
            </a:r>
          </a:p>
          <a:p>
            <a:endParaRPr lang="en-US" altLang="en-US">
              <a:solidFill>
                <a:schemeClr val="bg1"/>
              </a:solidFill>
              <a:ea typeface="FS Albert Pro"/>
              <a:cs typeface="FS Albert Pro"/>
            </a:endParaRPr>
          </a:p>
          <a:p>
            <a:r>
              <a:rPr lang="en-US" altLang="en-US">
                <a:solidFill>
                  <a:schemeClr val="bg1"/>
                </a:solidFill>
                <a:ea typeface="FS Albert Pro"/>
                <a:cs typeface="FS Albert Pro"/>
              </a:rPr>
              <a:t>30 June (18:00 UK time) </a:t>
            </a:r>
            <a:r>
              <a:rPr lang="en-US" altLang="en-US">
                <a:solidFill>
                  <a:schemeClr val="bg1"/>
                </a:solidFill>
              </a:rPr>
              <a:t>– last date to submit an application before Clearing.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nual Input 3"/>
          <p:cNvSpPr/>
          <p:nvPr/>
        </p:nvSpPr>
        <p:spPr>
          <a:xfrm rot="16200000" flipV="1">
            <a:off x="1774032" y="-1774032"/>
            <a:ext cx="5143500" cy="8691563"/>
          </a:xfrm>
          <a:prstGeom prst="flowChartManualInput">
            <a:avLst/>
          </a:prstGeom>
          <a:solidFill>
            <a:srgbClr val="E00023">
              <a:alpha val="86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TextBox 4"/>
          <p:cNvSpPr txBox="1"/>
          <p:nvPr/>
        </p:nvSpPr>
        <p:spPr>
          <a:xfrm>
            <a:off x="233363" y="246063"/>
            <a:ext cx="7653337" cy="769937"/>
          </a:xfrm>
          <a:prstGeom prst="rect">
            <a:avLst/>
          </a:prstGeom>
          <a:noFill/>
        </p:spPr>
        <p:txBody>
          <a:bodyPr>
            <a:spAutoFit/>
          </a:bodyPr>
          <a:lstStyle/>
          <a:p>
            <a:pPr eaLnBrk="1" fontAlgn="auto" hangingPunct="1">
              <a:spcBef>
                <a:spcPts val="0"/>
              </a:spcBef>
              <a:spcAft>
                <a:spcPts val="0"/>
              </a:spcAft>
              <a:defRPr/>
            </a:pPr>
            <a:r>
              <a:rPr lang="en-US" sz="4400" b="1" dirty="0">
                <a:solidFill>
                  <a:srgbClr val="FFFFFF"/>
                </a:solidFill>
                <a:latin typeface="+mj-lt"/>
                <a:ea typeface="+mn-ea"/>
                <a:cs typeface="FS Albert Pro"/>
              </a:rPr>
              <a:t>The personal statement</a:t>
            </a:r>
          </a:p>
        </p:txBody>
      </p:sp>
      <p:sp>
        <p:nvSpPr>
          <p:cNvPr id="2" name="Rectangle 1"/>
          <p:cNvSpPr/>
          <p:nvPr/>
        </p:nvSpPr>
        <p:spPr>
          <a:xfrm>
            <a:off x="233363" y="1141413"/>
            <a:ext cx="7242175" cy="4138612"/>
          </a:xfrm>
          <a:prstGeom prst="rect">
            <a:avLst/>
          </a:prstGeom>
        </p:spPr>
        <p:txBody>
          <a:bodyPr>
            <a:spAutoFit/>
          </a:bodyPr>
          <a:lstStyle/>
          <a:p>
            <a:pPr marL="285750" indent="-285750" eaLnBrk="1" hangingPunct="1">
              <a:spcBef>
                <a:spcPts val="900"/>
              </a:spcBef>
              <a:spcAft>
                <a:spcPts val="900"/>
              </a:spcAft>
              <a:buFont typeface="Arial" panose="020B0604020202020204" pitchFamily="34" charset="0"/>
              <a:buChar char="•"/>
              <a:defRPr/>
            </a:pPr>
            <a:r>
              <a:rPr lang="en-GB" sz="2000" dirty="0">
                <a:solidFill>
                  <a:schemeClr val="bg1"/>
                </a:solidFill>
              </a:rPr>
              <a:t>The only section your son or daughter has control over.</a:t>
            </a:r>
          </a:p>
          <a:p>
            <a:pPr marL="285750" indent="-285750" eaLnBrk="1" hangingPunct="1">
              <a:spcBef>
                <a:spcPts val="900"/>
              </a:spcBef>
              <a:spcAft>
                <a:spcPts val="900"/>
              </a:spcAft>
              <a:buFont typeface="Arial" panose="020B0604020202020204" pitchFamily="34" charset="0"/>
              <a:buChar char="•"/>
              <a:defRPr/>
            </a:pPr>
            <a:r>
              <a:rPr lang="en-GB" sz="2000" dirty="0">
                <a:solidFill>
                  <a:schemeClr val="bg1"/>
                </a:solidFill>
              </a:rPr>
              <a:t>Their only chance to market themselves individually.</a:t>
            </a:r>
          </a:p>
          <a:p>
            <a:pPr marL="285750" indent="-285750" eaLnBrk="1" hangingPunct="1">
              <a:spcBef>
                <a:spcPts val="900"/>
              </a:spcBef>
              <a:spcAft>
                <a:spcPts val="900"/>
              </a:spcAft>
              <a:buFont typeface="Arial" panose="020B0604020202020204" pitchFamily="34" charset="0"/>
              <a:buChar char="•"/>
              <a:defRPr/>
            </a:pPr>
            <a:r>
              <a:rPr lang="en-GB" sz="2000" dirty="0">
                <a:solidFill>
                  <a:schemeClr val="bg1"/>
                </a:solidFill>
              </a:rPr>
              <a:t>One personal statement for </a:t>
            </a:r>
            <a:r>
              <a:rPr lang="en-GB" sz="2000" b="1" dirty="0">
                <a:solidFill>
                  <a:schemeClr val="bg1"/>
                </a:solidFill>
              </a:rPr>
              <a:t>all</a:t>
            </a:r>
            <a:r>
              <a:rPr lang="en-GB" sz="2000" b="1" i="1" dirty="0">
                <a:solidFill>
                  <a:schemeClr val="bg1"/>
                </a:solidFill>
              </a:rPr>
              <a:t> </a:t>
            </a:r>
            <a:r>
              <a:rPr lang="en-GB" sz="2000" dirty="0">
                <a:solidFill>
                  <a:schemeClr val="bg1"/>
                </a:solidFill>
              </a:rPr>
              <a:t>choices.</a:t>
            </a:r>
          </a:p>
          <a:p>
            <a:pPr marL="285750" lvl="1" indent="-285750" eaLnBrk="1" hangingPunct="1">
              <a:spcBef>
                <a:spcPts val="900"/>
              </a:spcBef>
              <a:spcAft>
                <a:spcPts val="900"/>
              </a:spcAft>
              <a:buFont typeface="Arial" panose="020B0604020202020204" pitchFamily="34" charset="0"/>
              <a:buChar char="•"/>
              <a:defRPr/>
            </a:pPr>
            <a:r>
              <a:rPr lang="en-GB" sz="2000" dirty="0">
                <a:solidFill>
                  <a:schemeClr val="bg1"/>
                </a:solidFill>
              </a:rPr>
              <a:t>Max. 4,000 characters, 47 lines.</a:t>
            </a:r>
          </a:p>
          <a:p>
            <a:pPr marL="285750" lvl="1" indent="-285750" eaLnBrk="1" hangingPunct="1">
              <a:spcBef>
                <a:spcPts val="900"/>
              </a:spcBef>
              <a:spcAft>
                <a:spcPts val="900"/>
              </a:spcAft>
              <a:buFont typeface="Arial" panose="020B0604020202020204" pitchFamily="34" charset="0"/>
              <a:buChar char="•"/>
              <a:defRPr/>
            </a:pPr>
            <a:r>
              <a:rPr lang="en-GB" sz="2000" dirty="0">
                <a:solidFill>
                  <a:schemeClr val="bg1"/>
                </a:solidFill>
              </a:rPr>
              <a:t>Min. 1,000 characters.</a:t>
            </a:r>
          </a:p>
          <a:p>
            <a:pPr marL="285750" lvl="1" indent="-285750" eaLnBrk="1" hangingPunct="1">
              <a:spcBef>
                <a:spcPts val="900"/>
              </a:spcBef>
              <a:spcAft>
                <a:spcPts val="900"/>
              </a:spcAft>
              <a:buFont typeface="Arial" panose="020B0604020202020204" pitchFamily="34" charset="0"/>
              <a:buChar char="•"/>
              <a:defRPr/>
            </a:pPr>
            <a:r>
              <a:rPr lang="en-GB" sz="2000" dirty="0">
                <a:solidFill>
                  <a:schemeClr val="bg1"/>
                </a:solidFill>
              </a:rPr>
              <a:t>No spelling/grammar check.</a:t>
            </a:r>
          </a:p>
          <a:p>
            <a:pPr marL="285750" lvl="1" indent="-285750" eaLnBrk="1" hangingPunct="1">
              <a:spcBef>
                <a:spcPts val="900"/>
              </a:spcBef>
              <a:spcAft>
                <a:spcPts val="900"/>
              </a:spcAft>
              <a:buFont typeface="Arial" panose="020B0604020202020204" pitchFamily="34" charset="0"/>
              <a:buChar char="•"/>
              <a:defRPr/>
            </a:pPr>
            <a:r>
              <a:rPr lang="en-GB" sz="2000" dirty="0">
                <a:solidFill>
                  <a:schemeClr val="bg1"/>
                </a:solidFill>
              </a:rPr>
              <a:t>No formatting.</a:t>
            </a:r>
          </a:p>
          <a:p>
            <a:pPr marL="257175" indent="-257175" eaLnBrk="1" hangingPunct="1">
              <a:spcBef>
                <a:spcPts val="900"/>
              </a:spcBef>
              <a:spcAft>
                <a:spcPts val="900"/>
              </a:spcAft>
              <a:buFont typeface="Arial" panose="020B0604020202020204" pitchFamily="34" charset="0"/>
              <a:buChar char="•"/>
              <a:defRPr/>
            </a:pPr>
            <a:endParaRPr lang="en-GB"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entagon 2"/>
          <p:cNvSpPr/>
          <p:nvPr/>
        </p:nvSpPr>
        <p:spPr>
          <a:xfrm>
            <a:off x="0" y="0"/>
            <a:ext cx="8918575" cy="5143500"/>
          </a:xfrm>
          <a:prstGeom prst="homePlate">
            <a:avLst>
              <a:gd name="adj" fmla="val 38826"/>
            </a:avLst>
          </a:prstGeom>
          <a:solidFill>
            <a:srgbClr val="E00023">
              <a:alpha val="76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 name="TextBox 3"/>
          <p:cNvSpPr txBox="1"/>
          <p:nvPr/>
        </p:nvSpPr>
        <p:spPr>
          <a:xfrm>
            <a:off x="233363" y="246063"/>
            <a:ext cx="7653337" cy="769937"/>
          </a:xfrm>
          <a:prstGeom prst="rect">
            <a:avLst/>
          </a:prstGeom>
          <a:noFill/>
        </p:spPr>
        <p:txBody>
          <a:bodyPr>
            <a:spAutoFit/>
          </a:bodyPr>
          <a:lstStyle/>
          <a:p>
            <a:pPr eaLnBrk="1" fontAlgn="auto" hangingPunct="1">
              <a:spcBef>
                <a:spcPts val="0"/>
              </a:spcBef>
              <a:spcAft>
                <a:spcPts val="0"/>
              </a:spcAft>
              <a:defRPr/>
            </a:pPr>
            <a:r>
              <a:rPr lang="en-US" sz="4400" b="1" dirty="0">
                <a:solidFill>
                  <a:srgbClr val="FFFFFF"/>
                </a:solidFill>
                <a:latin typeface="+mj-lt"/>
                <a:ea typeface="+mn-ea"/>
                <a:cs typeface="FS Albert Pro"/>
              </a:rPr>
              <a:t>Apprenticeship advice service </a:t>
            </a:r>
          </a:p>
        </p:txBody>
      </p:sp>
      <p:sp>
        <p:nvSpPr>
          <p:cNvPr id="16387" name="TextBox 5"/>
          <p:cNvSpPr txBox="1">
            <a:spLocks noChangeArrowheads="1"/>
          </p:cNvSpPr>
          <p:nvPr/>
        </p:nvSpPr>
        <p:spPr bwMode="auto">
          <a:xfrm>
            <a:off x="233363" y="1065213"/>
            <a:ext cx="7653337" cy="369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257175" indent="-257175">
              <a:buFont typeface="Arial" panose="020B0604020202020204" pitchFamily="34" charset="0"/>
              <a:buChar char="•"/>
              <a:defRPr/>
            </a:pPr>
            <a:r>
              <a:rPr lang="en-GB" sz="1800" dirty="0">
                <a:solidFill>
                  <a:schemeClr val="bg1"/>
                </a:solidFill>
              </a:rPr>
              <a:t>Think about what makes them stand out in an exciting and positive way.</a:t>
            </a:r>
          </a:p>
          <a:p>
            <a:pPr marL="257175" indent="-257175">
              <a:buFont typeface="Arial" panose="020B0604020202020204" pitchFamily="34" charset="0"/>
              <a:buChar char="•"/>
              <a:defRPr/>
            </a:pPr>
            <a:endParaRPr lang="en-GB" sz="1800" dirty="0">
              <a:solidFill>
                <a:schemeClr val="bg1"/>
              </a:solidFill>
            </a:endParaRPr>
          </a:p>
          <a:p>
            <a:pPr marL="257175" indent="-257175">
              <a:buFont typeface="Arial" panose="020B0604020202020204" pitchFamily="34" charset="0"/>
              <a:buChar char="•"/>
              <a:defRPr/>
            </a:pPr>
            <a:r>
              <a:rPr lang="en-GB" sz="1800" dirty="0">
                <a:solidFill>
                  <a:schemeClr val="bg1"/>
                </a:solidFill>
              </a:rPr>
              <a:t>Show enthusiasm for the course they are applying for and list supporting evidence to back this up.</a:t>
            </a:r>
          </a:p>
          <a:p>
            <a:pPr marL="257175" indent="-257175">
              <a:buFont typeface="Arial" panose="020B0604020202020204" pitchFamily="34" charset="0"/>
              <a:buChar char="•"/>
              <a:defRPr/>
            </a:pPr>
            <a:endParaRPr lang="en-GB" sz="1800" dirty="0">
              <a:solidFill>
                <a:schemeClr val="bg1"/>
              </a:solidFill>
            </a:endParaRPr>
          </a:p>
          <a:p>
            <a:pPr marL="257175" indent="-257175">
              <a:buFont typeface="Arial" panose="020B0604020202020204" pitchFamily="34" charset="0"/>
              <a:buChar char="•"/>
              <a:defRPr/>
            </a:pPr>
            <a:r>
              <a:rPr lang="en-GB" sz="1800" dirty="0">
                <a:solidFill>
                  <a:schemeClr val="bg1"/>
                </a:solidFill>
              </a:rPr>
              <a:t>Extracurricular activities and relevant work experience.</a:t>
            </a:r>
          </a:p>
          <a:p>
            <a:pPr marL="257175" indent="-257175">
              <a:buFont typeface="Arial" panose="020B0604020202020204" pitchFamily="34" charset="0"/>
              <a:buChar char="•"/>
              <a:defRPr/>
            </a:pPr>
            <a:endParaRPr lang="en-GB" sz="1800" dirty="0">
              <a:solidFill>
                <a:schemeClr val="bg1"/>
              </a:solidFill>
            </a:endParaRPr>
          </a:p>
          <a:p>
            <a:pPr marL="257175" indent="-257175">
              <a:buFont typeface="Arial" panose="020B0604020202020204" pitchFamily="34" charset="0"/>
              <a:buChar char="•"/>
              <a:defRPr/>
            </a:pPr>
            <a:r>
              <a:rPr lang="en-GB" sz="1800" dirty="0">
                <a:solidFill>
                  <a:schemeClr val="bg1"/>
                </a:solidFill>
              </a:rPr>
              <a:t>Skills they can use on the course – leadership, communication, teamwork for example.</a:t>
            </a:r>
          </a:p>
          <a:p>
            <a:pPr>
              <a:defRPr/>
            </a:pPr>
            <a:endParaRPr lang="en-GB" sz="1800" dirty="0">
              <a:solidFill>
                <a:schemeClr val="bg1"/>
              </a:solidFill>
            </a:endParaRPr>
          </a:p>
          <a:p>
            <a:pPr marL="257175" indent="-257175">
              <a:buFont typeface="Arial" panose="020B0604020202020204" pitchFamily="34" charset="0"/>
              <a:buChar char="•"/>
              <a:defRPr/>
            </a:pPr>
            <a:r>
              <a:rPr lang="en-GB" sz="1800" dirty="0">
                <a:solidFill>
                  <a:schemeClr val="bg1"/>
                </a:solidFill>
              </a:rPr>
              <a:t>Encourage them to ask you for more ideas.</a:t>
            </a:r>
          </a:p>
          <a:p>
            <a:pPr marL="257175" indent="-257175">
              <a:buFont typeface="Arial" panose="020B0604020202020204" pitchFamily="34" charset="0"/>
              <a:buChar char="•"/>
              <a:defRPr/>
            </a:pPr>
            <a:endParaRPr lang="en-GB" sz="1800" dirty="0">
              <a:solidFill>
                <a:schemeClr val="bg1"/>
              </a:solidFill>
            </a:endParaRPr>
          </a:p>
          <a:p>
            <a:pPr marL="257175" indent="-257175">
              <a:buFont typeface="Arial" panose="020B0604020202020204" pitchFamily="34" charset="0"/>
              <a:buChar char="•"/>
              <a:defRPr/>
            </a:pPr>
            <a:r>
              <a:rPr lang="en-GB" sz="1800" dirty="0">
                <a:solidFill>
                  <a:schemeClr val="bg1"/>
                </a:solidFill>
              </a:rPr>
              <a:t>Allow plenty of time.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95325"/>
            <a:ext cx="9144000" cy="3703638"/>
          </a:xfrm>
          <a:prstGeom prst="rect">
            <a:avLst/>
          </a:prstGeom>
          <a:solidFill>
            <a:srgbClr val="E00023">
              <a:alpha val="77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 name="TextBox 3"/>
          <p:cNvSpPr txBox="1"/>
          <p:nvPr/>
        </p:nvSpPr>
        <p:spPr>
          <a:xfrm>
            <a:off x="233363" y="709613"/>
            <a:ext cx="7653337" cy="769937"/>
          </a:xfrm>
          <a:prstGeom prst="rect">
            <a:avLst/>
          </a:prstGeom>
          <a:noFill/>
        </p:spPr>
        <p:txBody>
          <a:bodyPr>
            <a:spAutoFit/>
          </a:bodyPr>
          <a:lstStyle/>
          <a:p>
            <a:pPr eaLnBrk="1" fontAlgn="auto" hangingPunct="1">
              <a:spcBef>
                <a:spcPts val="0"/>
              </a:spcBef>
              <a:spcAft>
                <a:spcPts val="0"/>
              </a:spcAft>
              <a:defRPr/>
            </a:pPr>
            <a:r>
              <a:rPr lang="en-US" sz="4400" b="1" dirty="0">
                <a:solidFill>
                  <a:srgbClr val="FFFFFF"/>
                </a:solidFill>
                <a:latin typeface="+mj-lt"/>
                <a:ea typeface="+mn-ea"/>
                <a:cs typeface="FS Albert Pro"/>
              </a:rPr>
              <a:t>Tracking applications</a:t>
            </a:r>
          </a:p>
        </p:txBody>
      </p:sp>
      <p:sp>
        <p:nvSpPr>
          <p:cNvPr id="20483" name="TextBox 5"/>
          <p:cNvSpPr txBox="1">
            <a:spLocks noChangeArrowheads="1"/>
          </p:cNvSpPr>
          <p:nvPr/>
        </p:nvSpPr>
        <p:spPr bwMode="auto">
          <a:xfrm>
            <a:off x="233363" y="1598613"/>
            <a:ext cx="7883525" cy="299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spcBef>
                <a:spcPts val="900"/>
              </a:spcBef>
              <a:spcAft>
                <a:spcPts val="900"/>
              </a:spcAft>
              <a:defRPr/>
            </a:pPr>
            <a:r>
              <a:rPr lang="en-US" sz="2000" dirty="0">
                <a:solidFill>
                  <a:schemeClr val="bg1"/>
                </a:solidFill>
              </a:rPr>
              <a:t>Track will allow your son or daughter to:</a:t>
            </a:r>
          </a:p>
          <a:p>
            <a:pPr marL="342900" indent="466725">
              <a:spcBef>
                <a:spcPts val="900"/>
              </a:spcBef>
              <a:spcAft>
                <a:spcPts val="900"/>
              </a:spcAft>
              <a:buFont typeface="Arial" panose="020B0604020202020204" pitchFamily="34" charset="0"/>
              <a:buChar char="•"/>
              <a:defRPr/>
            </a:pPr>
            <a:r>
              <a:rPr lang="en-GB" sz="2000" dirty="0">
                <a:solidFill>
                  <a:schemeClr val="bg1"/>
                </a:solidFill>
              </a:rPr>
              <a:t>follow the progress of their application online</a:t>
            </a:r>
          </a:p>
          <a:p>
            <a:pPr marL="342900" indent="466725">
              <a:spcBef>
                <a:spcPts val="900"/>
              </a:spcBef>
              <a:spcAft>
                <a:spcPts val="900"/>
              </a:spcAft>
              <a:buFont typeface="Arial" panose="020B0604020202020204" pitchFamily="34" charset="0"/>
              <a:buChar char="•"/>
              <a:defRPr/>
            </a:pPr>
            <a:r>
              <a:rPr lang="en-GB" sz="2000" dirty="0">
                <a:solidFill>
                  <a:schemeClr val="bg1"/>
                </a:solidFill>
              </a:rPr>
              <a:t>see their choices and personal information</a:t>
            </a:r>
          </a:p>
          <a:p>
            <a:pPr marL="342900" indent="466725">
              <a:spcBef>
                <a:spcPts val="900"/>
              </a:spcBef>
              <a:spcAft>
                <a:spcPts val="900"/>
              </a:spcAft>
              <a:buFont typeface="Arial" panose="020B0604020202020204" pitchFamily="34" charset="0"/>
              <a:buChar char="•"/>
              <a:defRPr/>
            </a:pPr>
            <a:r>
              <a:rPr lang="en-GB" sz="2000" dirty="0">
                <a:solidFill>
                  <a:schemeClr val="bg1"/>
                </a:solidFill>
              </a:rPr>
              <a:t>see their offers</a:t>
            </a:r>
          </a:p>
          <a:p>
            <a:pPr marL="342900" indent="466725">
              <a:spcBef>
                <a:spcPts val="900"/>
              </a:spcBef>
              <a:spcAft>
                <a:spcPts val="900"/>
              </a:spcAft>
              <a:buFont typeface="Arial" panose="020B0604020202020204" pitchFamily="34" charset="0"/>
              <a:buChar char="•"/>
              <a:defRPr/>
            </a:pPr>
            <a:r>
              <a:rPr lang="en-GB" sz="2000" dirty="0">
                <a:solidFill>
                  <a:schemeClr val="bg1"/>
                </a:solidFill>
              </a:rPr>
              <a:t>reply to offers online</a:t>
            </a:r>
          </a:p>
          <a:p>
            <a:pPr marL="285750" indent="-285750">
              <a:spcBef>
                <a:spcPts val="600"/>
              </a:spcBef>
              <a:spcAft>
                <a:spcPts val="600"/>
              </a:spcAft>
              <a:buClr>
                <a:schemeClr val="tx1">
                  <a:lumMod val="65000"/>
                  <a:lumOff val="35000"/>
                </a:schemeClr>
              </a:buClr>
              <a:buFont typeface="Arial" panose="020B0604020202020204" pitchFamily="34" charset="0"/>
              <a:buChar char="•"/>
              <a:defRPr/>
            </a:pPr>
            <a:endParaRPr lang="en-US" sz="1600" dirty="0">
              <a:solidFill>
                <a:schemeClr val="tx1">
                  <a:lumMod val="65000"/>
                  <a:lumOff val="35000"/>
                </a:schemeClr>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nual Input 3"/>
          <p:cNvSpPr/>
          <p:nvPr/>
        </p:nvSpPr>
        <p:spPr>
          <a:xfrm rot="16200000" flipV="1">
            <a:off x="1774032" y="-1774032"/>
            <a:ext cx="5143500" cy="8691563"/>
          </a:xfrm>
          <a:prstGeom prst="flowChartManualInput">
            <a:avLst/>
          </a:prstGeom>
          <a:solidFill>
            <a:srgbClr val="E00023">
              <a:alpha val="86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TextBox 4"/>
          <p:cNvSpPr txBox="1"/>
          <p:nvPr/>
        </p:nvSpPr>
        <p:spPr>
          <a:xfrm>
            <a:off x="233363" y="246063"/>
            <a:ext cx="7653337" cy="769937"/>
          </a:xfrm>
          <a:prstGeom prst="rect">
            <a:avLst/>
          </a:prstGeom>
          <a:noFill/>
        </p:spPr>
        <p:txBody>
          <a:bodyPr>
            <a:spAutoFit/>
          </a:bodyPr>
          <a:lstStyle/>
          <a:p>
            <a:pPr eaLnBrk="1" fontAlgn="auto" hangingPunct="1">
              <a:spcBef>
                <a:spcPts val="0"/>
              </a:spcBef>
              <a:spcAft>
                <a:spcPts val="0"/>
              </a:spcAft>
              <a:defRPr/>
            </a:pPr>
            <a:r>
              <a:rPr lang="en-US" sz="4400" b="1" dirty="0">
                <a:solidFill>
                  <a:srgbClr val="FFFFFF"/>
                </a:solidFill>
                <a:latin typeface="+mj-lt"/>
                <a:ea typeface="+mn-ea"/>
                <a:cs typeface="FS Albert Pro"/>
              </a:rPr>
              <a:t>Decisions and replies</a:t>
            </a:r>
          </a:p>
        </p:txBody>
      </p:sp>
      <p:sp>
        <p:nvSpPr>
          <p:cNvPr id="15363" name="TextBox 5"/>
          <p:cNvSpPr txBox="1">
            <a:spLocks noChangeArrowheads="1"/>
          </p:cNvSpPr>
          <p:nvPr/>
        </p:nvSpPr>
        <p:spPr bwMode="auto">
          <a:xfrm>
            <a:off x="279400" y="1111250"/>
            <a:ext cx="7000875"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defRPr/>
            </a:pPr>
            <a:r>
              <a:rPr lang="en-US" altLang="en-US" sz="2000" b="1" dirty="0">
                <a:solidFill>
                  <a:schemeClr val="bg1"/>
                </a:solidFill>
              </a:rPr>
              <a:t>Provider decisions:</a:t>
            </a:r>
          </a:p>
          <a:p>
            <a:pPr marL="285750" indent="-285750" eaLnBrk="1" hangingPunct="1">
              <a:buFont typeface="Arial" panose="020B0604020202020204" pitchFamily="34" charset="0"/>
              <a:buChar char="•"/>
              <a:defRPr/>
            </a:pPr>
            <a:r>
              <a:rPr lang="en-US" altLang="en-US" sz="2000" dirty="0">
                <a:solidFill>
                  <a:schemeClr val="bg1"/>
                </a:solidFill>
              </a:rPr>
              <a:t>unsuccessful</a:t>
            </a:r>
          </a:p>
          <a:p>
            <a:pPr marL="285750" indent="-285750" eaLnBrk="1" hangingPunct="1">
              <a:buFont typeface="Arial" panose="020B0604020202020204" pitchFamily="34" charset="0"/>
              <a:buChar char="•"/>
              <a:defRPr/>
            </a:pPr>
            <a:r>
              <a:rPr lang="en-US" altLang="en-US" sz="2000" dirty="0">
                <a:solidFill>
                  <a:schemeClr val="bg1"/>
                </a:solidFill>
              </a:rPr>
              <a:t>unconditional offer</a:t>
            </a:r>
          </a:p>
          <a:p>
            <a:pPr marL="285750" indent="-285750" eaLnBrk="1" hangingPunct="1">
              <a:buFont typeface="Arial" panose="020B0604020202020204" pitchFamily="34" charset="0"/>
              <a:buChar char="•"/>
              <a:defRPr/>
            </a:pPr>
            <a:r>
              <a:rPr lang="en-US" altLang="en-US" sz="2000" dirty="0">
                <a:solidFill>
                  <a:schemeClr val="bg1"/>
                </a:solidFill>
              </a:rPr>
              <a:t>conditional offer – qualifications and achievements and/or UCAS Tariff points</a:t>
            </a:r>
          </a:p>
          <a:p>
            <a:pPr marL="285750" indent="-285750" eaLnBrk="1" hangingPunct="1">
              <a:buFont typeface="Arial" panose="020B0604020202020204" pitchFamily="34" charset="0"/>
              <a:buChar char="•"/>
              <a:defRPr/>
            </a:pPr>
            <a:endParaRPr lang="en-US" altLang="en-US" sz="2000" dirty="0">
              <a:solidFill>
                <a:schemeClr val="bg1"/>
              </a:solidFill>
            </a:endParaRPr>
          </a:p>
          <a:p>
            <a:pPr>
              <a:defRPr/>
            </a:pPr>
            <a:r>
              <a:rPr lang="en-GB" sz="2000" dirty="0">
                <a:solidFill>
                  <a:schemeClr val="bg1"/>
                </a:solidFill>
              </a:rPr>
              <a:t>Once all decisions are received, they can hold up to two offers:</a:t>
            </a:r>
          </a:p>
          <a:p>
            <a:pPr marL="342900" indent="-342900">
              <a:buFont typeface="Arial" panose="020B0604020202020204" pitchFamily="34" charset="0"/>
              <a:buChar char="•"/>
              <a:defRPr/>
            </a:pPr>
            <a:r>
              <a:rPr lang="en-GB" sz="2000" dirty="0">
                <a:solidFill>
                  <a:schemeClr val="bg1"/>
                </a:solidFill>
              </a:rPr>
              <a:t>one as their </a:t>
            </a:r>
            <a:r>
              <a:rPr lang="en-GB" sz="2000" b="1" dirty="0"/>
              <a:t>firm</a:t>
            </a:r>
            <a:r>
              <a:rPr lang="en-GB" sz="2000" dirty="0"/>
              <a:t> </a:t>
            </a:r>
            <a:r>
              <a:rPr lang="en-GB" sz="2000" dirty="0">
                <a:solidFill>
                  <a:schemeClr val="bg1"/>
                </a:solidFill>
              </a:rPr>
              <a:t>choice</a:t>
            </a:r>
          </a:p>
          <a:p>
            <a:pPr marL="342900" indent="-342900">
              <a:buFont typeface="Arial" panose="020B0604020202020204" pitchFamily="34" charset="0"/>
              <a:buChar char="•"/>
              <a:defRPr/>
            </a:pPr>
            <a:r>
              <a:rPr lang="en-GB" sz="2000" dirty="0">
                <a:solidFill>
                  <a:schemeClr val="bg1"/>
                </a:solidFill>
              </a:rPr>
              <a:t>one as their </a:t>
            </a:r>
            <a:r>
              <a:rPr lang="en-GB" sz="2000" b="1" dirty="0"/>
              <a:t>insurance</a:t>
            </a:r>
            <a:r>
              <a:rPr lang="en-GB" sz="2000" dirty="0">
                <a:solidFill>
                  <a:schemeClr val="bg1"/>
                </a:solidFill>
              </a:rPr>
              <a:t> choice (if they want to)</a:t>
            </a:r>
          </a:p>
          <a:p>
            <a:pPr marL="342900" indent="-342900">
              <a:buFont typeface="Arial" panose="020B0604020202020204" pitchFamily="34" charset="0"/>
              <a:buChar char="•"/>
              <a:defRPr/>
            </a:pPr>
            <a:r>
              <a:rPr lang="en-GB" sz="2000" dirty="0">
                <a:solidFill>
                  <a:schemeClr val="bg1"/>
                </a:solidFill>
              </a:rPr>
              <a:t>all other offers are declined </a:t>
            </a:r>
          </a:p>
          <a:p>
            <a:pPr>
              <a:defRPr/>
            </a:pPr>
            <a:endParaRPr lang="en-GB" sz="2000" dirty="0">
              <a:solidFill>
                <a:schemeClr val="bg1"/>
              </a:solidFill>
            </a:endParaRPr>
          </a:p>
          <a:p>
            <a:pPr>
              <a:defRPr/>
            </a:pPr>
            <a:r>
              <a:rPr lang="en-GB" sz="2000" dirty="0">
                <a:solidFill>
                  <a:schemeClr val="bg1"/>
                </a:solidFill>
              </a:rPr>
              <a:t>Track will show their </a:t>
            </a:r>
            <a:r>
              <a:rPr lang="en-GB" sz="2000" b="1" dirty="0"/>
              <a:t>reply date</a:t>
            </a:r>
            <a:r>
              <a:rPr lang="en-GB" sz="2000" dirty="0">
                <a:solidFill>
                  <a:schemeClr val="bg1"/>
                </a:solidFill>
              </a:rPr>
              <a:t>.</a:t>
            </a:r>
          </a:p>
          <a:p>
            <a:pPr eaLnBrk="1" hangingPunct="1">
              <a:defRPr/>
            </a:pPr>
            <a:endParaRPr lang="en-US" altLang="en-US" sz="1600" dirty="0">
              <a:solidFill>
                <a:schemeClr val="bg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nual Input 1"/>
          <p:cNvSpPr/>
          <p:nvPr/>
        </p:nvSpPr>
        <p:spPr>
          <a:xfrm rot="5400000">
            <a:off x="1128713" y="-1128713"/>
            <a:ext cx="5143500" cy="7400925"/>
          </a:xfrm>
          <a:prstGeom prst="flowChartManualInput">
            <a:avLst/>
          </a:prstGeom>
          <a:solidFill>
            <a:srgbClr val="E00023">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TextBox 2"/>
          <p:cNvSpPr txBox="1"/>
          <p:nvPr/>
        </p:nvSpPr>
        <p:spPr>
          <a:xfrm>
            <a:off x="233363" y="246063"/>
            <a:ext cx="7653337" cy="769937"/>
          </a:xfrm>
          <a:prstGeom prst="rect">
            <a:avLst/>
          </a:prstGeom>
          <a:noFill/>
        </p:spPr>
        <p:txBody>
          <a:bodyPr>
            <a:spAutoFit/>
          </a:bodyPr>
          <a:lstStyle/>
          <a:p>
            <a:pPr eaLnBrk="1" fontAlgn="auto" hangingPunct="1">
              <a:spcBef>
                <a:spcPts val="0"/>
              </a:spcBef>
              <a:spcAft>
                <a:spcPts val="0"/>
              </a:spcAft>
              <a:defRPr/>
            </a:pPr>
            <a:r>
              <a:rPr lang="en-US" sz="4400" b="1" dirty="0">
                <a:solidFill>
                  <a:srgbClr val="FFFFFF"/>
                </a:solidFill>
                <a:latin typeface="+mj-lt"/>
                <a:ea typeface="+mn-ea"/>
                <a:cs typeface="FS Albert Pro"/>
              </a:rPr>
              <a:t>Other options</a:t>
            </a:r>
          </a:p>
        </p:txBody>
      </p:sp>
      <p:sp>
        <p:nvSpPr>
          <p:cNvPr id="43012" name="TextBox 5"/>
          <p:cNvSpPr txBox="1">
            <a:spLocks noChangeArrowheads="1"/>
          </p:cNvSpPr>
          <p:nvPr/>
        </p:nvSpPr>
        <p:spPr bwMode="auto">
          <a:xfrm>
            <a:off x="233363" y="996950"/>
            <a:ext cx="6361112" cy="422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spcAft>
                <a:spcPts val="450"/>
              </a:spcAft>
              <a:defRPr/>
            </a:pPr>
            <a:r>
              <a:rPr lang="en-GB" altLang="en-US" sz="2000" b="1" dirty="0"/>
              <a:t>Extra </a:t>
            </a:r>
            <a:r>
              <a:rPr lang="en-GB" altLang="en-US" sz="2000" dirty="0">
                <a:solidFill>
                  <a:schemeClr val="bg1">
                    <a:lumMod val="95000"/>
                  </a:schemeClr>
                </a:solidFill>
              </a:rPr>
              <a:t>(</a:t>
            </a:r>
            <a:r>
              <a:rPr lang="en-GB" altLang="en-US" sz="2000" dirty="0">
                <a:solidFill>
                  <a:schemeClr val="bg1"/>
                </a:solidFill>
              </a:rPr>
              <a:t>24 Feb – 4 July)</a:t>
            </a:r>
          </a:p>
          <a:p>
            <a:pPr>
              <a:defRPr/>
            </a:pPr>
            <a:r>
              <a:rPr lang="en-GB" altLang="en-US" sz="2000" dirty="0">
                <a:solidFill>
                  <a:schemeClr val="bg1"/>
                </a:solidFill>
              </a:rPr>
              <a:t>If all five choices have been used and they have no offers/rejected all offers.</a:t>
            </a:r>
          </a:p>
          <a:p>
            <a:pPr>
              <a:defRPr/>
            </a:pPr>
            <a:endParaRPr lang="en-GB" altLang="en-US" sz="2000" dirty="0">
              <a:solidFill>
                <a:schemeClr val="bg1"/>
              </a:solidFill>
            </a:endParaRPr>
          </a:p>
          <a:p>
            <a:pPr>
              <a:spcAft>
                <a:spcPts val="450"/>
              </a:spcAft>
              <a:defRPr/>
            </a:pPr>
            <a:r>
              <a:rPr lang="en-GB" altLang="en-US" sz="2000" b="1" dirty="0"/>
              <a:t>Clearing</a:t>
            </a:r>
            <a:r>
              <a:rPr lang="en-GB" altLang="en-US" sz="2000" dirty="0"/>
              <a:t> </a:t>
            </a:r>
            <a:r>
              <a:rPr lang="en-GB" altLang="en-US" sz="2000" dirty="0">
                <a:solidFill>
                  <a:schemeClr val="bg1">
                    <a:lumMod val="95000"/>
                  </a:schemeClr>
                </a:solidFill>
              </a:rPr>
              <a:t>(</a:t>
            </a:r>
            <a:r>
              <a:rPr lang="en-GB" altLang="en-US" sz="2000" dirty="0">
                <a:solidFill>
                  <a:schemeClr val="bg1"/>
                </a:solidFill>
              </a:rPr>
              <a:t>from early July)</a:t>
            </a:r>
          </a:p>
          <a:p>
            <a:pPr>
              <a:defRPr/>
            </a:pPr>
            <a:r>
              <a:rPr lang="en-GB" altLang="en-US" sz="2000" dirty="0">
                <a:solidFill>
                  <a:schemeClr val="bg1"/>
                </a:solidFill>
              </a:rPr>
              <a:t>If there are no offers, or have applied after 30 June deadline.</a:t>
            </a:r>
          </a:p>
          <a:p>
            <a:pPr eaLnBrk="1" hangingPunct="1">
              <a:defRPr/>
            </a:pPr>
            <a:endParaRPr lang="en-US" altLang="en-US" sz="2000" dirty="0">
              <a:solidFill>
                <a:schemeClr val="bg1"/>
              </a:solidFill>
            </a:endParaRPr>
          </a:p>
          <a:p>
            <a:pPr>
              <a:spcAft>
                <a:spcPts val="450"/>
              </a:spcAft>
              <a:defRPr/>
            </a:pPr>
            <a:r>
              <a:rPr lang="en-GB" altLang="en-US" sz="2000" b="1" dirty="0"/>
              <a:t>Adjustment</a:t>
            </a:r>
            <a:r>
              <a:rPr lang="en-GB" altLang="en-US" sz="2000" dirty="0"/>
              <a:t> </a:t>
            </a:r>
            <a:r>
              <a:rPr lang="en-GB" altLang="en-US" sz="2000" dirty="0">
                <a:solidFill>
                  <a:schemeClr val="bg1"/>
                </a:solidFill>
              </a:rPr>
              <a:t>(from A level results day)</a:t>
            </a:r>
          </a:p>
          <a:p>
            <a:pPr>
              <a:defRPr/>
            </a:pPr>
            <a:r>
              <a:rPr lang="en-GB" altLang="en-US" sz="2000" dirty="0">
                <a:solidFill>
                  <a:schemeClr val="bg1"/>
                </a:solidFill>
              </a:rPr>
              <a:t>If they’ve gained better results than the conditional offer they hold, they could apply for a different course or university. </a:t>
            </a:r>
          </a:p>
          <a:p>
            <a:pPr eaLnBrk="1" hangingPunct="1">
              <a:defRPr/>
            </a:pPr>
            <a:endParaRPr lang="en-US" altLang="en-US" sz="1600" dirty="0">
              <a:solidFill>
                <a:schemeClr val="bg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95325"/>
            <a:ext cx="9144000" cy="3703638"/>
          </a:xfrm>
          <a:prstGeom prst="rect">
            <a:avLst/>
          </a:prstGeom>
          <a:solidFill>
            <a:srgbClr val="E00023">
              <a:alpha val="77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 name="TextBox 3"/>
          <p:cNvSpPr txBox="1"/>
          <p:nvPr/>
        </p:nvSpPr>
        <p:spPr>
          <a:xfrm>
            <a:off x="233363" y="709613"/>
            <a:ext cx="7653337" cy="1446212"/>
          </a:xfrm>
          <a:prstGeom prst="rect">
            <a:avLst/>
          </a:prstGeom>
          <a:noFill/>
        </p:spPr>
        <p:txBody>
          <a:bodyPr>
            <a:spAutoFit/>
          </a:bodyPr>
          <a:lstStyle/>
          <a:p>
            <a:pPr eaLnBrk="1" fontAlgn="auto" hangingPunct="1">
              <a:spcBef>
                <a:spcPts val="0"/>
              </a:spcBef>
              <a:spcAft>
                <a:spcPts val="0"/>
              </a:spcAft>
              <a:defRPr/>
            </a:pPr>
            <a:r>
              <a:rPr lang="en-US" sz="4400" b="1" dirty="0">
                <a:solidFill>
                  <a:srgbClr val="FFFFFF"/>
                </a:solidFill>
                <a:latin typeface="+mj-lt"/>
                <a:ea typeface="+mn-ea"/>
                <a:cs typeface="FS Albert Pro"/>
              </a:rPr>
              <a:t>What should your son/daughter should be doing now?</a:t>
            </a:r>
          </a:p>
        </p:txBody>
      </p:sp>
      <p:sp>
        <p:nvSpPr>
          <p:cNvPr id="41988" name="TextBox 5"/>
          <p:cNvSpPr txBox="1">
            <a:spLocks noChangeArrowheads="1"/>
          </p:cNvSpPr>
          <p:nvPr/>
        </p:nvSpPr>
        <p:spPr bwMode="auto">
          <a:xfrm>
            <a:off x="541338" y="2454275"/>
            <a:ext cx="36306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buFont typeface="Arial" panose="020B0604020202020204" pitchFamily="34" charset="0"/>
              <a:buChar char="•"/>
            </a:pPr>
            <a:r>
              <a:rPr lang="en-GB" altLang="en-US" sz="2400">
                <a:solidFill>
                  <a:schemeClr val="bg1"/>
                </a:solidFill>
              </a:rPr>
              <a:t>Research</a:t>
            </a:r>
          </a:p>
          <a:p>
            <a:pPr>
              <a:buFont typeface="Arial" panose="020B0604020202020204" pitchFamily="34" charset="0"/>
              <a:buChar char="•"/>
            </a:pPr>
            <a:r>
              <a:rPr lang="en-GB" altLang="en-US" sz="2400">
                <a:solidFill>
                  <a:schemeClr val="bg1"/>
                </a:solidFill>
              </a:rPr>
              <a:t>Extracurricular activities</a:t>
            </a:r>
          </a:p>
          <a:p>
            <a:pPr>
              <a:buFont typeface="Arial" panose="020B0604020202020204" pitchFamily="34" charset="0"/>
              <a:buChar char="•"/>
            </a:pPr>
            <a:r>
              <a:rPr lang="en-GB" altLang="en-US" sz="2400">
                <a:solidFill>
                  <a:schemeClr val="bg1"/>
                </a:solidFill>
              </a:rPr>
              <a:t>Work experience</a:t>
            </a:r>
          </a:p>
        </p:txBody>
      </p:sp>
      <p:sp>
        <p:nvSpPr>
          <p:cNvPr id="41989" name="Rectangle 2"/>
          <p:cNvSpPr>
            <a:spLocks noChangeArrowheads="1"/>
          </p:cNvSpPr>
          <p:nvPr/>
        </p:nvSpPr>
        <p:spPr bwMode="auto">
          <a:xfrm>
            <a:off x="4492625" y="2446338"/>
            <a:ext cx="40005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buFont typeface="Arial" panose="020B0604020202020204" pitchFamily="34" charset="0"/>
              <a:buChar char="•"/>
            </a:pPr>
            <a:r>
              <a:rPr lang="en-GB" altLang="en-US" sz="2400">
                <a:solidFill>
                  <a:schemeClr val="bg1"/>
                </a:solidFill>
              </a:rPr>
              <a:t>Go beyond the syllabus</a:t>
            </a:r>
          </a:p>
          <a:p>
            <a:pPr eaLnBrk="1" hangingPunct="1">
              <a:buFont typeface="Arial" panose="020B0604020202020204" pitchFamily="34" charset="0"/>
              <a:buChar char="•"/>
            </a:pPr>
            <a:r>
              <a:rPr lang="en-GB" altLang="en-US" sz="2400">
                <a:solidFill>
                  <a:schemeClr val="bg1"/>
                </a:solidFill>
              </a:rPr>
              <a:t>Focus on this year’s studies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7018338" cy="5143500"/>
          </a:xfrm>
          <a:prstGeom prst="rect">
            <a:avLst/>
          </a:prstGeom>
          <a:solidFill>
            <a:srgbClr val="E00023">
              <a:alpha val="76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E00023"/>
              </a:solidFill>
            </a:endParaRPr>
          </a:p>
        </p:txBody>
      </p:sp>
      <p:sp>
        <p:nvSpPr>
          <p:cNvPr id="3" name="TextBox 2"/>
          <p:cNvSpPr txBox="1"/>
          <p:nvPr/>
        </p:nvSpPr>
        <p:spPr>
          <a:xfrm>
            <a:off x="233363" y="246063"/>
            <a:ext cx="7653337" cy="769937"/>
          </a:xfrm>
          <a:prstGeom prst="rect">
            <a:avLst/>
          </a:prstGeom>
          <a:noFill/>
        </p:spPr>
        <p:txBody>
          <a:bodyPr>
            <a:spAutoFit/>
          </a:bodyPr>
          <a:lstStyle/>
          <a:p>
            <a:pPr eaLnBrk="1" fontAlgn="auto" hangingPunct="1">
              <a:spcBef>
                <a:spcPts val="0"/>
              </a:spcBef>
              <a:spcAft>
                <a:spcPts val="0"/>
              </a:spcAft>
              <a:defRPr/>
            </a:pPr>
            <a:r>
              <a:rPr lang="en-US" sz="4400" b="1" dirty="0">
                <a:solidFill>
                  <a:srgbClr val="FFFFFF"/>
                </a:solidFill>
                <a:latin typeface="+mj-lt"/>
                <a:ea typeface="+mn-ea"/>
                <a:cs typeface="FS Albert Pro"/>
              </a:rPr>
              <a:t>How can you support them?</a:t>
            </a:r>
          </a:p>
        </p:txBody>
      </p:sp>
      <p:sp>
        <p:nvSpPr>
          <p:cNvPr id="19459" name="TextBox 5"/>
          <p:cNvSpPr txBox="1">
            <a:spLocks noChangeArrowheads="1"/>
          </p:cNvSpPr>
          <p:nvPr/>
        </p:nvSpPr>
        <p:spPr bwMode="auto">
          <a:xfrm>
            <a:off x="233363" y="996950"/>
            <a:ext cx="6589712"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257175" indent="-257175">
              <a:buFont typeface="Arial" panose="020B0604020202020204" pitchFamily="34" charset="0"/>
              <a:buChar char="•"/>
              <a:defRPr/>
            </a:pPr>
            <a:r>
              <a:rPr lang="en-GB" sz="1800" dirty="0">
                <a:solidFill>
                  <a:schemeClr val="bg1"/>
                </a:solidFill>
              </a:rPr>
              <a:t>Use the parents/guardians’ section of the UCAS website – </a:t>
            </a:r>
            <a:r>
              <a:rPr lang="en-GB" sz="1800" dirty="0">
                <a:solidFill>
                  <a:srgbClr val="FF0000"/>
                </a:solidFill>
                <a:hlinkClick r:id="rId3"/>
              </a:rPr>
              <a:t>www.ucas.com/parents</a:t>
            </a:r>
            <a:r>
              <a:rPr lang="en-GB" sz="1800" dirty="0">
                <a:solidFill>
                  <a:srgbClr val="FF0000"/>
                </a:solidFill>
              </a:rPr>
              <a:t> </a:t>
            </a:r>
            <a:r>
              <a:rPr lang="en-GB" sz="1800" dirty="0">
                <a:solidFill>
                  <a:schemeClr val="bg1"/>
                </a:solidFill>
              </a:rPr>
              <a:t>– and sign up for the newsletter.</a:t>
            </a:r>
          </a:p>
          <a:p>
            <a:pPr>
              <a:defRPr/>
            </a:pPr>
            <a:endParaRPr lang="en-GB" sz="1800" dirty="0">
              <a:solidFill>
                <a:schemeClr val="bg1"/>
              </a:solidFill>
            </a:endParaRPr>
          </a:p>
          <a:p>
            <a:pPr marL="257175" indent="-257175">
              <a:buFont typeface="Arial" panose="020B0604020202020204" pitchFamily="34" charset="0"/>
              <a:buChar char="•"/>
              <a:defRPr/>
            </a:pPr>
            <a:r>
              <a:rPr lang="en-GB" sz="1800" dirty="0">
                <a:solidFill>
                  <a:schemeClr val="bg1"/>
                </a:solidFill>
              </a:rPr>
              <a:t>Use our </a:t>
            </a:r>
            <a:r>
              <a:rPr lang="en-GB" sz="1800" dirty="0">
                <a:solidFill>
                  <a:schemeClr val="bg1"/>
                </a:solidFill>
                <a:hlinkClick r:id="rId4"/>
              </a:rPr>
              <a:t>parent information tool</a:t>
            </a:r>
            <a:r>
              <a:rPr lang="en-GB" sz="1800" dirty="0">
                <a:solidFill>
                  <a:schemeClr val="bg1"/>
                </a:solidFill>
              </a:rPr>
              <a:t> for advice, hints, and tips to help someone you care for through the application process.</a:t>
            </a:r>
          </a:p>
          <a:p>
            <a:pPr marL="257175" indent="-257175">
              <a:buFont typeface="Arial" panose="020B0604020202020204" pitchFamily="34" charset="0"/>
              <a:buChar char="•"/>
              <a:defRPr/>
            </a:pPr>
            <a:endParaRPr lang="en-GB" sz="1800" dirty="0"/>
          </a:p>
          <a:p>
            <a:pPr marL="257175" indent="-257175">
              <a:buFont typeface="Arial" panose="020B0604020202020204" pitchFamily="34" charset="0"/>
              <a:buChar char="•"/>
              <a:defRPr/>
            </a:pPr>
            <a:r>
              <a:rPr lang="en-GB" sz="1800" dirty="0">
                <a:solidFill>
                  <a:schemeClr val="bg1"/>
                </a:solidFill>
              </a:rPr>
              <a:t>Offer to attend </a:t>
            </a:r>
            <a:r>
              <a:rPr lang="en-GB" sz="1800">
                <a:solidFill>
                  <a:schemeClr val="bg1"/>
                </a:solidFill>
              </a:rPr>
              <a:t>open days; </a:t>
            </a:r>
            <a:r>
              <a:rPr lang="en-GB" sz="1800" dirty="0">
                <a:solidFill>
                  <a:schemeClr val="bg1"/>
                </a:solidFill>
              </a:rPr>
              <a:t>you may have a different perspective.</a:t>
            </a:r>
          </a:p>
          <a:p>
            <a:pPr marL="257175" indent="-257175">
              <a:buFont typeface="Arial" panose="020B0604020202020204" pitchFamily="34" charset="0"/>
              <a:buChar char="•"/>
              <a:defRPr/>
            </a:pPr>
            <a:endParaRPr lang="en-GB" sz="1800" dirty="0">
              <a:solidFill>
                <a:schemeClr val="bg1"/>
              </a:solidFill>
            </a:endParaRPr>
          </a:p>
          <a:p>
            <a:pPr marL="257175" indent="-257175">
              <a:buFont typeface="Arial" panose="020B0604020202020204" pitchFamily="34" charset="0"/>
              <a:buChar char="•"/>
              <a:defRPr/>
            </a:pPr>
            <a:r>
              <a:rPr lang="en-GB" sz="1800" dirty="0">
                <a:solidFill>
                  <a:schemeClr val="bg1"/>
                </a:solidFill>
              </a:rPr>
              <a:t>Don’t book family holidays at key times.</a:t>
            </a:r>
          </a:p>
          <a:p>
            <a:pPr marL="257175" indent="-257175">
              <a:buFont typeface="Arial" panose="020B0604020202020204" pitchFamily="34" charset="0"/>
              <a:buChar char="•"/>
              <a:defRPr/>
            </a:pPr>
            <a:endParaRPr lang="en-GB" sz="1800" dirty="0">
              <a:solidFill>
                <a:schemeClr val="bg1"/>
              </a:solidFill>
            </a:endParaRPr>
          </a:p>
          <a:p>
            <a:pPr marL="257175" indent="-257175">
              <a:buFont typeface="Arial" panose="020B0604020202020204" pitchFamily="34" charset="0"/>
              <a:buChar char="•"/>
              <a:defRPr/>
            </a:pPr>
            <a:r>
              <a:rPr lang="en-GB" sz="1800" dirty="0">
                <a:solidFill>
                  <a:schemeClr val="bg1"/>
                </a:solidFill>
              </a:rPr>
              <a:t>Make sure they read everything carefully that is sent to them.</a:t>
            </a:r>
          </a:p>
          <a:p>
            <a:pPr marL="257175" indent="-257175">
              <a:buFont typeface="Arial" panose="020B0604020202020204" pitchFamily="34" charset="0"/>
              <a:buChar char="•"/>
              <a:defRPr/>
            </a:pPr>
            <a:endParaRPr lang="en-GB" sz="1800" dirty="0">
              <a:solidFill>
                <a:schemeClr val="bg1"/>
              </a:solidFill>
            </a:endParaRPr>
          </a:p>
          <a:p>
            <a:pPr marL="257175" indent="-257175">
              <a:buFont typeface="Arial" panose="020B0604020202020204" pitchFamily="34" charset="0"/>
              <a:buChar char="•"/>
              <a:defRPr/>
            </a:pPr>
            <a:r>
              <a:rPr lang="en-GB" sz="1800" dirty="0">
                <a:solidFill>
                  <a:schemeClr val="bg1"/>
                </a:solidFill>
              </a:rPr>
              <a:t>Support your son/daughter’s management of their application.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914</TotalTime>
  <Words>1474</Words>
  <Application>Microsoft Office PowerPoint</Application>
  <PresentationFormat>On-screen Show (16:9)</PresentationFormat>
  <Paragraphs>183</Paragraphs>
  <Slides>17</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Calibri</vt:lpstr>
      <vt:lpstr>MS PGothic</vt:lpstr>
      <vt:lpstr>Arial</vt:lpstr>
      <vt:lpstr>FS Albert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UCAS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Hannah Braybrook</dc:creator>
  <cp:lastModifiedBy>David Cocallis</cp:lastModifiedBy>
  <cp:revision>43</cp:revision>
  <dcterms:created xsi:type="dcterms:W3CDTF">2015-08-25T08:02:07Z</dcterms:created>
  <dcterms:modified xsi:type="dcterms:W3CDTF">2018-06-26T08:47:46Z</dcterms:modified>
</cp:coreProperties>
</file>