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60" r:id="rId5"/>
    <p:sldId id="261" r:id="rId6"/>
    <p:sldId id="263" r:id="rId7"/>
    <p:sldId id="299" r:id="rId8"/>
    <p:sldId id="300" r:id="rId9"/>
    <p:sldId id="264" r:id="rId10"/>
    <p:sldId id="275" r:id="rId11"/>
    <p:sldId id="278" r:id="rId12"/>
    <p:sldId id="296" r:id="rId13"/>
    <p:sldId id="273" r:id="rId14"/>
    <p:sldId id="268" r:id="rId15"/>
    <p:sldId id="306" r:id="rId16"/>
    <p:sldId id="307" r:id="rId17"/>
    <p:sldId id="265" r:id="rId18"/>
    <p:sldId id="266" r:id="rId19"/>
    <p:sldId id="267" r:id="rId20"/>
    <p:sldId id="297" r:id="rId21"/>
    <p:sldId id="269" r:id="rId22"/>
    <p:sldId id="304" r:id="rId23"/>
    <p:sldId id="270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C3E8E4E-EC62-415D-82D2-220656597DF8}">
          <p14:sldIdLst>
            <p14:sldId id="256"/>
            <p14:sldId id="257"/>
          </p14:sldIdLst>
        </p14:section>
        <p14:section name="Welcome &amp; Introduction" id="{73BAF98B-14CD-4726-8951-6C1707358B61}">
          <p14:sldIdLst>
            <p14:sldId id="258"/>
            <p14:sldId id="260"/>
          </p14:sldIdLst>
        </p14:section>
        <p14:section name="Sixth Form Timeline" id="{99179E86-EFD2-45E3-B8C4-17615168DE38}">
          <p14:sldIdLst>
            <p14:sldId id="261"/>
            <p14:sldId id="263"/>
            <p14:sldId id="299"/>
          </p14:sldIdLst>
        </p14:section>
        <p14:section name="Learning post-16" id="{91F72039-C132-45B7-89C5-FFA0E1387931}">
          <p14:sldIdLst>
            <p14:sldId id="300"/>
          </p14:sldIdLst>
        </p14:section>
        <p14:section name="LC" id="{34226839-FE14-4E1E-944F-AB5EF4864DAD}">
          <p14:sldIdLst>
            <p14:sldId id="264"/>
            <p14:sldId id="275"/>
            <p14:sldId id="278"/>
            <p14:sldId id="296"/>
            <p14:sldId id="273"/>
            <p14:sldId id="268"/>
          </p14:sldIdLst>
        </p14:section>
        <p14:section name="PEW" id="{32237E35-EEB5-4635-B273-87BC4A38E970}">
          <p14:sldIdLst>
            <p14:sldId id="306"/>
            <p14:sldId id="307"/>
          </p14:sldIdLst>
        </p14:section>
        <p14:section name="Beyond Sixth Form (PEW)" id="{58ED175D-E819-4ACF-8505-DCBD9DD32A45}">
          <p14:sldIdLst>
            <p14:sldId id="265"/>
            <p14:sldId id="266"/>
            <p14:sldId id="267"/>
            <p14:sldId id="297"/>
          </p14:sldIdLst>
        </p14:section>
        <p14:section name="Key Dates" id="{768208E8-87AD-4491-8CA1-BE4CEAEAD5B7}">
          <p14:sldIdLst>
            <p14:sldId id="269"/>
            <p14:sldId id="304"/>
          </p14:sldIdLst>
        </p14:section>
        <p14:section name="Q&amp;A" id="{C31D15E7-6238-4991-8AC9-31DA4F2B9003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9ACE"/>
    <a:srgbClr val="338A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73" autoAdjust="0"/>
  </p:normalViewPr>
  <p:slideViewPr>
    <p:cSldViewPr>
      <p:cViewPr varScale="1">
        <p:scale>
          <a:sx n="110" d="100"/>
          <a:sy n="110" d="100"/>
        </p:scale>
        <p:origin x="12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BCB85D-9779-4BA9-9255-C09F6A6A4E9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FADE729-A95D-4935-BC45-1ABC7CA34992}">
      <dgm:prSet phldrT="[Text]"/>
      <dgm:spPr/>
      <dgm:t>
        <a:bodyPr/>
        <a:lstStyle/>
        <a:p>
          <a:r>
            <a:rPr lang="en-GB" dirty="0" smtClean="0"/>
            <a:t>Terms 1+2</a:t>
          </a:r>
          <a:endParaRPr lang="en-GB" dirty="0"/>
        </a:p>
      </dgm:t>
    </dgm:pt>
    <dgm:pt modelId="{012C76D8-8ACC-4942-9745-29240AEE84B6}" type="parTrans" cxnId="{956C3A15-962A-4067-B34F-8D5400EA4763}">
      <dgm:prSet/>
      <dgm:spPr/>
      <dgm:t>
        <a:bodyPr/>
        <a:lstStyle/>
        <a:p>
          <a:endParaRPr lang="en-GB"/>
        </a:p>
      </dgm:t>
    </dgm:pt>
    <dgm:pt modelId="{AF4B7ECA-8480-471C-8499-29692960027D}" type="sibTrans" cxnId="{956C3A15-962A-4067-B34F-8D5400EA4763}">
      <dgm:prSet/>
      <dgm:spPr/>
      <dgm:t>
        <a:bodyPr/>
        <a:lstStyle/>
        <a:p>
          <a:endParaRPr lang="en-GB"/>
        </a:p>
      </dgm:t>
    </dgm:pt>
    <dgm:pt modelId="{201B211D-11D8-48A3-8D22-3F886262C577}">
      <dgm:prSet phldrT="[Text]"/>
      <dgm:spPr/>
      <dgm:t>
        <a:bodyPr/>
        <a:lstStyle/>
        <a:p>
          <a:r>
            <a:rPr lang="en-GB" dirty="0" smtClean="0"/>
            <a:t>Confirmation of timetable</a:t>
          </a:r>
          <a:endParaRPr lang="en-GB" dirty="0"/>
        </a:p>
      </dgm:t>
    </dgm:pt>
    <dgm:pt modelId="{7E13E4C8-C965-486F-9F14-1B28F572146A}" type="parTrans" cxnId="{79724A13-35AA-4BB8-B446-84A1BC46DCF0}">
      <dgm:prSet/>
      <dgm:spPr/>
      <dgm:t>
        <a:bodyPr/>
        <a:lstStyle/>
        <a:p>
          <a:endParaRPr lang="en-GB"/>
        </a:p>
      </dgm:t>
    </dgm:pt>
    <dgm:pt modelId="{181D4E3A-39F1-47C0-AAC5-6A5FBE118CD3}" type="sibTrans" cxnId="{79724A13-35AA-4BB8-B446-84A1BC46DCF0}">
      <dgm:prSet/>
      <dgm:spPr/>
      <dgm:t>
        <a:bodyPr/>
        <a:lstStyle/>
        <a:p>
          <a:endParaRPr lang="en-GB"/>
        </a:p>
      </dgm:t>
    </dgm:pt>
    <dgm:pt modelId="{FF6581F0-7C96-4125-90D6-00CC64D251CB}">
      <dgm:prSet phldrT="[Text]"/>
      <dgm:spPr/>
      <dgm:t>
        <a:bodyPr/>
        <a:lstStyle/>
        <a:p>
          <a:r>
            <a:rPr lang="en-GB" dirty="0" smtClean="0"/>
            <a:t>Resit English/Maths courses</a:t>
          </a:r>
          <a:endParaRPr lang="en-GB" dirty="0"/>
        </a:p>
      </dgm:t>
    </dgm:pt>
    <dgm:pt modelId="{205C9BBD-C3E6-43AC-841A-F21D44B56F02}" type="parTrans" cxnId="{0B4D36A3-E804-4B5F-A27F-FC529C854C5C}">
      <dgm:prSet/>
      <dgm:spPr/>
      <dgm:t>
        <a:bodyPr/>
        <a:lstStyle/>
        <a:p>
          <a:endParaRPr lang="en-GB"/>
        </a:p>
      </dgm:t>
    </dgm:pt>
    <dgm:pt modelId="{263A42B0-5E05-4DCD-95C9-6E9B6426C026}" type="sibTrans" cxnId="{0B4D36A3-E804-4B5F-A27F-FC529C854C5C}">
      <dgm:prSet/>
      <dgm:spPr/>
      <dgm:t>
        <a:bodyPr/>
        <a:lstStyle/>
        <a:p>
          <a:endParaRPr lang="en-GB"/>
        </a:p>
      </dgm:t>
    </dgm:pt>
    <dgm:pt modelId="{3B102F73-77F8-47E8-B7EB-4F114E03380E}">
      <dgm:prSet phldrT="[Text]"/>
      <dgm:spPr/>
      <dgm:t>
        <a:bodyPr/>
        <a:lstStyle/>
        <a:p>
          <a:r>
            <a:rPr lang="en-GB" dirty="0" smtClean="0"/>
            <a:t>Terms 3+4</a:t>
          </a:r>
          <a:endParaRPr lang="en-GB" dirty="0"/>
        </a:p>
      </dgm:t>
    </dgm:pt>
    <dgm:pt modelId="{3881EE24-A7C7-4795-8E7E-D7784AE26E71}" type="parTrans" cxnId="{DC1ABC96-9970-4CF2-8899-76FBAE41BC64}">
      <dgm:prSet/>
      <dgm:spPr/>
      <dgm:t>
        <a:bodyPr/>
        <a:lstStyle/>
        <a:p>
          <a:endParaRPr lang="en-GB"/>
        </a:p>
      </dgm:t>
    </dgm:pt>
    <dgm:pt modelId="{22196ADE-7F1B-4EB0-BD49-4093B53F9770}" type="sibTrans" cxnId="{DC1ABC96-9970-4CF2-8899-76FBAE41BC64}">
      <dgm:prSet/>
      <dgm:spPr/>
      <dgm:t>
        <a:bodyPr/>
        <a:lstStyle/>
        <a:p>
          <a:endParaRPr lang="en-GB"/>
        </a:p>
      </dgm:t>
    </dgm:pt>
    <dgm:pt modelId="{75AF25DF-D836-4C32-A849-5F5EA87ED23D}">
      <dgm:prSet phldrT="[Text]"/>
      <dgm:spPr/>
      <dgm:t>
        <a:bodyPr/>
        <a:lstStyle/>
        <a:p>
          <a:r>
            <a:rPr lang="en-GB" dirty="0" smtClean="0"/>
            <a:t>Mock Examinations</a:t>
          </a:r>
          <a:endParaRPr lang="en-GB" dirty="0"/>
        </a:p>
      </dgm:t>
    </dgm:pt>
    <dgm:pt modelId="{F8505EA4-9C92-479F-9809-53F37B3985ED}" type="parTrans" cxnId="{B90244DB-0DDD-46D9-8F3B-A44EC21710D8}">
      <dgm:prSet/>
      <dgm:spPr/>
      <dgm:t>
        <a:bodyPr/>
        <a:lstStyle/>
        <a:p>
          <a:endParaRPr lang="en-GB"/>
        </a:p>
      </dgm:t>
    </dgm:pt>
    <dgm:pt modelId="{81064476-F9D0-4DE8-B6EE-4C0E4112B19B}" type="sibTrans" cxnId="{B90244DB-0DDD-46D9-8F3B-A44EC21710D8}">
      <dgm:prSet/>
      <dgm:spPr/>
      <dgm:t>
        <a:bodyPr/>
        <a:lstStyle/>
        <a:p>
          <a:endParaRPr lang="en-GB"/>
        </a:p>
      </dgm:t>
    </dgm:pt>
    <dgm:pt modelId="{8547729B-965C-4079-B580-E382FB8F3434}">
      <dgm:prSet phldrT="[Text]"/>
      <dgm:spPr/>
      <dgm:t>
        <a:bodyPr/>
        <a:lstStyle/>
        <a:p>
          <a:r>
            <a:rPr lang="en-GB" dirty="0" smtClean="0"/>
            <a:t>Terms 5+6</a:t>
          </a:r>
          <a:endParaRPr lang="en-GB" dirty="0"/>
        </a:p>
      </dgm:t>
    </dgm:pt>
    <dgm:pt modelId="{CAA9C696-D9AA-44E4-ADA6-01692127FC06}" type="parTrans" cxnId="{E3DE5A3D-44A5-4103-BF02-68B364792058}">
      <dgm:prSet/>
      <dgm:spPr/>
      <dgm:t>
        <a:bodyPr/>
        <a:lstStyle/>
        <a:p>
          <a:endParaRPr lang="en-GB"/>
        </a:p>
      </dgm:t>
    </dgm:pt>
    <dgm:pt modelId="{110E62E3-DF89-4AC1-B9CE-B9285DE0FE21}" type="sibTrans" cxnId="{E3DE5A3D-44A5-4103-BF02-68B364792058}">
      <dgm:prSet/>
      <dgm:spPr/>
      <dgm:t>
        <a:bodyPr/>
        <a:lstStyle/>
        <a:p>
          <a:endParaRPr lang="en-GB"/>
        </a:p>
      </dgm:t>
    </dgm:pt>
    <dgm:pt modelId="{C3634A4F-76B6-44CC-862C-3D6568E4685C}">
      <dgm:prSet phldrT="[Text]"/>
      <dgm:spPr/>
      <dgm:t>
        <a:bodyPr/>
        <a:lstStyle/>
        <a:p>
          <a:r>
            <a:rPr lang="en-GB" dirty="0" smtClean="0"/>
            <a:t>Main revision &amp; examination season</a:t>
          </a:r>
          <a:endParaRPr lang="en-GB" dirty="0"/>
        </a:p>
      </dgm:t>
    </dgm:pt>
    <dgm:pt modelId="{352E6F96-86D9-4960-B752-68AC5EF072A0}" type="parTrans" cxnId="{1867C131-50B3-42DC-A5BF-D62CDA135607}">
      <dgm:prSet/>
      <dgm:spPr/>
      <dgm:t>
        <a:bodyPr/>
        <a:lstStyle/>
        <a:p>
          <a:endParaRPr lang="en-GB"/>
        </a:p>
      </dgm:t>
    </dgm:pt>
    <dgm:pt modelId="{97EA6E1B-958B-46E6-8ABA-9C795CE77E89}" type="sibTrans" cxnId="{1867C131-50B3-42DC-A5BF-D62CDA135607}">
      <dgm:prSet/>
      <dgm:spPr/>
      <dgm:t>
        <a:bodyPr/>
        <a:lstStyle/>
        <a:p>
          <a:endParaRPr lang="en-GB"/>
        </a:p>
      </dgm:t>
    </dgm:pt>
    <dgm:pt modelId="{BE639650-07C4-4FFC-8703-F3D98736536C}">
      <dgm:prSet phldrT="[Text]"/>
      <dgm:spPr/>
      <dgm:t>
        <a:bodyPr/>
        <a:lstStyle/>
        <a:p>
          <a:r>
            <a:rPr lang="en-GB" dirty="0" smtClean="0"/>
            <a:t>Rich Experience – focus on beyond sixth form (University and employment routes)</a:t>
          </a:r>
          <a:endParaRPr lang="en-GB" dirty="0"/>
        </a:p>
      </dgm:t>
    </dgm:pt>
    <dgm:pt modelId="{4D90563C-E118-438F-BBC7-EC234C0768C6}" type="parTrans" cxnId="{D77F23B7-B2F2-4D95-97BB-A6BF3B033E2A}">
      <dgm:prSet/>
      <dgm:spPr/>
      <dgm:t>
        <a:bodyPr/>
        <a:lstStyle/>
        <a:p>
          <a:endParaRPr lang="en-GB"/>
        </a:p>
      </dgm:t>
    </dgm:pt>
    <dgm:pt modelId="{C3B67447-5311-4D7C-BE60-C9568328E481}" type="sibTrans" cxnId="{D77F23B7-B2F2-4D95-97BB-A6BF3B033E2A}">
      <dgm:prSet/>
      <dgm:spPr/>
      <dgm:t>
        <a:bodyPr/>
        <a:lstStyle/>
        <a:p>
          <a:endParaRPr lang="en-GB"/>
        </a:p>
      </dgm:t>
    </dgm:pt>
    <dgm:pt modelId="{F94314FA-29E4-4394-A2E3-D412659486DC}">
      <dgm:prSet phldrT="[Text]"/>
      <dgm:spPr/>
      <dgm:t>
        <a:bodyPr/>
        <a:lstStyle/>
        <a:p>
          <a:r>
            <a:rPr lang="en-GB" dirty="0" smtClean="0"/>
            <a:t>4 week subject trials- due to complete this week 29</a:t>
          </a:r>
          <a:r>
            <a:rPr lang="en-GB" baseline="30000" dirty="0" smtClean="0"/>
            <a:t>th</a:t>
          </a:r>
          <a:r>
            <a:rPr lang="en-GB" dirty="0" smtClean="0"/>
            <a:t> Sept</a:t>
          </a:r>
          <a:endParaRPr lang="en-GB" dirty="0"/>
        </a:p>
      </dgm:t>
    </dgm:pt>
    <dgm:pt modelId="{D7ACF17B-DDFE-415E-991F-2614DA2D802B}" type="parTrans" cxnId="{C167D4D2-A052-472E-9D7C-362C2CAC6064}">
      <dgm:prSet/>
      <dgm:spPr/>
      <dgm:t>
        <a:bodyPr/>
        <a:lstStyle/>
        <a:p>
          <a:endParaRPr lang="en-GB"/>
        </a:p>
      </dgm:t>
    </dgm:pt>
    <dgm:pt modelId="{A6D0552A-7D95-40A8-8310-DB878C1ACAC9}" type="sibTrans" cxnId="{C167D4D2-A052-472E-9D7C-362C2CAC6064}">
      <dgm:prSet/>
      <dgm:spPr/>
      <dgm:t>
        <a:bodyPr/>
        <a:lstStyle/>
        <a:p>
          <a:endParaRPr lang="en-GB"/>
        </a:p>
      </dgm:t>
    </dgm:pt>
    <dgm:pt modelId="{81FD6029-F038-4E11-90C9-234D11F94D93}">
      <dgm:prSet phldrT="[Text]"/>
      <dgm:spPr/>
      <dgm:t>
        <a:bodyPr/>
        <a:lstStyle/>
        <a:p>
          <a:r>
            <a:rPr lang="en-GB" dirty="0" smtClean="0"/>
            <a:t>Acclimatising to post-16 study / formation of independent study routines</a:t>
          </a:r>
          <a:endParaRPr lang="en-GB" dirty="0"/>
        </a:p>
      </dgm:t>
    </dgm:pt>
    <dgm:pt modelId="{13802A33-D7CD-497C-BE0B-5CBA798C2698}" type="parTrans" cxnId="{C05C2F46-D735-4B5F-93B8-4EDF21072B74}">
      <dgm:prSet/>
      <dgm:spPr/>
      <dgm:t>
        <a:bodyPr/>
        <a:lstStyle/>
        <a:p>
          <a:endParaRPr lang="en-GB"/>
        </a:p>
      </dgm:t>
    </dgm:pt>
    <dgm:pt modelId="{309073A0-81C3-4F58-86C5-298C38FFA809}" type="sibTrans" cxnId="{C05C2F46-D735-4B5F-93B8-4EDF21072B74}">
      <dgm:prSet/>
      <dgm:spPr/>
      <dgm:t>
        <a:bodyPr/>
        <a:lstStyle/>
        <a:p>
          <a:endParaRPr lang="en-GB"/>
        </a:p>
      </dgm:t>
    </dgm:pt>
    <dgm:pt modelId="{FE8C67F6-4B4D-401A-A7BC-7D70453DF3E4}">
      <dgm:prSet phldrT="[Text]"/>
      <dgm:spPr/>
      <dgm:t>
        <a:bodyPr/>
        <a:lstStyle/>
        <a:p>
          <a:r>
            <a:rPr lang="en-GB" dirty="0" smtClean="0"/>
            <a:t>Working out how to use Study Periods effectively</a:t>
          </a:r>
          <a:endParaRPr lang="en-GB" dirty="0"/>
        </a:p>
      </dgm:t>
    </dgm:pt>
    <dgm:pt modelId="{F64E4619-77AB-44F0-B5C5-11A7223013FF}" type="parTrans" cxnId="{B102B27C-B967-4EA7-BFDD-ECF5A41563A5}">
      <dgm:prSet/>
      <dgm:spPr/>
      <dgm:t>
        <a:bodyPr/>
        <a:lstStyle/>
        <a:p>
          <a:endParaRPr lang="en-GB"/>
        </a:p>
      </dgm:t>
    </dgm:pt>
    <dgm:pt modelId="{25EAF99B-70F6-4CE5-90A5-3D926985AFC1}" type="sibTrans" cxnId="{B102B27C-B967-4EA7-BFDD-ECF5A41563A5}">
      <dgm:prSet/>
      <dgm:spPr/>
      <dgm:t>
        <a:bodyPr/>
        <a:lstStyle/>
        <a:p>
          <a:endParaRPr lang="en-GB"/>
        </a:p>
      </dgm:t>
    </dgm:pt>
    <dgm:pt modelId="{4982BD44-6D5D-4D5A-9D74-EB2B748A87F2}">
      <dgm:prSet phldrT="[Text]"/>
      <dgm:spPr/>
      <dgm:t>
        <a:bodyPr/>
        <a:lstStyle/>
        <a:p>
          <a:r>
            <a:rPr lang="en-GB" dirty="0" smtClean="0"/>
            <a:t>Start to access Careers Advice (1:1 meetings)</a:t>
          </a:r>
          <a:endParaRPr lang="en-GB" dirty="0"/>
        </a:p>
      </dgm:t>
    </dgm:pt>
    <dgm:pt modelId="{8F491E2B-B00F-4FF3-A39A-408799AB9FF9}" type="sibTrans" cxnId="{01F00AB0-C5CE-45DF-AB9A-1D9BCB1039A5}">
      <dgm:prSet/>
      <dgm:spPr/>
      <dgm:t>
        <a:bodyPr/>
        <a:lstStyle/>
        <a:p>
          <a:endParaRPr lang="en-GB"/>
        </a:p>
      </dgm:t>
    </dgm:pt>
    <dgm:pt modelId="{EB939C35-FDDC-4E78-B910-7700C09DA461}" type="parTrans" cxnId="{01F00AB0-C5CE-45DF-AB9A-1D9BCB1039A5}">
      <dgm:prSet/>
      <dgm:spPr/>
      <dgm:t>
        <a:bodyPr/>
        <a:lstStyle/>
        <a:p>
          <a:endParaRPr lang="en-GB"/>
        </a:p>
      </dgm:t>
    </dgm:pt>
    <dgm:pt modelId="{64FE1A50-DB78-4C33-B427-703ACCCBFBC6}">
      <dgm:prSet phldrT="[Text]"/>
      <dgm:spPr/>
      <dgm:t>
        <a:bodyPr/>
        <a:lstStyle/>
        <a:p>
          <a:r>
            <a:rPr lang="en-GB" dirty="0" smtClean="0"/>
            <a:t>UCAS Convention</a:t>
          </a:r>
          <a:endParaRPr lang="en-GB" dirty="0"/>
        </a:p>
      </dgm:t>
    </dgm:pt>
    <dgm:pt modelId="{51F14AC4-C3E3-49C9-9994-6960F495A918}" type="parTrans" cxnId="{C00C2D64-B682-4178-B79F-3FFE35AE585C}">
      <dgm:prSet/>
      <dgm:spPr/>
      <dgm:t>
        <a:bodyPr/>
        <a:lstStyle/>
        <a:p>
          <a:endParaRPr lang="en-GB"/>
        </a:p>
      </dgm:t>
    </dgm:pt>
    <dgm:pt modelId="{1F1F1EA7-B1AC-4458-A80C-524F4B85187B}" type="sibTrans" cxnId="{C00C2D64-B682-4178-B79F-3FFE35AE585C}">
      <dgm:prSet/>
      <dgm:spPr/>
      <dgm:t>
        <a:bodyPr/>
        <a:lstStyle/>
        <a:p>
          <a:endParaRPr lang="en-GB"/>
        </a:p>
      </dgm:t>
    </dgm:pt>
    <dgm:pt modelId="{16CB3A4F-AB04-4763-B9E4-8B7F544C3CFC}">
      <dgm:prSet phldrT="[Text]"/>
      <dgm:spPr/>
      <dgm:t>
        <a:bodyPr/>
        <a:lstStyle/>
        <a:p>
          <a:r>
            <a:rPr lang="en-GB" dirty="0" smtClean="0"/>
            <a:t>Focus on linear examination skills </a:t>
          </a:r>
          <a:endParaRPr lang="en-GB" dirty="0"/>
        </a:p>
      </dgm:t>
    </dgm:pt>
    <dgm:pt modelId="{5C20A49D-3895-4429-B8F6-95A95BCFED79}" type="parTrans" cxnId="{4E9C98BC-656B-4506-99E6-D96615B373EE}">
      <dgm:prSet/>
      <dgm:spPr/>
      <dgm:t>
        <a:bodyPr/>
        <a:lstStyle/>
        <a:p>
          <a:endParaRPr lang="en-GB"/>
        </a:p>
      </dgm:t>
    </dgm:pt>
    <dgm:pt modelId="{B306AF9A-8F39-48C6-A3B4-79F9958A8858}" type="sibTrans" cxnId="{4E9C98BC-656B-4506-99E6-D96615B373EE}">
      <dgm:prSet/>
      <dgm:spPr/>
      <dgm:t>
        <a:bodyPr/>
        <a:lstStyle/>
        <a:p>
          <a:endParaRPr lang="en-GB"/>
        </a:p>
      </dgm:t>
    </dgm:pt>
    <dgm:pt modelId="{85E09CE0-A065-4137-9178-4E3FDC79C0CA}">
      <dgm:prSet phldrT="[Text]"/>
      <dgm:spPr/>
      <dgm:t>
        <a:bodyPr/>
        <a:lstStyle/>
        <a:p>
          <a:r>
            <a:rPr lang="en-GB" dirty="0" smtClean="0"/>
            <a:t>Term 6- Begin UCAS process </a:t>
          </a:r>
          <a:endParaRPr lang="en-GB" dirty="0"/>
        </a:p>
      </dgm:t>
    </dgm:pt>
    <dgm:pt modelId="{9DD11F82-4012-480F-A557-2B2203D7FBBB}" type="parTrans" cxnId="{02EF8862-9A3D-4F24-85A9-8DDBBB6B0F58}">
      <dgm:prSet/>
      <dgm:spPr/>
      <dgm:t>
        <a:bodyPr/>
        <a:lstStyle/>
        <a:p>
          <a:endParaRPr lang="en-GB"/>
        </a:p>
      </dgm:t>
    </dgm:pt>
    <dgm:pt modelId="{8F520D7B-2085-4321-8CA7-E7C66C1A5C2E}" type="sibTrans" cxnId="{02EF8862-9A3D-4F24-85A9-8DDBBB6B0F58}">
      <dgm:prSet/>
      <dgm:spPr/>
      <dgm:t>
        <a:bodyPr/>
        <a:lstStyle/>
        <a:p>
          <a:endParaRPr lang="en-GB"/>
        </a:p>
      </dgm:t>
    </dgm:pt>
    <dgm:pt modelId="{4DCA3CB0-E772-49F3-BD3A-F7AE60E931CA}" type="pres">
      <dgm:prSet presAssocID="{D1BCB85D-9779-4BA9-9255-C09F6A6A4E9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DCC6B4B-2A6C-4CA4-A1A9-FAD0F5A8D1DE}" type="pres">
      <dgm:prSet presAssocID="{7FADE729-A95D-4935-BC45-1ABC7CA34992}" presName="composite" presStyleCnt="0"/>
      <dgm:spPr/>
    </dgm:pt>
    <dgm:pt modelId="{9B975D22-CCB3-453B-A93E-56D2524C7DB7}" type="pres">
      <dgm:prSet presAssocID="{7FADE729-A95D-4935-BC45-1ABC7CA3499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53621FB-A373-46A6-8DDA-F7DF2CF6533C}" type="pres">
      <dgm:prSet presAssocID="{7FADE729-A95D-4935-BC45-1ABC7CA34992}" presName="descendantText" presStyleLbl="alignAcc1" presStyleIdx="0" presStyleCnt="3" custScaleY="10907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FB8218C-BBAD-437F-AABD-4E3B82A8AABC}" type="pres">
      <dgm:prSet presAssocID="{AF4B7ECA-8480-471C-8499-29692960027D}" presName="sp" presStyleCnt="0"/>
      <dgm:spPr/>
    </dgm:pt>
    <dgm:pt modelId="{308DD399-E500-475C-89C3-49CB32FD9A1C}" type="pres">
      <dgm:prSet presAssocID="{3B102F73-77F8-47E8-B7EB-4F114E03380E}" presName="composite" presStyleCnt="0"/>
      <dgm:spPr/>
    </dgm:pt>
    <dgm:pt modelId="{BB10A27A-C396-46CD-8C6C-BA56914F4E76}" type="pres">
      <dgm:prSet presAssocID="{3B102F73-77F8-47E8-B7EB-4F114E03380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BBA0ECA-BF76-4E63-919F-7D6904F76199}" type="pres">
      <dgm:prSet presAssocID="{3B102F73-77F8-47E8-B7EB-4F114E03380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F6CB577-32C4-4ABB-A01D-025B94178358}" type="pres">
      <dgm:prSet presAssocID="{22196ADE-7F1B-4EB0-BD49-4093B53F9770}" presName="sp" presStyleCnt="0"/>
      <dgm:spPr/>
    </dgm:pt>
    <dgm:pt modelId="{233CE8BE-0432-44AD-9E6E-FD86457210DD}" type="pres">
      <dgm:prSet presAssocID="{8547729B-965C-4079-B580-E382FB8F3434}" presName="composite" presStyleCnt="0"/>
      <dgm:spPr/>
    </dgm:pt>
    <dgm:pt modelId="{A7A82730-3C4A-495D-8DC1-4AE6F31A8BE9}" type="pres">
      <dgm:prSet presAssocID="{8547729B-965C-4079-B580-E382FB8F343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088FFDF-31FB-4E8D-8F01-746CB84B8FA9}" type="pres">
      <dgm:prSet presAssocID="{8547729B-965C-4079-B580-E382FB8F343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E9C98BC-656B-4506-99E6-D96615B373EE}" srcId="{8547729B-965C-4079-B580-E382FB8F3434}" destId="{16CB3A4F-AB04-4763-B9E4-8B7F544C3CFC}" srcOrd="1" destOrd="0" parTransId="{5C20A49D-3895-4429-B8F6-95A95BCFED79}" sibTransId="{B306AF9A-8F39-48C6-A3B4-79F9958A8858}"/>
    <dgm:cxn modelId="{C00C2D64-B682-4178-B79F-3FFE35AE585C}" srcId="{3B102F73-77F8-47E8-B7EB-4F114E03380E}" destId="{64FE1A50-DB78-4C33-B427-703ACCCBFBC6}" srcOrd="2" destOrd="0" parTransId="{51F14AC4-C3E3-49C9-9994-6960F495A918}" sibTransId="{1F1F1EA7-B1AC-4458-A80C-524F4B85187B}"/>
    <dgm:cxn modelId="{8F39B1FF-551C-452B-AFF5-CC690BA34E0A}" type="presOf" srcId="{7FADE729-A95D-4935-BC45-1ABC7CA34992}" destId="{9B975D22-CCB3-453B-A93E-56D2524C7DB7}" srcOrd="0" destOrd="0" presId="urn:microsoft.com/office/officeart/2005/8/layout/chevron2"/>
    <dgm:cxn modelId="{AD8A6723-403B-4D2A-A584-C58D4C3667E2}" type="presOf" srcId="{81FD6029-F038-4E11-90C9-234D11F94D93}" destId="{753621FB-A373-46A6-8DDA-F7DF2CF6533C}" srcOrd="0" destOrd="2" presId="urn:microsoft.com/office/officeart/2005/8/layout/chevron2"/>
    <dgm:cxn modelId="{7392AF8E-62FE-4D89-9A00-5D5FF6750EC6}" type="presOf" srcId="{16CB3A4F-AB04-4763-B9E4-8B7F544C3CFC}" destId="{C088FFDF-31FB-4E8D-8F01-746CB84B8FA9}" srcOrd="0" destOrd="1" presId="urn:microsoft.com/office/officeart/2005/8/layout/chevron2"/>
    <dgm:cxn modelId="{C05C2F46-D735-4B5F-93B8-4EDF21072B74}" srcId="{7FADE729-A95D-4935-BC45-1ABC7CA34992}" destId="{81FD6029-F038-4E11-90C9-234D11F94D93}" srcOrd="2" destOrd="0" parTransId="{13802A33-D7CD-497C-BE0B-5CBA798C2698}" sibTransId="{309073A0-81C3-4F58-86C5-298C38FFA809}"/>
    <dgm:cxn modelId="{E3DE5A3D-44A5-4103-BF02-68B364792058}" srcId="{D1BCB85D-9779-4BA9-9255-C09F6A6A4E97}" destId="{8547729B-965C-4079-B580-E382FB8F3434}" srcOrd="2" destOrd="0" parTransId="{CAA9C696-D9AA-44E4-ADA6-01692127FC06}" sibTransId="{110E62E3-DF89-4AC1-B9CE-B9285DE0FE21}"/>
    <dgm:cxn modelId="{B102B27C-B967-4EA7-BFDD-ECF5A41563A5}" srcId="{7FADE729-A95D-4935-BC45-1ABC7CA34992}" destId="{FE8C67F6-4B4D-401A-A7BC-7D70453DF3E4}" srcOrd="3" destOrd="0" parTransId="{F64E4619-77AB-44F0-B5C5-11A7223013FF}" sibTransId="{25EAF99B-70F6-4CE5-90A5-3D926985AFC1}"/>
    <dgm:cxn modelId="{0B4D36A3-E804-4B5F-A27F-FC529C854C5C}" srcId="{7FADE729-A95D-4935-BC45-1ABC7CA34992}" destId="{FF6581F0-7C96-4125-90D6-00CC64D251CB}" srcOrd="4" destOrd="0" parTransId="{205C9BBD-C3E6-43AC-841A-F21D44B56F02}" sibTransId="{263A42B0-5E05-4DCD-95C9-6E9B6426C026}"/>
    <dgm:cxn modelId="{72E92803-3A02-4DC6-A103-448996D5A6D4}" type="presOf" srcId="{4982BD44-6D5D-4D5A-9D74-EB2B748A87F2}" destId="{6BBA0ECA-BF76-4E63-919F-7D6904F76199}" srcOrd="0" destOrd="1" presId="urn:microsoft.com/office/officeart/2005/8/layout/chevron2"/>
    <dgm:cxn modelId="{CB229728-EFF0-4E20-A635-FC79EC618842}" type="presOf" srcId="{FF6581F0-7C96-4125-90D6-00CC64D251CB}" destId="{753621FB-A373-46A6-8DDA-F7DF2CF6533C}" srcOrd="0" destOrd="4" presId="urn:microsoft.com/office/officeart/2005/8/layout/chevron2"/>
    <dgm:cxn modelId="{679DF50C-6610-4CD4-9230-0F2AF5839445}" type="presOf" srcId="{BE639650-07C4-4FFC-8703-F3D98736536C}" destId="{C088FFDF-31FB-4E8D-8F01-746CB84B8FA9}" srcOrd="0" destOrd="2" presId="urn:microsoft.com/office/officeart/2005/8/layout/chevron2"/>
    <dgm:cxn modelId="{C167D4D2-A052-472E-9D7C-362C2CAC6064}" srcId="{7FADE729-A95D-4935-BC45-1ABC7CA34992}" destId="{F94314FA-29E4-4394-A2E3-D412659486DC}" srcOrd="1" destOrd="0" parTransId="{D7ACF17B-DDFE-415E-991F-2614DA2D802B}" sibTransId="{A6D0552A-7D95-40A8-8310-DB878C1ACAC9}"/>
    <dgm:cxn modelId="{17B17018-BE6F-4BF8-9E7A-02E05A183BC4}" type="presOf" srcId="{D1BCB85D-9779-4BA9-9255-C09F6A6A4E97}" destId="{4DCA3CB0-E772-49F3-BD3A-F7AE60E931CA}" srcOrd="0" destOrd="0" presId="urn:microsoft.com/office/officeart/2005/8/layout/chevron2"/>
    <dgm:cxn modelId="{B90244DB-0DDD-46D9-8F3B-A44EC21710D8}" srcId="{3B102F73-77F8-47E8-B7EB-4F114E03380E}" destId="{75AF25DF-D836-4C32-A849-5F5EA87ED23D}" srcOrd="0" destOrd="0" parTransId="{F8505EA4-9C92-479F-9809-53F37B3985ED}" sibTransId="{81064476-F9D0-4DE8-B6EE-4C0E4112B19B}"/>
    <dgm:cxn modelId="{02EF8862-9A3D-4F24-85A9-8DDBBB6B0F58}" srcId="{8547729B-965C-4079-B580-E382FB8F3434}" destId="{85E09CE0-A065-4137-9178-4E3FDC79C0CA}" srcOrd="3" destOrd="0" parTransId="{9DD11F82-4012-480F-A557-2B2203D7FBBB}" sibTransId="{8F520D7B-2085-4321-8CA7-E7C66C1A5C2E}"/>
    <dgm:cxn modelId="{01F00AB0-C5CE-45DF-AB9A-1D9BCB1039A5}" srcId="{3B102F73-77F8-47E8-B7EB-4F114E03380E}" destId="{4982BD44-6D5D-4D5A-9D74-EB2B748A87F2}" srcOrd="1" destOrd="0" parTransId="{EB939C35-FDDC-4E78-B910-7700C09DA461}" sibTransId="{8F491E2B-B00F-4FF3-A39A-408799AB9FF9}"/>
    <dgm:cxn modelId="{2E7688FD-A543-4E14-B731-32185A4FBD70}" type="presOf" srcId="{3B102F73-77F8-47E8-B7EB-4F114E03380E}" destId="{BB10A27A-C396-46CD-8C6C-BA56914F4E76}" srcOrd="0" destOrd="0" presId="urn:microsoft.com/office/officeart/2005/8/layout/chevron2"/>
    <dgm:cxn modelId="{1867C131-50B3-42DC-A5BF-D62CDA135607}" srcId="{8547729B-965C-4079-B580-E382FB8F3434}" destId="{C3634A4F-76B6-44CC-862C-3D6568E4685C}" srcOrd="0" destOrd="0" parTransId="{352E6F96-86D9-4960-B752-68AC5EF072A0}" sibTransId="{97EA6E1B-958B-46E6-8ABA-9C795CE77E89}"/>
    <dgm:cxn modelId="{FA80159D-CA5D-4D66-B714-D067E21FA04B}" type="presOf" srcId="{85E09CE0-A065-4137-9178-4E3FDC79C0CA}" destId="{C088FFDF-31FB-4E8D-8F01-746CB84B8FA9}" srcOrd="0" destOrd="3" presId="urn:microsoft.com/office/officeart/2005/8/layout/chevron2"/>
    <dgm:cxn modelId="{45E40FFA-8678-4FCA-90EA-41D9D6F0595B}" type="presOf" srcId="{F94314FA-29E4-4394-A2E3-D412659486DC}" destId="{753621FB-A373-46A6-8DDA-F7DF2CF6533C}" srcOrd="0" destOrd="1" presId="urn:microsoft.com/office/officeart/2005/8/layout/chevron2"/>
    <dgm:cxn modelId="{134F9BD0-9642-4AF9-902A-D55AB7292BAF}" type="presOf" srcId="{C3634A4F-76B6-44CC-862C-3D6568E4685C}" destId="{C088FFDF-31FB-4E8D-8F01-746CB84B8FA9}" srcOrd="0" destOrd="0" presId="urn:microsoft.com/office/officeart/2005/8/layout/chevron2"/>
    <dgm:cxn modelId="{956C3A15-962A-4067-B34F-8D5400EA4763}" srcId="{D1BCB85D-9779-4BA9-9255-C09F6A6A4E97}" destId="{7FADE729-A95D-4935-BC45-1ABC7CA34992}" srcOrd="0" destOrd="0" parTransId="{012C76D8-8ACC-4942-9745-29240AEE84B6}" sibTransId="{AF4B7ECA-8480-471C-8499-29692960027D}"/>
    <dgm:cxn modelId="{79724A13-35AA-4BB8-B446-84A1BC46DCF0}" srcId="{7FADE729-A95D-4935-BC45-1ABC7CA34992}" destId="{201B211D-11D8-48A3-8D22-3F886262C577}" srcOrd="0" destOrd="0" parTransId="{7E13E4C8-C965-486F-9F14-1B28F572146A}" sibTransId="{181D4E3A-39F1-47C0-AAC5-6A5FBE118CD3}"/>
    <dgm:cxn modelId="{1B42742F-BE88-4DC2-8D46-B458FD3F3859}" type="presOf" srcId="{201B211D-11D8-48A3-8D22-3F886262C577}" destId="{753621FB-A373-46A6-8DDA-F7DF2CF6533C}" srcOrd="0" destOrd="0" presId="urn:microsoft.com/office/officeart/2005/8/layout/chevron2"/>
    <dgm:cxn modelId="{D77F23B7-B2F2-4D95-97BB-A6BF3B033E2A}" srcId="{8547729B-965C-4079-B580-E382FB8F3434}" destId="{BE639650-07C4-4FFC-8703-F3D98736536C}" srcOrd="2" destOrd="0" parTransId="{4D90563C-E118-438F-BBC7-EC234C0768C6}" sibTransId="{C3B67447-5311-4D7C-BE60-C9568328E481}"/>
    <dgm:cxn modelId="{DC1ABC96-9970-4CF2-8899-76FBAE41BC64}" srcId="{D1BCB85D-9779-4BA9-9255-C09F6A6A4E97}" destId="{3B102F73-77F8-47E8-B7EB-4F114E03380E}" srcOrd="1" destOrd="0" parTransId="{3881EE24-A7C7-4795-8E7E-D7784AE26E71}" sibTransId="{22196ADE-7F1B-4EB0-BD49-4093B53F9770}"/>
    <dgm:cxn modelId="{FD0DB2C4-048F-489F-A124-1517D09C7E22}" type="presOf" srcId="{FE8C67F6-4B4D-401A-A7BC-7D70453DF3E4}" destId="{753621FB-A373-46A6-8DDA-F7DF2CF6533C}" srcOrd="0" destOrd="3" presId="urn:microsoft.com/office/officeart/2005/8/layout/chevron2"/>
    <dgm:cxn modelId="{AF08D994-6153-4272-AA93-325CC152DC0E}" type="presOf" srcId="{8547729B-965C-4079-B580-E382FB8F3434}" destId="{A7A82730-3C4A-495D-8DC1-4AE6F31A8BE9}" srcOrd="0" destOrd="0" presId="urn:microsoft.com/office/officeart/2005/8/layout/chevron2"/>
    <dgm:cxn modelId="{A0457A1D-1FD1-4E1B-9BD6-116A1E563CCD}" type="presOf" srcId="{75AF25DF-D836-4C32-A849-5F5EA87ED23D}" destId="{6BBA0ECA-BF76-4E63-919F-7D6904F76199}" srcOrd="0" destOrd="0" presId="urn:microsoft.com/office/officeart/2005/8/layout/chevron2"/>
    <dgm:cxn modelId="{DECFEC88-9E08-4A99-B1DA-67742CA94EF3}" type="presOf" srcId="{64FE1A50-DB78-4C33-B427-703ACCCBFBC6}" destId="{6BBA0ECA-BF76-4E63-919F-7D6904F76199}" srcOrd="0" destOrd="2" presId="urn:microsoft.com/office/officeart/2005/8/layout/chevron2"/>
    <dgm:cxn modelId="{9F1F9916-481D-4C89-8947-4A7C87F9C307}" type="presParOf" srcId="{4DCA3CB0-E772-49F3-BD3A-F7AE60E931CA}" destId="{3DCC6B4B-2A6C-4CA4-A1A9-FAD0F5A8D1DE}" srcOrd="0" destOrd="0" presId="urn:microsoft.com/office/officeart/2005/8/layout/chevron2"/>
    <dgm:cxn modelId="{7F245C08-20E3-4DCC-97D2-1C3F46BF6E59}" type="presParOf" srcId="{3DCC6B4B-2A6C-4CA4-A1A9-FAD0F5A8D1DE}" destId="{9B975D22-CCB3-453B-A93E-56D2524C7DB7}" srcOrd="0" destOrd="0" presId="urn:microsoft.com/office/officeart/2005/8/layout/chevron2"/>
    <dgm:cxn modelId="{6CFAEE38-E688-4AB7-93A9-EE18606E0570}" type="presParOf" srcId="{3DCC6B4B-2A6C-4CA4-A1A9-FAD0F5A8D1DE}" destId="{753621FB-A373-46A6-8DDA-F7DF2CF6533C}" srcOrd="1" destOrd="0" presId="urn:microsoft.com/office/officeart/2005/8/layout/chevron2"/>
    <dgm:cxn modelId="{F5CDD961-9016-4C58-8384-97DC43F9BD77}" type="presParOf" srcId="{4DCA3CB0-E772-49F3-BD3A-F7AE60E931CA}" destId="{0FB8218C-BBAD-437F-AABD-4E3B82A8AABC}" srcOrd="1" destOrd="0" presId="urn:microsoft.com/office/officeart/2005/8/layout/chevron2"/>
    <dgm:cxn modelId="{D91CBD26-0368-4180-9F2C-84D269A714E6}" type="presParOf" srcId="{4DCA3CB0-E772-49F3-BD3A-F7AE60E931CA}" destId="{308DD399-E500-475C-89C3-49CB32FD9A1C}" srcOrd="2" destOrd="0" presId="urn:microsoft.com/office/officeart/2005/8/layout/chevron2"/>
    <dgm:cxn modelId="{04DCC65A-8DF8-4DC1-87FB-0C24FBC1E56B}" type="presParOf" srcId="{308DD399-E500-475C-89C3-49CB32FD9A1C}" destId="{BB10A27A-C396-46CD-8C6C-BA56914F4E76}" srcOrd="0" destOrd="0" presId="urn:microsoft.com/office/officeart/2005/8/layout/chevron2"/>
    <dgm:cxn modelId="{7479464D-83F0-4113-87AF-4F010EC9086D}" type="presParOf" srcId="{308DD399-E500-475C-89C3-49CB32FD9A1C}" destId="{6BBA0ECA-BF76-4E63-919F-7D6904F76199}" srcOrd="1" destOrd="0" presId="urn:microsoft.com/office/officeart/2005/8/layout/chevron2"/>
    <dgm:cxn modelId="{7043BA18-6739-4BEC-AB16-3153125411BA}" type="presParOf" srcId="{4DCA3CB0-E772-49F3-BD3A-F7AE60E931CA}" destId="{CF6CB577-32C4-4ABB-A01D-025B94178358}" srcOrd="3" destOrd="0" presId="urn:microsoft.com/office/officeart/2005/8/layout/chevron2"/>
    <dgm:cxn modelId="{025CB798-C750-4E09-A2A5-35E1993BA3BD}" type="presParOf" srcId="{4DCA3CB0-E772-49F3-BD3A-F7AE60E931CA}" destId="{233CE8BE-0432-44AD-9E6E-FD86457210DD}" srcOrd="4" destOrd="0" presId="urn:microsoft.com/office/officeart/2005/8/layout/chevron2"/>
    <dgm:cxn modelId="{83F17404-E1B6-4ABC-BC74-7C1B2E06A22F}" type="presParOf" srcId="{233CE8BE-0432-44AD-9E6E-FD86457210DD}" destId="{A7A82730-3C4A-495D-8DC1-4AE6F31A8BE9}" srcOrd="0" destOrd="0" presId="urn:microsoft.com/office/officeart/2005/8/layout/chevron2"/>
    <dgm:cxn modelId="{44F55E08-46CE-4C6C-999A-891DCBD48280}" type="presParOf" srcId="{233CE8BE-0432-44AD-9E6E-FD86457210DD}" destId="{C088FFDF-31FB-4E8D-8F01-746CB84B8FA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BCB85D-9779-4BA9-9255-C09F6A6A4E9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FADE729-A95D-4935-BC45-1ABC7CA34992}">
      <dgm:prSet phldrT="[Text]"/>
      <dgm:spPr/>
      <dgm:t>
        <a:bodyPr/>
        <a:lstStyle/>
        <a:p>
          <a:r>
            <a:rPr lang="en-GB" dirty="0" smtClean="0"/>
            <a:t>Terms 1+2</a:t>
          </a:r>
          <a:endParaRPr lang="en-GB" dirty="0"/>
        </a:p>
      </dgm:t>
    </dgm:pt>
    <dgm:pt modelId="{012C76D8-8ACC-4942-9745-29240AEE84B6}" type="parTrans" cxnId="{956C3A15-962A-4067-B34F-8D5400EA4763}">
      <dgm:prSet/>
      <dgm:spPr/>
      <dgm:t>
        <a:bodyPr/>
        <a:lstStyle/>
        <a:p>
          <a:endParaRPr lang="en-GB"/>
        </a:p>
      </dgm:t>
    </dgm:pt>
    <dgm:pt modelId="{AF4B7ECA-8480-471C-8499-29692960027D}" type="sibTrans" cxnId="{956C3A15-962A-4067-B34F-8D5400EA4763}">
      <dgm:prSet/>
      <dgm:spPr/>
      <dgm:t>
        <a:bodyPr/>
        <a:lstStyle/>
        <a:p>
          <a:endParaRPr lang="en-GB"/>
        </a:p>
      </dgm:t>
    </dgm:pt>
    <dgm:pt modelId="{201B211D-11D8-48A3-8D22-3F886262C577}">
      <dgm:prSet phldrT="[Text]"/>
      <dgm:spPr/>
      <dgm:t>
        <a:bodyPr/>
        <a:lstStyle/>
        <a:p>
          <a:r>
            <a:rPr lang="en-GB" dirty="0" smtClean="0"/>
            <a:t>Review of results and timetable confirmation</a:t>
          </a:r>
          <a:endParaRPr lang="en-GB" dirty="0"/>
        </a:p>
      </dgm:t>
    </dgm:pt>
    <dgm:pt modelId="{7E13E4C8-C965-486F-9F14-1B28F572146A}" type="parTrans" cxnId="{79724A13-35AA-4BB8-B446-84A1BC46DCF0}">
      <dgm:prSet/>
      <dgm:spPr/>
      <dgm:t>
        <a:bodyPr/>
        <a:lstStyle/>
        <a:p>
          <a:endParaRPr lang="en-GB"/>
        </a:p>
      </dgm:t>
    </dgm:pt>
    <dgm:pt modelId="{181D4E3A-39F1-47C0-AAC5-6A5FBE118CD3}" type="sibTrans" cxnId="{79724A13-35AA-4BB8-B446-84A1BC46DCF0}">
      <dgm:prSet/>
      <dgm:spPr/>
      <dgm:t>
        <a:bodyPr/>
        <a:lstStyle/>
        <a:p>
          <a:endParaRPr lang="en-GB"/>
        </a:p>
      </dgm:t>
    </dgm:pt>
    <dgm:pt modelId="{3B102F73-77F8-47E8-B7EB-4F114E03380E}">
      <dgm:prSet phldrT="[Text]"/>
      <dgm:spPr/>
      <dgm:t>
        <a:bodyPr/>
        <a:lstStyle/>
        <a:p>
          <a:r>
            <a:rPr lang="en-GB" dirty="0" smtClean="0"/>
            <a:t>Terms 3+4</a:t>
          </a:r>
          <a:endParaRPr lang="en-GB" dirty="0"/>
        </a:p>
      </dgm:t>
    </dgm:pt>
    <dgm:pt modelId="{3881EE24-A7C7-4795-8E7E-D7784AE26E71}" type="parTrans" cxnId="{DC1ABC96-9970-4CF2-8899-76FBAE41BC64}">
      <dgm:prSet/>
      <dgm:spPr/>
      <dgm:t>
        <a:bodyPr/>
        <a:lstStyle/>
        <a:p>
          <a:endParaRPr lang="en-GB"/>
        </a:p>
      </dgm:t>
    </dgm:pt>
    <dgm:pt modelId="{22196ADE-7F1B-4EB0-BD49-4093B53F9770}" type="sibTrans" cxnId="{DC1ABC96-9970-4CF2-8899-76FBAE41BC64}">
      <dgm:prSet/>
      <dgm:spPr/>
      <dgm:t>
        <a:bodyPr/>
        <a:lstStyle/>
        <a:p>
          <a:endParaRPr lang="en-GB"/>
        </a:p>
      </dgm:t>
    </dgm:pt>
    <dgm:pt modelId="{75AF25DF-D836-4C32-A849-5F5EA87ED23D}">
      <dgm:prSet phldrT="[Text]"/>
      <dgm:spPr/>
      <dgm:t>
        <a:bodyPr/>
        <a:lstStyle/>
        <a:p>
          <a:r>
            <a:rPr lang="en-GB" dirty="0" smtClean="0"/>
            <a:t>Coursework / practical exams</a:t>
          </a:r>
          <a:endParaRPr lang="en-GB" dirty="0"/>
        </a:p>
      </dgm:t>
    </dgm:pt>
    <dgm:pt modelId="{F8505EA4-9C92-479F-9809-53F37B3985ED}" type="parTrans" cxnId="{B90244DB-0DDD-46D9-8F3B-A44EC21710D8}">
      <dgm:prSet/>
      <dgm:spPr/>
      <dgm:t>
        <a:bodyPr/>
        <a:lstStyle/>
        <a:p>
          <a:endParaRPr lang="en-GB"/>
        </a:p>
      </dgm:t>
    </dgm:pt>
    <dgm:pt modelId="{81064476-F9D0-4DE8-B6EE-4C0E4112B19B}" type="sibTrans" cxnId="{B90244DB-0DDD-46D9-8F3B-A44EC21710D8}">
      <dgm:prSet/>
      <dgm:spPr/>
      <dgm:t>
        <a:bodyPr/>
        <a:lstStyle/>
        <a:p>
          <a:endParaRPr lang="en-GB"/>
        </a:p>
      </dgm:t>
    </dgm:pt>
    <dgm:pt modelId="{8547729B-965C-4079-B580-E382FB8F3434}">
      <dgm:prSet phldrT="[Text]"/>
      <dgm:spPr/>
      <dgm:t>
        <a:bodyPr/>
        <a:lstStyle/>
        <a:p>
          <a:r>
            <a:rPr lang="en-GB" dirty="0" smtClean="0"/>
            <a:t>Term 5</a:t>
          </a:r>
          <a:endParaRPr lang="en-GB" dirty="0"/>
        </a:p>
      </dgm:t>
    </dgm:pt>
    <dgm:pt modelId="{CAA9C696-D9AA-44E4-ADA6-01692127FC06}" type="parTrans" cxnId="{E3DE5A3D-44A5-4103-BF02-68B364792058}">
      <dgm:prSet/>
      <dgm:spPr/>
      <dgm:t>
        <a:bodyPr/>
        <a:lstStyle/>
        <a:p>
          <a:endParaRPr lang="en-GB"/>
        </a:p>
      </dgm:t>
    </dgm:pt>
    <dgm:pt modelId="{110E62E3-DF89-4AC1-B9CE-B9285DE0FE21}" type="sibTrans" cxnId="{E3DE5A3D-44A5-4103-BF02-68B364792058}">
      <dgm:prSet/>
      <dgm:spPr/>
      <dgm:t>
        <a:bodyPr/>
        <a:lstStyle/>
        <a:p>
          <a:endParaRPr lang="en-GB"/>
        </a:p>
      </dgm:t>
    </dgm:pt>
    <dgm:pt modelId="{C3634A4F-76B6-44CC-862C-3D6568E4685C}">
      <dgm:prSet phldrT="[Text]"/>
      <dgm:spPr/>
      <dgm:t>
        <a:bodyPr/>
        <a:lstStyle/>
        <a:p>
          <a:r>
            <a:rPr lang="en-GB" dirty="0" smtClean="0"/>
            <a:t>Main revision &amp; examination season</a:t>
          </a:r>
          <a:endParaRPr lang="en-GB" dirty="0"/>
        </a:p>
      </dgm:t>
    </dgm:pt>
    <dgm:pt modelId="{352E6F96-86D9-4960-B752-68AC5EF072A0}" type="parTrans" cxnId="{1867C131-50B3-42DC-A5BF-D62CDA135607}">
      <dgm:prSet/>
      <dgm:spPr/>
      <dgm:t>
        <a:bodyPr/>
        <a:lstStyle/>
        <a:p>
          <a:endParaRPr lang="en-GB"/>
        </a:p>
      </dgm:t>
    </dgm:pt>
    <dgm:pt modelId="{97EA6E1B-958B-46E6-8ABA-9C795CE77E89}" type="sibTrans" cxnId="{1867C131-50B3-42DC-A5BF-D62CDA135607}">
      <dgm:prSet/>
      <dgm:spPr/>
      <dgm:t>
        <a:bodyPr/>
        <a:lstStyle/>
        <a:p>
          <a:endParaRPr lang="en-GB"/>
        </a:p>
      </dgm:t>
    </dgm:pt>
    <dgm:pt modelId="{35A5A3A6-7868-408C-AF37-3E54E019578E}">
      <dgm:prSet phldrT="[Text]"/>
      <dgm:spPr/>
      <dgm:t>
        <a:bodyPr/>
        <a:lstStyle/>
        <a:p>
          <a:r>
            <a:rPr lang="en-GB" dirty="0" smtClean="0"/>
            <a:t>Sign off</a:t>
          </a:r>
          <a:endParaRPr lang="en-GB" dirty="0"/>
        </a:p>
      </dgm:t>
    </dgm:pt>
    <dgm:pt modelId="{7D574646-D397-4C94-9441-3ECC875DC115}" type="parTrans" cxnId="{CED03FE3-E576-41D9-9CDE-E7EBCBAAA2B5}">
      <dgm:prSet/>
      <dgm:spPr/>
      <dgm:t>
        <a:bodyPr/>
        <a:lstStyle/>
        <a:p>
          <a:endParaRPr lang="en-GB"/>
        </a:p>
      </dgm:t>
    </dgm:pt>
    <dgm:pt modelId="{68351E37-E2E9-4A1E-8147-200E8AC5E60E}" type="sibTrans" cxnId="{CED03FE3-E576-41D9-9CDE-E7EBCBAAA2B5}">
      <dgm:prSet/>
      <dgm:spPr/>
      <dgm:t>
        <a:bodyPr/>
        <a:lstStyle/>
        <a:p>
          <a:endParaRPr lang="en-GB"/>
        </a:p>
      </dgm:t>
    </dgm:pt>
    <dgm:pt modelId="{05E6D647-D873-470F-AEE9-BDD63F79FD0B}">
      <dgm:prSet phldrT="[Text]"/>
      <dgm:spPr/>
      <dgm:t>
        <a:bodyPr/>
        <a:lstStyle/>
        <a:p>
          <a:r>
            <a:rPr lang="en-GB" dirty="0" smtClean="0"/>
            <a:t>Curriculum change for some</a:t>
          </a:r>
          <a:endParaRPr lang="en-GB" dirty="0"/>
        </a:p>
      </dgm:t>
    </dgm:pt>
    <dgm:pt modelId="{FF1E9AB7-3332-47FF-9BC3-B7BBA82CB970}" type="parTrans" cxnId="{77E50228-A1EE-43ED-92B0-1860A414F147}">
      <dgm:prSet/>
      <dgm:spPr/>
      <dgm:t>
        <a:bodyPr/>
        <a:lstStyle/>
        <a:p>
          <a:endParaRPr lang="en-GB"/>
        </a:p>
      </dgm:t>
    </dgm:pt>
    <dgm:pt modelId="{EC252631-866C-47BA-B7F3-62CBA83A536B}" type="sibTrans" cxnId="{77E50228-A1EE-43ED-92B0-1860A414F147}">
      <dgm:prSet/>
      <dgm:spPr/>
      <dgm:t>
        <a:bodyPr/>
        <a:lstStyle/>
        <a:p>
          <a:endParaRPr lang="en-GB"/>
        </a:p>
      </dgm:t>
    </dgm:pt>
    <dgm:pt modelId="{305B43C3-70ED-4903-B6CE-FA2F7057D7D9}">
      <dgm:prSet phldrT="[Text]"/>
      <dgm:spPr/>
      <dgm:t>
        <a:bodyPr/>
        <a:lstStyle/>
        <a:p>
          <a:r>
            <a:rPr lang="en-GB" dirty="0" smtClean="0"/>
            <a:t>UCAS submission deadline (early deadline for some courses)</a:t>
          </a:r>
          <a:endParaRPr lang="en-GB" dirty="0"/>
        </a:p>
      </dgm:t>
    </dgm:pt>
    <dgm:pt modelId="{196DFAEF-10A1-4277-AE39-7F782AB1B8D0}" type="parTrans" cxnId="{0BE5CB97-7D25-441C-9450-A47777AD59F8}">
      <dgm:prSet/>
      <dgm:spPr/>
      <dgm:t>
        <a:bodyPr/>
        <a:lstStyle/>
        <a:p>
          <a:endParaRPr lang="en-GB"/>
        </a:p>
      </dgm:t>
    </dgm:pt>
    <dgm:pt modelId="{75ADD067-423A-4E86-B8EB-B8F05BA3A9EE}" type="sibTrans" cxnId="{0BE5CB97-7D25-441C-9450-A47777AD59F8}">
      <dgm:prSet/>
      <dgm:spPr/>
      <dgm:t>
        <a:bodyPr/>
        <a:lstStyle/>
        <a:p>
          <a:endParaRPr lang="en-GB"/>
        </a:p>
      </dgm:t>
    </dgm:pt>
    <dgm:pt modelId="{9DB78D50-E428-4F21-AF32-54DE371B136C}">
      <dgm:prSet phldrT="[Text]"/>
      <dgm:spPr/>
      <dgm:t>
        <a:bodyPr/>
        <a:lstStyle/>
        <a:p>
          <a:r>
            <a:rPr lang="en-GB" dirty="0" smtClean="0"/>
            <a:t>Completion of all BTEC courses</a:t>
          </a:r>
          <a:endParaRPr lang="en-GB" dirty="0"/>
        </a:p>
      </dgm:t>
    </dgm:pt>
    <dgm:pt modelId="{DC099631-1E3A-49AC-B61F-359E2EFE9C89}" type="parTrans" cxnId="{C862E23F-A78C-41AD-AA24-AAC069F08675}">
      <dgm:prSet/>
      <dgm:spPr/>
      <dgm:t>
        <a:bodyPr/>
        <a:lstStyle/>
        <a:p>
          <a:endParaRPr lang="en-GB"/>
        </a:p>
      </dgm:t>
    </dgm:pt>
    <dgm:pt modelId="{8F5FAFBB-D89C-43C1-B88F-97DFCB10746E}" type="sibTrans" cxnId="{C862E23F-A78C-41AD-AA24-AAC069F08675}">
      <dgm:prSet/>
      <dgm:spPr/>
      <dgm:t>
        <a:bodyPr/>
        <a:lstStyle/>
        <a:p>
          <a:endParaRPr lang="en-GB"/>
        </a:p>
      </dgm:t>
    </dgm:pt>
    <dgm:pt modelId="{4DCA3CB0-E772-49F3-BD3A-F7AE60E931CA}" type="pres">
      <dgm:prSet presAssocID="{D1BCB85D-9779-4BA9-9255-C09F6A6A4E9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DCC6B4B-2A6C-4CA4-A1A9-FAD0F5A8D1DE}" type="pres">
      <dgm:prSet presAssocID="{7FADE729-A95D-4935-BC45-1ABC7CA34992}" presName="composite" presStyleCnt="0"/>
      <dgm:spPr/>
    </dgm:pt>
    <dgm:pt modelId="{9B975D22-CCB3-453B-A93E-56D2524C7DB7}" type="pres">
      <dgm:prSet presAssocID="{7FADE729-A95D-4935-BC45-1ABC7CA3499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53621FB-A373-46A6-8DDA-F7DF2CF6533C}" type="pres">
      <dgm:prSet presAssocID="{7FADE729-A95D-4935-BC45-1ABC7CA3499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FB8218C-BBAD-437F-AABD-4E3B82A8AABC}" type="pres">
      <dgm:prSet presAssocID="{AF4B7ECA-8480-471C-8499-29692960027D}" presName="sp" presStyleCnt="0"/>
      <dgm:spPr/>
    </dgm:pt>
    <dgm:pt modelId="{308DD399-E500-475C-89C3-49CB32FD9A1C}" type="pres">
      <dgm:prSet presAssocID="{3B102F73-77F8-47E8-B7EB-4F114E03380E}" presName="composite" presStyleCnt="0"/>
      <dgm:spPr/>
    </dgm:pt>
    <dgm:pt modelId="{BB10A27A-C396-46CD-8C6C-BA56914F4E76}" type="pres">
      <dgm:prSet presAssocID="{3B102F73-77F8-47E8-B7EB-4F114E03380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BBA0ECA-BF76-4E63-919F-7D6904F76199}" type="pres">
      <dgm:prSet presAssocID="{3B102F73-77F8-47E8-B7EB-4F114E03380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F6CB577-32C4-4ABB-A01D-025B94178358}" type="pres">
      <dgm:prSet presAssocID="{22196ADE-7F1B-4EB0-BD49-4093B53F9770}" presName="sp" presStyleCnt="0"/>
      <dgm:spPr/>
    </dgm:pt>
    <dgm:pt modelId="{233CE8BE-0432-44AD-9E6E-FD86457210DD}" type="pres">
      <dgm:prSet presAssocID="{8547729B-965C-4079-B580-E382FB8F3434}" presName="composite" presStyleCnt="0"/>
      <dgm:spPr/>
    </dgm:pt>
    <dgm:pt modelId="{A7A82730-3C4A-495D-8DC1-4AE6F31A8BE9}" type="pres">
      <dgm:prSet presAssocID="{8547729B-965C-4079-B580-E382FB8F343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088FFDF-31FB-4E8D-8F01-746CB84B8FA9}" type="pres">
      <dgm:prSet presAssocID="{8547729B-965C-4079-B580-E382FB8F343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7E50228-A1EE-43ED-92B0-1860A414F147}" srcId="{7FADE729-A95D-4935-BC45-1ABC7CA34992}" destId="{05E6D647-D873-470F-AEE9-BDD63F79FD0B}" srcOrd="1" destOrd="0" parTransId="{FF1E9AB7-3332-47FF-9BC3-B7BBA82CB970}" sibTransId="{EC252631-866C-47BA-B7F3-62CBA83A536B}"/>
    <dgm:cxn modelId="{79724A13-35AA-4BB8-B446-84A1BC46DCF0}" srcId="{7FADE729-A95D-4935-BC45-1ABC7CA34992}" destId="{201B211D-11D8-48A3-8D22-3F886262C577}" srcOrd="0" destOrd="0" parTransId="{7E13E4C8-C965-486F-9F14-1B28F572146A}" sibTransId="{181D4E3A-39F1-47C0-AAC5-6A5FBE118CD3}"/>
    <dgm:cxn modelId="{6322627E-E272-41E2-A812-BB776A5EACE9}" type="presOf" srcId="{7FADE729-A95D-4935-BC45-1ABC7CA34992}" destId="{9B975D22-CCB3-453B-A93E-56D2524C7DB7}" srcOrd="0" destOrd="0" presId="urn:microsoft.com/office/officeart/2005/8/layout/chevron2"/>
    <dgm:cxn modelId="{956C3A15-962A-4067-B34F-8D5400EA4763}" srcId="{D1BCB85D-9779-4BA9-9255-C09F6A6A4E97}" destId="{7FADE729-A95D-4935-BC45-1ABC7CA34992}" srcOrd="0" destOrd="0" parTransId="{012C76D8-8ACC-4942-9745-29240AEE84B6}" sibTransId="{AF4B7ECA-8480-471C-8499-29692960027D}"/>
    <dgm:cxn modelId="{DC1ABC96-9970-4CF2-8899-76FBAE41BC64}" srcId="{D1BCB85D-9779-4BA9-9255-C09F6A6A4E97}" destId="{3B102F73-77F8-47E8-B7EB-4F114E03380E}" srcOrd="1" destOrd="0" parTransId="{3881EE24-A7C7-4795-8E7E-D7784AE26E71}" sibTransId="{22196ADE-7F1B-4EB0-BD49-4093B53F9770}"/>
    <dgm:cxn modelId="{FF096A4D-B589-45BF-8257-016392902E6D}" type="presOf" srcId="{D1BCB85D-9779-4BA9-9255-C09F6A6A4E97}" destId="{4DCA3CB0-E772-49F3-BD3A-F7AE60E931CA}" srcOrd="0" destOrd="0" presId="urn:microsoft.com/office/officeart/2005/8/layout/chevron2"/>
    <dgm:cxn modelId="{1867C131-50B3-42DC-A5BF-D62CDA135607}" srcId="{8547729B-965C-4079-B580-E382FB8F3434}" destId="{C3634A4F-76B6-44CC-862C-3D6568E4685C}" srcOrd="0" destOrd="0" parTransId="{352E6F96-86D9-4960-B752-68AC5EF072A0}" sibTransId="{97EA6E1B-958B-46E6-8ABA-9C795CE77E89}"/>
    <dgm:cxn modelId="{253A4327-2D1B-4B67-BF67-0B696B3F0A38}" type="presOf" srcId="{3B102F73-77F8-47E8-B7EB-4F114E03380E}" destId="{BB10A27A-C396-46CD-8C6C-BA56914F4E76}" srcOrd="0" destOrd="0" presId="urn:microsoft.com/office/officeart/2005/8/layout/chevron2"/>
    <dgm:cxn modelId="{0BE5CB97-7D25-441C-9450-A47777AD59F8}" srcId="{7FADE729-A95D-4935-BC45-1ABC7CA34992}" destId="{305B43C3-70ED-4903-B6CE-FA2F7057D7D9}" srcOrd="2" destOrd="0" parTransId="{196DFAEF-10A1-4277-AE39-7F782AB1B8D0}" sibTransId="{75ADD067-423A-4E86-B8EB-B8F05BA3A9EE}"/>
    <dgm:cxn modelId="{437B24AF-3745-4EDA-ABEE-16F23CEC0F91}" type="presOf" srcId="{305B43C3-70ED-4903-B6CE-FA2F7057D7D9}" destId="{753621FB-A373-46A6-8DDA-F7DF2CF6533C}" srcOrd="0" destOrd="2" presId="urn:microsoft.com/office/officeart/2005/8/layout/chevron2"/>
    <dgm:cxn modelId="{CED03FE3-E576-41D9-9CDE-E7EBCBAAA2B5}" srcId="{8547729B-965C-4079-B580-E382FB8F3434}" destId="{35A5A3A6-7868-408C-AF37-3E54E019578E}" srcOrd="2" destOrd="0" parTransId="{7D574646-D397-4C94-9441-3ECC875DC115}" sibTransId="{68351E37-E2E9-4A1E-8147-200E8AC5E60E}"/>
    <dgm:cxn modelId="{D3A2E25B-8DA6-404C-AA1A-098850012E3A}" type="presOf" srcId="{35A5A3A6-7868-408C-AF37-3E54E019578E}" destId="{C088FFDF-31FB-4E8D-8F01-746CB84B8FA9}" srcOrd="0" destOrd="2" presId="urn:microsoft.com/office/officeart/2005/8/layout/chevron2"/>
    <dgm:cxn modelId="{DBBA1982-0800-4AB7-AB8B-4727D58C9D41}" type="presOf" srcId="{8547729B-965C-4079-B580-E382FB8F3434}" destId="{A7A82730-3C4A-495D-8DC1-4AE6F31A8BE9}" srcOrd="0" destOrd="0" presId="urn:microsoft.com/office/officeart/2005/8/layout/chevron2"/>
    <dgm:cxn modelId="{9F7C3933-998D-42E5-A4B3-A4CF9036A31F}" type="presOf" srcId="{75AF25DF-D836-4C32-A849-5F5EA87ED23D}" destId="{6BBA0ECA-BF76-4E63-919F-7D6904F76199}" srcOrd="0" destOrd="0" presId="urn:microsoft.com/office/officeart/2005/8/layout/chevron2"/>
    <dgm:cxn modelId="{83BE28B4-23FE-4574-95EC-2463276F7715}" type="presOf" srcId="{201B211D-11D8-48A3-8D22-3F886262C577}" destId="{753621FB-A373-46A6-8DDA-F7DF2CF6533C}" srcOrd="0" destOrd="0" presId="urn:microsoft.com/office/officeart/2005/8/layout/chevron2"/>
    <dgm:cxn modelId="{E3DE5A3D-44A5-4103-BF02-68B364792058}" srcId="{D1BCB85D-9779-4BA9-9255-C09F6A6A4E97}" destId="{8547729B-965C-4079-B580-E382FB8F3434}" srcOrd="2" destOrd="0" parTransId="{CAA9C696-D9AA-44E4-ADA6-01692127FC06}" sibTransId="{110E62E3-DF89-4AC1-B9CE-B9285DE0FE21}"/>
    <dgm:cxn modelId="{465EFFFB-1C54-4DDD-B244-C65083A823A0}" type="presOf" srcId="{05E6D647-D873-470F-AEE9-BDD63F79FD0B}" destId="{753621FB-A373-46A6-8DDA-F7DF2CF6533C}" srcOrd="0" destOrd="1" presId="urn:microsoft.com/office/officeart/2005/8/layout/chevron2"/>
    <dgm:cxn modelId="{B90244DB-0DDD-46D9-8F3B-A44EC21710D8}" srcId="{3B102F73-77F8-47E8-B7EB-4F114E03380E}" destId="{75AF25DF-D836-4C32-A849-5F5EA87ED23D}" srcOrd="0" destOrd="0" parTransId="{F8505EA4-9C92-479F-9809-53F37B3985ED}" sibTransId="{81064476-F9D0-4DE8-B6EE-4C0E4112B19B}"/>
    <dgm:cxn modelId="{45864EFA-37DD-4924-8A7D-8862F450B743}" type="presOf" srcId="{C3634A4F-76B6-44CC-862C-3D6568E4685C}" destId="{C088FFDF-31FB-4E8D-8F01-746CB84B8FA9}" srcOrd="0" destOrd="0" presId="urn:microsoft.com/office/officeart/2005/8/layout/chevron2"/>
    <dgm:cxn modelId="{C862E23F-A78C-41AD-AA24-AAC069F08675}" srcId="{8547729B-965C-4079-B580-E382FB8F3434}" destId="{9DB78D50-E428-4F21-AF32-54DE371B136C}" srcOrd="1" destOrd="0" parTransId="{DC099631-1E3A-49AC-B61F-359E2EFE9C89}" sibTransId="{8F5FAFBB-D89C-43C1-B88F-97DFCB10746E}"/>
    <dgm:cxn modelId="{FD82BD76-2B49-47AC-80BF-C558C0B2A2AC}" type="presOf" srcId="{9DB78D50-E428-4F21-AF32-54DE371B136C}" destId="{C088FFDF-31FB-4E8D-8F01-746CB84B8FA9}" srcOrd="0" destOrd="1" presId="urn:microsoft.com/office/officeart/2005/8/layout/chevron2"/>
    <dgm:cxn modelId="{F41B4EB2-0FA7-4456-913C-53E4AD7BE8F2}" type="presParOf" srcId="{4DCA3CB0-E772-49F3-BD3A-F7AE60E931CA}" destId="{3DCC6B4B-2A6C-4CA4-A1A9-FAD0F5A8D1DE}" srcOrd="0" destOrd="0" presId="urn:microsoft.com/office/officeart/2005/8/layout/chevron2"/>
    <dgm:cxn modelId="{D38D6A78-7AED-427B-96F6-D1DC01A9AB05}" type="presParOf" srcId="{3DCC6B4B-2A6C-4CA4-A1A9-FAD0F5A8D1DE}" destId="{9B975D22-CCB3-453B-A93E-56D2524C7DB7}" srcOrd="0" destOrd="0" presId="urn:microsoft.com/office/officeart/2005/8/layout/chevron2"/>
    <dgm:cxn modelId="{BD99C1DE-B572-4EA2-AFEF-50817505A4A3}" type="presParOf" srcId="{3DCC6B4B-2A6C-4CA4-A1A9-FAD0F5A8D1DE}" destId="{753621FB-A373-46A6-8DDA-F7DF2CF6533C}" srcOrd="1" destOrd="0" presId="urn:microsoft.com/office/officeart/2005/8/layout/chevron2"/>
    <dgm:cxn modelId="{CEDA1E9D-55A6-4199-AD69-8C0ABBC52F2A}" type="presParOf" srcId="{4DCA3CB0-E772-49F3-BD3A-F7AE60E931CA}" destId="{0FB8218C-BBAD-437F-AABD-4E3B82A8AABC}" srcOrd="1" destOrd="0" presId="urn:microsoft.com/office/officeart/2005/8/layout/chevron2"/>
    <dgm:cxn modelId="{59722E5C-E1D5-4944-9946-1E3A33AA3C2D}" type="presParOf" srcId="{4DCA3CB0-E772-49F3-BD3A-F7AE60E931CA}" destId="{308DD399-E500-475C-89C3-49CB32FD9A1C}" srcOrd="2" destOrd="0" presId="urn:microsoft.com/office/officeart/2005/8/layout/chevron2"/>
    <dgm:cxn modelId="{12E02C33-36B6-424F-ADF2-9A81A8C7F8B1}" type="presParOf" srcId="{308DD399-E500-475C-89C3-49CB32FD9A1C}" destId="{BB10A27A-C396-46CD-8C6C-BA56914F4E76}" srcOrd="0" destOrd="0" presId="urn:microsoft.com/office/officeart/2005/8/layout/chevron2"/>
    <dgm:cxn modelId="{9C8ED379-52D2-4402-917C-D7F88D55A54E}" type="presParOf" srcId="{308DD399-E500-475C-89C3-49CB32FD9A1C}" destId="{6BBA0ECA-BF76-4E63-919F-7D6904F76199}" srcOrd="1" destOrd="0" presId="urn:microsoft.com/office/officeart/2005/8/layout/chevron2"/>
    <dgm:cxn modelId="{0FA25267-2539-440D-AA69-F0A376368F78}" type="presParOf" srcId="{4DCA3CB0-E772-49F3-BD3A-F7AE60E931CA}" destId="{CF6CB577-32C4-4ABB-A01D-025B94178358}" srcOrd="3" destOrd="0" presId="urn:microsoft.com/office/officeart/2005/8/layout/chevron2"/>
    <dgm:cxn modelId="{B99F65DE-E249-41D2-B9A4-5FE3BDE30F80}" type="presParOf" srcId="{4DCA3CB0-E772-49F3-BD3A-F7AE60E931CA}" destId="{233CE8BE-0432-44AD-9E6E-FD86457210DD}" srcOrd="4" destOrd="0" presId="urn:microsoft.com/office/officeart/2005/8/layout/chevron2"/>
    <dgm:cxn modelId="{759022FE-AC04-4DDD-9001-6E68723368C2}" type="presParOf" srcId="{233CE8BE-0432-44AD-9E6E-FD86457210DD}" destId="{A7A82730-3C4A-495D-8DC1-4AE6F31A8BE9}" srcOrd="0" destOrd="0" presId="urn:microsoft.com/office/officeart/2005/8/layout/chevron2"/>
    <dgm:cxn modelId="{35B1098E-86EE-4A32-A33F-5DC7F846B711}" type="presParOf" srcId="{233CE8BE-0432-44AD-9E6E-FD86457210DD}" destId="{C088FFDF-31FB-4E8D-8F01-746CB84B8FA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Whickham School - 2014 Year 12 Parents' Start of Year Information Evening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22893-4DA0-4C05-97F7-EF6052584A6E}" type="datetime8">
              <a:rPr lang="en-GB" smtClean="0"/>
              <a:t>26/09/2017 09:58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EFE64-5C82-4EA5-8C4D-0FF9B22F9BF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141101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Whickham School - 2014 Year 12 Parents' Start of Year Information Evening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42101-1768-4CCC-83C0-20C10FACF356}" type="datetime8">
              <a:rPr lang="en-GB" smtClean="0"/>
              <a:t>26/09/2017 09:58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4750F-8A83-4AA2-9478-29B78BD64F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027022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0927BBE-BAAA-4EDD-B145-D356EDA46132}" type="datetime8">
              <a:rPr lang="en-GB" smtClean="0"/>
              <a:t>26/09/2017 09:58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C64750F-8A83-4AA2-9478-29B78BD64F0B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Whickham School - 2014 Year 12 Parents' Start of Year Information Evening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037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2AE927F-0BE0-42CD-9FF0-E184BEA59416}" type="slidenum">
              <a:rPr lang="en-GB" sz="1200" smtClean="0"/>
              <a:pPr eaLnBrk="1" hangingPunct="1"/>
              <a:t>8</a:t>
            </a:fld>
            <a:endParaRPr lang="en-GB" sz="120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E45F705-3D8A-4665-BF48-DF861CAE6300}" type="datetime8">
              <a:rPr lang="en-GB" smtClean="0"/>
              <a:t>26/09/2017 09:58</a:t>
            </a:fld>
            <a:endParaRPr lang="en-GB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Whickham School - 2014 Year 12 Parents' Start of Year Information Evening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262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4750F-8A83-4AA2-9478-29B78BD64F0B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57C92E2-1F05-4A42-9CD7-0734312DCEF4}" type="datetime8">
              <a:rPr lang="en-GB" smtClean="0"/>
              <a:t>26/09/2017 09:58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Whickham School - 2014 Year 12 Parents' Start of Year Information Evening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290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410143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33968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011F530B-E4C9-487D-A150-30699A12E3C4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904875" y="386330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26348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86330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26348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37B2B-73BD-4718-8EB3-67CA15E49A1D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pic>
        <p:nvPicPr>
          <p:cNvPr id="1026" name="Picture 2" descr="C:\Users\Phil\Desktop\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076" y="404665"/>
            <a:ext cx="627672" cy="57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0CE94B9-84ED-4F43-B613-4B4B8F83B4C4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D076-C369-49A6-8057-1178D7109DDC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76A76-AC19-49D2-8526-16C75966CBD7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4315-9AE0-495A-BF09-4F2621B60698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3ACA5-63EB-445A-9E68-9C8CEC6E323B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C34F-B437-4CA1-B2D0-201C6C3B9EA3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629E5-DB9D-4881-A624-B8402DEA5BD8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7D49E-50B3-49A0-923D-F26BFF428809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C3400-5107-4356-B336-25CE86D2905F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A6BD866-D958-4E23-B0E0-F19F86699BC3}" type="datetime1">
              <a:rPr lang="en-GB" smtClean="0"/>
              <a:pPr/>
              <a:t>26/09/2017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470C029-7657-4BFA-8750-C2002AB08FF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4005064"/>
            <a:ext cx="6858000" cy="990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Year 12 Parents’ </a:t>
            </a:r>
            <a:br>
              <a:rPr lang="en-GB" dirty="0" smtClean="0"/>
            </a:br>
            <a:r>
              <a:rPr lang="en-GB" dirty="0" smtClean="0"/>
              <a:t>Information Evening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415880"/>
            <a:ext cx="6858000" cy="533400"/>
          </a:xfrm>
        </p:spPr>
        <p:txBody>
          <a:bodyPr/>
          <a:lstStyle/>
          <a:p>
            <a:r>
              <a:rPr lang="en-GB" dirty="0" smtClean="0"/>
              <a:t>September 2017</a:t>
            </a:r>
            <a:endParaRPr lang="en-GB" dirty="0"/>
          </a:p>
        </p:txBody>
      </p:sp>
      <p:pic>
        <p:nvPicPr>
          <p:cNvPr id="2050" name="Picture 2" descr="C:\Users\Phil\Desktop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460" y="451065"/>
            <a:ext cx="2956692" cy="2713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06428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Welcome and introductions</a:t>
            </a:r>
            <a:br>
              <a:rPr lang="en-GB" dirty="0" smtClean="0"/>
            </a:b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Sixth Form timeline</a:t>
            </a:r>
            <a:br>
              <a:rPr lang="en-GB" dirty="0" smtClean="0"/>
            </a:b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Learning post-16</a:t>
            </a:r>
            <a:br>
              <a:rPr lang="en-GB" dirty="0" smtClean="0"/>
            </a:b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Work Experience</a:t>
            </a:r>
            <a:br>
              <a:rPr lang="en-GB" dirty="0" smtClean="0"/>
            </a:b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Beyond Sixth Form</a:t>
            </a:r>
            <a:br>
              <a:rPr lang="en-GB" dirty="0" smtClean="0"/>
            </a:b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Key dates</a:t>
            </a:r>
            <a:br>
              <a:rPr lang="en-GB" dirty="0" smtClean="0"/>
            </a:b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Q&amp;A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71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Sixth Form Team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Diagram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168" b="-10223"/>
          <a:stretch>
            <a:fillRect/>
          </a:stretch>
        </p:blipFill>
        <p:spPr bwMode="auto">
          <a:xfrm>
            <a:off x="35496" y="957287"/>
            <a:ext cx="9023722" cy="5928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07904" y="1916832"/>
            <a:ext cx="1584176" cy="400110"/>
          </a:xfrm>
          <a:prstGeom prst="rect">
            <a:avLst/>
          </a:prstGeom>
          <a:solidFill>
            <a:srgbClr val="469A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Miss Tumelty </a:t>
            </a:r>
            <a:endParaRPr lang="en-GB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88224" y="4509120"/>
            <a:ext cx="567680" cy="369332"/>
          </a:xfrm>
          <a:prstGeom prst="rect">
            <a:avLst/>
          </a:prstGeom>
          <a:solidFill>
            <a:srgbClr val="469A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x6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5696" y="4509120"/>
            <a:ext cx="567680" cy="369332"/>
          </a:xfrm>
          <a:prstGeom prst="rect">
            <a:avLst/>
          </a:prstGeom>
          <a:solidFill>
            <a:srgbClr val="469A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x6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Sixth Form reputation &amp; success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One of the Highest Performing Sixth Forms in the North East, possibly Nationally 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sz="4400" dirty="0" smtClean="0">
                <a:solidFill>
                  <a:srgbClr val="0070C0"/>
                </a:solidFill>
              </a:rPr>
              <a:t>2016  Year 13 success:</a:t>
            </a:r>
          </a:p>
          <a:p>
            <a:pPr marL="0" indent="0" algn="ctr">
              <a:buNone/>
            </a:pPr>
            <a:endParaRPr lang="en-GB" sz="4400" dirty="0" smtClean="0">
              <a:solidFill>
                <a:srgbClr val="0070C0"/>
              </a:solidFill>
            </a:endParaRPr>
          </a:p>
          <a:p>
            <a:pPr marL="274320" lvl="1" indent="0" algn="ctr">
              <a:buNone/>
            </a:pPr>
            <a:r>
              <a:rPr lang="en-GB" sz="4800" dirty="0" smtClean="0">
                <a:solidFill>
                  <a:srgbClr val="0070C0"/>
                </a:solidFill>
              </a:rPr>
              <a:t>A*-B%: 75%</a:t>
            </a:r>
          </a:p>
          <a:p>
            <a:pPr marL="274320" lvl="1" indent="0" algn="ctr">
              <a:buNone/>
            </a:pPr>
            <a:endParaRPr lang="en-GB" sz="4800" dirty="0" smtClean="0">
              <a:solidFill>
                <a:srgbClr val="0070C0"/>
              </a:solidFill>
            </a:endParaRPr>
          </a:p>
          <a:p>
            <a:pPr marL="274320" lvl="1" indent="0" algn="ctr">
              <a:buNone/>
            </a:pPr>
            <a:r>
              <a:rPr lang="en-GB" sz="4800" dirty="0" smtClean="0">
                <a:solidFill>
                  <a:srgbClr val="0070C0"/>
                </a:solidFill>
              </a:rPr>
              <a:t>A*-A%: 58%</a:t>
            </a:r>
            <a:endParaRPr lang="en-GB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Year 12 Timeline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46512749"/>
              </p:ext>
            </p:extLst>
          </p:nvPr>
        </p:nvGraphicFramePr>
        <p:xfrm>
          <a:off x="457200" y="1219200"/>
          <a:ext cx="8229600" cy="537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328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Year 13 Timeline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01641377"/>
              </p:ext>
            </p:extLst>
          </p:nvPr>
        </p:nvGraphicFramePr>
        <p:xfrm>
          <a:off x="457200" y="1219200"/>
          <a:ext cx="8229600" cy="545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564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Bursary payment offered to students who qualify in order to help them with the cost of remaining in education (e.g. transport)</a:t>
            </a:r>
          </a:p>
          <a:p>
            <a:endParaRPr lang="en-GB" dirty="0"/>
          </a:p>
          <a:p>
            <a:r>
              <a:rPr lang="en-GB" dirty="0" smtClean="0"/>
              <a:t>Paid to students who:</a:t>
            </a:r>
          </a:p>
          <a:p>
            <a:pPr lvl="1"/>
            <a:r>
              <a:rPr lang="en-GB" dirty="0" smtClean="0"/>
              <a:t>Are in, or have been, in public care</a:t>
            </a:r>
          </a:p>
          <a:p>
            <a:pPr lvl="1"/>
            <a:r>
              <a:rPr lang="en-GB" dirty="0" smtClean="0"/>
              <a:t>Live without the support of family</a:t>
            </a:r>
          </a:p>
          <a:p>
            <a:pPr lvl="1"/>
            <a:r>
              <a:rPr lang="en-GB" dirty="0" smtClean="0"/>
              <a:t>Eligible for Free School Meals</a:t>
            </a:r>
          </a:p>
          <a:p>
            <a:pPr lvl="1"/>
            <a:endParaRPr lang="en-GB" dirty="0"/>
          </a:p>
          <a:p>
            <a:r>
              <a:rPr lang="en-GB" dirty="0" smtClean="0"/>
              <a:t>Paid weekly in arrears and is dependent on attendance, behaviour and completion of work</a:t>
            </a:r>
          </a:p>
          <a:p>
            <a:endParaRPr lang="en-GB" dirty="0"/>
          </a:p>
          <a:p>
            <a:r>
              <a:rPr lang="en-GB" dirty="0" smtClean="0"/>
              <a:t>Emergency funds available to any student where there is a significant emergency need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715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GCSE to A-level Study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67543" y="1219200"/>
            <a:ext cx="5256585" cy="4937760"/>
          </a:xfrm>
        </p:spPr>
        <p:txBody>
          <a:bodyPr>
            <a:normAutofit lnSpcReduction="10000"/>
          </a:bodyPr>
          <a:lstStyle/>
          <a:p>
            <a:r>
              <a:rPr lang="en-GB" sz="2800" dirty="0"/>
              <a:t>Higher level </a:t>
            </a:r>
            <a:r>
              <a:rPr lang="en-GB" sz="2800" dirty="0" smtClean="0"/>
              <a:t>study,  fewer subjects</a:t>
            </a:r>
          </a:p>
          <a:p>
            <a:endParaRPr lang="en-GB" sz="2800" dirty="0"/>
          </a:p>
          <a:p>
            <a:r>
              <a:rPr lang="en-GB" sz="2800" dirty="0" smtClean="0"/>
              <a:t>New subjects</a:t>
            </a:r>
          </a:p>
          <a:p>
            <a:endParaRPr lang="en-GB" sz="2800" dirty="0"/>
          </a:p>
          <a:p>
            <a:r>
              <a:rPr lang="en-GB" sz="2800" dirty="0"/>
              <a:t>Changing </a:t>
            </a:r>
            <a:r>
              <a:rPr lang="en-GB" sz="2800" dirty="0" smtClean="0"/>
              <a:t>relationships</a:t>
            </a:r>
          </a:p>
          <a:p>
            <a:endParaRPr lang="en-GB" sz="2800" dirty="0"/>
          </a:p>
          <a:p>
            <a:r>
              <a:rPr lang="en-GB" sz="2800" dirty="0"/>
              <a:t>Greater freedom / </a:t>
            </a:r>
            <a:r>
              <a:rPr lang="en-GB" sz="2800" dirty="0" smtClean="0"/>
              <a:t>independence</a:t>
            </a:r>
          </a:p>
          <a:p>
            <a:endParaRPr lang="en-GB" sz="2800" dirty="0"/>
          </a:p>
          <a:p>
            <a:r>
              <a:rPr lang="en-GB" sz="2800" dirty="0"/>
              <a:t>Increasing responsibilities</a:t>
            </a:r>
          </a:p>
          <a:p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3125" t="50926" r="70781" b="34074"/>
          <a:stretch/>
        </p:blipFill>
        <p:spPr>
          <a:xfrm>
            <a:off x="5220072" y="1412776"/>
            <a:ext cx="3581000" cy="247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0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Common issues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Falling behind</a:t>
            </a:r>
          </a:p>
          <a:p>
            <a:endParaRPr lang="en-GB" dirty="0"/>
          </a:p>
          <a:p>
            <a:r>
              <a:rPr lang="en-GB" dirty="0" smtClean="0"/>
              <a:t>Attendance</a:t>
            </a:r>
          </a:p>
          <a:p>
            <a:endParaRPr lang="en-GB" dirty="0"/>
          </a:p>
          <a:p>
            <a:r>
              <a:rPr lang="en-GB" dirty="0" smtClean="0"/>
              <a:t>Part-time jobs</a:t>
            </a:r>
          </a:p>
          <a:p>
            <a:endParaRPr lang="en-GB" dirty="0"/>
          </a:p>
          <a:p>
            <a:r>
              <a:rPr lang="en-GB" dirty="0" smtClean="0"/>
              <a:t>Leaving revision to the last minute</a:t>
            </a:r>
          </a:p>
          <a:p>
            <a:endParaRPr lang="en-GB" dirty="0"/>
          </a:p>
          <a:p>
            <a:r>
              <a:rPr lang="en-GB" dirty="0" smtClean="0"/>
              <a:t>Plagiarism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833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Attendance/ Absence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Clear link between attendance and qualification success</a:t>
            </a:r>
          </a:p>
          <a:p>
            <a:endParaRPr lang="en-GB" dirty="0"/>
          </a:p>
          <a:p>
            <a:r>
              <a:rPr lang="en-GB" dirty="0"/>
              <a:t>Holidays in term time have a significant affect on their education</a:t>
            </a:r>
          </a:p>
          <a:p>
            <a:endParaRPr lang="en-GB" dirty="0" smtClean="0"/>
          </a:p>
          <a:p>
            <a:r>
              <a:rPr lang="en-GB" dirty="0" smtClean="0"/>
              <a:t>If absence is planned then please ensure that either:</a:t>
            </a:r>
          </a:p>
          <a:p>
            <a:pPr lvl="1"/>
            <a:r>
              <a:rPr lang="en-GB" dirty="0" smtClean="0"/>
              <a:t>You call the school in advance (</a:t>
            </a:r>
            <a:r>
              <a:rPr lang="en-GB" dirty="0" err="1" smtClean="0"/>
              <a:t>ext</a:t>
            </a:r>
            <a:r>
              <a:rPr lang="en-GB" dirty="0" smtClean="0"/>
              <a:t> 335) </a:t>
            </a:r>
            <a:r>
              <a:rPr lang="en-GB" i="1" dirty="0" smtClean="0"/>
              <a:t>or</a:t>
            </a:r>
            <a:endParaRPr lang="en-GB" dirty="0" smtClean="0"/>
          </a:p>
          <a:p>
            <a:pPr lvl="1"/>
            <a:r>
              <a:rPr lang="en-GB" dirty="0" smtClean="0"/>
              <a:t>A note is brought in by the child</a:t>
            </a:r>
          </a:p>
          <a:p>
            <a:pPr lvl="1"/>
            <a:endParaRPr lang="en-GB" dirty="0"/>
          </a:p>
          <a:p>
            <a:r>
              <a:rPr lang="en-GB" dirty="0" smtClean="0"/>
              <a:t>For unplanned absence (e.g. illness)</a:t>
            </a:r>
          </a:p>
          <a:p>
            <a:pPr lvl="1"/>
            <a:r>
              <a:rPr lang="en-GB" dirty="0" smtClean="0"/>
              <a:t>Please call the school each morning (</a:t>
            </a:r>
            <a:r>
              <a:rPr lang="en-GB" dirty="0" err="1" smtClean="0"/>
              <a:t>ext</a:t>
            </a:r>
            <a:r>
              <a:rPr lang="en-GB" dirty="0" smtClean="0"/>
              <a:t> 335)</a:t>
            </a:r>
          </a:p>
          <a:p>
            <a:pPr lvl="1"/>
            <a:endParaRPr lang="en-GB" dirty="0"/>
          </a:p>
          <a:p>
            <a:r>
              <a:rPr lang="en-GB" dirty="0" smtClean="0"/>
              <a:t>Attendance target for each student is </a:t>
            </a:r>
            <a:r>
              <a:rPr lang="en-GB" b="1" dirty="0" smtClean="0"/>
              <a:t>95%</a:t>
            </a:r>
          </a:p>
          <a:p>
            <a:pPr lvl="1"/>
            <a:r>
              <a:rPr lang="en-GB" dirty="0" smtClean="0"/>
              <a:t>A meeting with parents will be held where attendance is a significant concern. (90% = 1 day off a fortnight)</a:t>
            </a:r>
          </a:p>
          <a:p>
            <a:pPr lvl="1"/>
            <a:r>
              <a:rPr lang="en-GB" dirty="0" smtClean="0"/>
              <a:t>A formal attendance contract will be drawn up if attendance falls below 80%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178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Part-time employment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Helps students to become more financially independent</a:t>
            </a:r>
          </a:p>
          <a:p>
            <a:endParaRPr lang="en-GB" dirty="0"/>
          </a:p>
          <a:p>
            <a:r>
              <a:rPr lang="en-GB" dirty="0" smtClean="0"/>
              <a:t>Helps students to develop useful skills for the workplace (including time management)</a:t>
            </a:r>
          </a:p>
          <a:p>
            <a:endParaRPr lang="en-GB" dirty="0"/>
          </a:p>
          <a:p>
            <a:r>
              <a:rPr lang="en-GB" dirty="0" smtClean="0"/>
              <a:t>… but students need to remember that they are in </a:t>
            </a:r>
            <a:r>
              <a:rPr lang="en-GB" u="sng" dirty="0" smtClean="0"/>
              <a:t>full-time education</a:t>
            </a:r>
            <a:r>
              <a:rPr lang="en-GB" dirty="0" smtClean="0"/>
              <a:t>. </a:t>
            </a:r>
          </a:p>
          <a:p>
            <a:endParaRPr lang="en-GB" dirty="0"/>
          </a:p>
          <a:p>
            <a:r>
              <a:rPr lang="en-GB" dirty="0" smtClean="0"/>
              <a:t>8 hours per week is a recommended maximum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41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Early warning signs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Contact about absence / punctuality</a:t>
            </a:r>
          </a:p>
          <a:p>
            <a:endParaRPr lang="en-GB" dirty="0"/>
          </a:p>
          <a:p>
            <a:r>
              <a:rPr lang="en-GB" dirty="0" smtClean="0"/>
              <a:t>Low indicators on modular reports</a:t>
            </a:r>
          </a:p>
          <a:p>
            <a:endParaRPr lang="en-GB" dirty="0"/>
          </a:p>
          <a:p>
            <a:r>
              <a:rPr lang="en-GB" dirty="0" smtClean="0"/>
              <a:t>Missed assignment/homework deadlines</a:t>
            </a:r>
          </a:p>
          <a:p>
            <a:endParaRPr lang="en-GB" dirty="0"/>
          </a:p>
          <a:p>
            <a:r>
              <a:rPr lang="en-GB" dirty="0" smtClean="0"/>
              <a:t>Reduced focus/interest evident at home</a:t>
            </a:r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Contact your son/daughter’s </a:t>
            </a:r>
            <a:r>
              <a:rPr lang="en-GB" dirty="0" err="1" smtClean="0"/>
              <a:t>HoY</a:t>
            </a:r>
            <a:r>
              <a:rPr lang="en-GB" dirty="0" smtClean="0"/>
              <a:t> (Ms Cooper)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863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Communication with parents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Letters via students</a:t>
            </a:r>
          </a:p>
          <a:p>
            <a:pPr lvl="1"/>
            <a:r>
              <a:rPr lang="en-GB" dirty="0" smtClean="0"/>
              <a:t>Text message if a letter goes out to the whole year group</a:t>
            </a:r>
          </a:p>
          <a:p>
            <a:pPr lvl="1"/>
            <a:endParaRPr lang="en-GB" dirty="0"/>
          </a:p>
          <a:p>
            <a:r>
              <a:rPr lang="en-GB" dirty="0" smtClean="0"/>
              <a:t>Letters via post</a:t>
            </a:r>
          </a:p>
          <a:p>
            <a:pPr lvl="1"/>
            <a:r>
              <a:rPr lang="en-GB" dirty="0" smtClean="0"/>
              <a:t>Report</a:t>
            </a:r>
          </a:p>
          <a:p>
            <a:pPr lvl="1"/>
            <a:r>
              <a:rPr lang="en-GB" dirty="0" smtClean="0"/>
              <a:t>Important mailings</a:t>
            </a:r>
          </a:p>
          <a:p>
            <a:pPr lvl="1"/>
            <a:endParaRPr lang="en-GB" dirty="0"/>
          </a:p>
          <a:p>
            <a:r>
              <a:rPr lang="en-GB" dirty="0" smtClean="0"/>
              <a:t>Phone Call</a:t>
            </a:r>
          </a:p>
          <a:p>
            <a:pPr lvl="1"/>
            <a:r>
              <a:rPr lang="en-GB" dirty="0" smtClean="0"/>
              <a:t>Discuss concerns (academic or pastoral) referred by subject teachers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938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Enrichment opportunities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Fortnightly enrichment afternoon:</a:t>
            </a:r>
          </a:p>
          <a:p>
            <a:pPr lvl="1"/>
            <a:r>
              <a:rPr lang="en-GB" dirty="0" smtClean="0"/>
              <a:t>Debating, GCSE Spanish, CSLA, Art Leadership, Work experience, Duke </a:t>
            </a:r>
            <a:r>
              <a:rPr lang="en-GB" dirty="0"/>
              <a:t>of </a:t>
            </a:r>
            <a:r>
              <a:rPr lang="en-GB" dirty="0" smtClean="0"/>
              <a:t>Edinburgh</a:t>
            </a:r>
          </a:p>
          <a:p>
            <a:pPr marL="274320" lvl="1" indent="0">
              <a:buNone/>
            </a:pPr>
            <a:endParaRPr lang="en-GB" dirty="0"/>
          </a:p>
          <a:p>
            <a:r>
              <a:rPr lang="en-GB" dirty="0" smtClean="0"/>
              <a:t>Additional Studies</a:t>
            </a:r>
          </a:p>
          <a:p>
            <a:pPr lvl="1"/>
            <a:r>
              <a:rPr lang="en-GB" dirty="0" smtClean="0"/>
              <a:t>Extended Project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Charity Week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Other opportunities:</a:t>
            </a:r>
          </a:p>
          <a:p>
            <a:pPr lvl="1"/>
            <a:r>
              <a:rPr lang="en-GB" dirty="0" smtClean="0"/>
              <a:t>World Challenge</a:t>
            </a:r>
          </a:p>
          <a:p>
            <a:pPr lvl="1"/>
            <a:r>
              <a:rPr lang="en-GB" dirty="0" smtClean="0"/>
              <a:t>Trips (e.g. CERN / France / New York / Holocaust)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15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 Experience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Why? Good quality Work Experience can…</a:t>
            </a:r>
          </a:p>
          <a:p>
            <a:pPr lvl="1"/>
            <a:r>
              <a:rPr lang="en-GB" dirty="0"/>
              <a:t>g</a:t>
            </a:r>
            <a:r>
              <a:rPr lang="en-GB" dirty="0" smtClean="0"/>
              <a:t>ive students </a:t>
            </a:r>
            <a:r>
              <a:rPr lang="en-GB" dirty="0"/>
              <a:t>a better understanding of the world of work.</a:t>
            </a:r>
          </a:p>
          <a:p>
            <a:pPr lvl="1"/>
            <a:r>
              <a:rPr lang="en-GB" dirty="0"/>
              <a:t>h</a:t>
            </a:r>
            <a:r>
              <a:rPr lang="en-GB" dirty="0" smtClean="0"/>
              <a:t>elp to </a:t>
            </a:r>
            <a:r>
              <a:rPr lang="en-GB" dirty="0"/>
              <a:t>develop “employability skills” such as independence and punctuality.</a:t>
            </a:r>
          </a:p>
          <a:p>
            <a:pPr lvl="1"/>
            <a:r>
              <a:rPr lang="en-GB" dirty="0"/>
              <a:t>m</a:t>
            </a:r>
            <a:r>
              <a:rPr lang="en-GB" dirty="0" smtClean="0"/>
              <a:t>ake </a:t>
            </a:r>
            <a:r>
              <a:rPr lang="en-GB" dirty="0"/>
              <a:t>students more attractive to future employers.</a:t>
            </a:r>
          </a:p>
          <a:p>
            <a:pPr lvl="1"/>
            <a:r>
              <a:rPr lang="en-GB" dirty="0"/>
              <a:t>h</a:t>
            </a:r>
            <a:r>
              <a:rPr lang="en-GB" dirty="0" smtClean="0"/>
              <a:t>elp to improve motivation</a:t>
            </a:r>
          </a:p>
          <a:p>
            <a:pPr lvl="1"/>
            <a:r>
              <a:rPr lang="en-GB" dirty="0" smtClean="0"/>
              <a:t>help students to decide between university and apprenticeship routes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Work Experience can be “compulsory” for some students wishing to pursue certain university courses (e.g. nursing, medicine, law)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444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 Experience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86076" y="1196752"/>
            <a:ext cx="8229600" cy="5184576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Y12 Work Experience week: </a:t>
            </a:r>
            <a:r>
              <a:rPr lang="en-GB" dirty="0" smtClean="0"/>
              <a:t>9 </a:t>
            </a:r>
            <a:r>
              <a:rPr lang="en-GB" dirty="0"/>
              <a:t>– </a:t>
            </a:r>
            <a:r>
              <a:rPr lang="en-GB" dirty="0" smtClean="0"/>
              <a:t>13 </a:t>
            </a:r>
            <a:r>
              <a:rPr lang="en-GB" dirty="0"/>
              <a:t>July </a:t>
            </a:r>
            <a:r>
              <a:rPr lang="en-GB" dirty="0" smtClean="0"/>
              <a:t>2018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r>
              <a:rPr lang="en-GB" dirty="0"/>
              <a:t>Student deadline for placements </a:t>
            </a:r>
            <a:r>
              <a:rPr lang="en-GB" b="1" dirty="0"/>
              <a:t>9</a:t>
            </a:r>
            <a:r>
              <a:rPr lang="en-GB" b="1" dirty="0" smtClean="0"/>
              <a:t> </a:t>
            </a:r>
            <a:r>
              <a:rPr lang="en-GB" b="1" dirty="0"/>
              <a:t>February </a:t>
            </a:r>
            <a:r>
              <a:rPr lang="en-GB" b="1" dirty="0" smtClean="0"/>
              <a:t>2018</a:t>
            </a:r>
          </a:p>
          <a:p>
            <a:endParaRPr lang="en-GB" b="1" dirty="0"/>
          </a:p>
          <a:p>
            <a:r>
              <a:rPr lang="en-GB" dirty="0" smtClean="0"/>
              <a:t>Once arranged forms should be returned to Mrs Walker as soon as possible.</a:t>
            </a:r>
          </a:p>
          <a:p>
            <a:endParaRPr lang="en-GB" b="1" dirty="0"/>
          </a:p>
          <a:p>
            <a:r>
              <a:rPr lang="en-GB" dirty="0" smtClean="0"/>
              <a:t>After 12 February we will do our best to allocate students to placements but we cannot guarantee that it will meet their career needs.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We will be asking student to…</a:t>
            </a:r>
            <a:endParaRPr lang="en-GB" dirty="0"/>
          </a:p>
          <a:p>
            <a:pPr lvl="1"/>
            <a:r>
              <a:rPr lang="en-GB" dirty="0"/>
              <a:t>Speak to family and friends about work experience as they may be able to help you find a placement.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Begin contacting businesses by letter or telephone as soon as possible, remembering that the most popular placements will be taken quickly.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3431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Beyond Sixth Form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In 2015</a:t>
            </a:r>
          </a:p>
          <a:p>
            <a:pPr lvl="1"/>
            <a:r>
              <a:rPr lang="en-GB" dirty="0" smtClean="0"/>
              <a:t>About 70% of students continued into higher or further education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r>
              <a:rPr lang="en-GB" dirty="0" smtClean="0"/>
              <a:t>Support also provided for those going direct to employment</a:t>
            </a:r>
          </a:p>
          <a:p>
            <a:pPr lvl="1"/>
            <a:r>
              <a:rPr lang="en-GB" dirty="0" smtClean="0"/>
              <a:t>Also includes employment with training (</a:t>
            </a:r>
            <a:r>
              <a:rPr lang="en-GB" dirty="0" err="1" smtClean="0"/>
              <a:t>e.g</a:t>
            </a:r>
            <a:r>
              <a:rPr lang="en-GB" dirty="0" smtClean="0"/>
              <a:t> accountancy firms)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45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 for University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Early entry / competitive courses</a:t>
            </a:r>
          </a:p>
          <a:p>
            <a:pPr lvl="1"/>
            <a:r>
              <a:rPr lang="en-GB" dirty="0" smtClean="0"/>
              <a:t>Range of opportunities &amp; visits offered (e-mail list)</a:t>
            </a:r>
          </a:p>
          <a:p>
            <a:pPr lvl="1"/>
            <a:endParaRPr lang="en-GB" dirty="0"/>
          </a:p>
          <a:p>
            <a:r>
              <a:rPr lang="en-GB" dirty="0" smtClean="0"/>
              <a:t>Careers Advice</a:t>
            </a:r>
          </a:p>
          <a:p>
            <a:pPr lvl="1"/>
            <a:r>
              <a:rPr lang="en-GB" dirty="0" smtClean="0"/>
              <a:t>1:1 appointments (External Careers Advice Mr </a:t>
            </a:r>
            <a:r>
              <a:rPr lang="en-GB" dirty="0" err="1" smtClean="0"/>
              <a:t>Ballantye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Group briefings for specific sectors (e.g. health/nursing, primary education)</a:t>
            </a:r>
          </a:p>
          <a:p>
            <a:pPr lvl="1"/>
            <a:endParaRPr lang="en-GB" dirty="0"/>
          </a:p>
          <a:p>
            <a:r>
              <a:rPr lang="en-GB" dirty="0" smtClean="0"/>
              <a:t>UCAS Convention</a:t>
            </a:r>
          </a:p>
          <a:p>
            <a:endParaRPr lang="en-GB" dirty="0"/>
          </a:p>
          <a:p>
            <a:r>
              <a:rPr lang="en-GB" dirty="0" smtClean="0"/>
              <a:t>Student &amp; Parent briefings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9082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 for University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Presentations from:</a:t>
            </a:r>
          </a:p>
          <a:p>
            <a:pPr lvl="1"/>
            <a:r>
              <a:rPr lang="en-GB" dirty="0" smtClean="0"/>
              <a:t>Newcastle University (includes Partners scheme)</a:t>
            </a:r>
          </a:p>
          <a:p>
            <a:pPr lvl="1"/>
            <a:r>
              <a:rPr lang="en-GB" dirty="0" smtClean="0"/>
              <a:t>Northumbria University</a:t>
            </a:r>
          </a:p>
          <a:p>
            <a:pPr lvl="1"/>
            <a:endParaRPr lang="en-GB" dirty="0"/>
          </a:p>
          <a:p>
            <a:r>
              <a:rPr lang="en-GB" dirty="0" smtClean="0"/>
              <a:t>Durham University HE Day</a:t>
            </a:r>
          </a:p>
          <a:p>
            <a:endParaRPr lang="en-GB" dirty="0"/>
          </a:p>
          <a:p>
            <a:r>
              <a:rPr lang="en-GB" dirty="0" smtClean="0"/>
              <a:t>Student Finance evening and UK tour</a:t>
            </a:r>
          </a:p>
          <a:p>
            <a:endParaRPr lang="en-GB" dirty="0"/>
          </a:p>
          <a:p>
            <a:r>
              <a:rPr lang="en-GB" dirty="0" smtClean="0"/>
              <a:t>Gap Year information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557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 for other destinations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School leaver schemes (e.g. accountancy)</a:t>
            </a:r>
          </a:p>
          <a:p>
            <a:endParaRPr lang="en-GB" dirty="0"/>
          </a:p>
          <a:p>
            <a:r>
              <a:rPr lang="en-GB" dirty="0" smtClean="0"/>
              <a:t>Apprenticeships</a:t>
            </a:r>
          </a:p>
          <a:p>
            <a:endParaRPr lang="en-GB" dirty="0"/>
          </a:p>
          <a:p>
            <a:r>
              <a:rPr lang="en-GB" dirty="0" smtClean="0"/>
              <a:t>Direct to Employment</a:t>
            </a:r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Support provided through </a:t>
            </a:r>
            <a:r>
              <a:rPr lang="en-GB" smtClean="0"/>
              <a:t>Miss </a:t>
            </a:r>
            <a:r>
              <a:rPr lang="en-GB" smtClean="0"/>
              <a:t>Tumelty, </a:t>
            </a:r>
            <a:r>
              <a:rPr lang="en-GB" dirty="0" smtClean="0"/>
              <a:t>Connexions  specialist and Miss Flint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984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Year 12 Key Dates</a:t>
            </a:r>
            <a:endParaRPr lang="en-GB" dirty="0"/>
          </a:p>
        </p:txBody>
      </p:sp>
      <p:sp>
        <p:nvSpPr>
          <p:cNvPr id="4" name="Round Diagonal Corner Rectangle 3"/>
          <p:cNvSpPr/>
          <p:nvPr/>
        </p:nvSpPr>
        <p:spPr>
          <a:xfrm>
            <a:off x="487530" y="1529916"/>
            <a:ext cx="8208912" cy="115212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Y12 Parents’ Evening:  Tuesday 14 November 2017</a:t>
            </a:r>
            <a:endParaRPr lang="en-GB" sz="2800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487530" y="3068960"/>
            <a:ext cx="8208912" cy="1152128"/>
          </a:xfrm>
          <a:prstGeom prst="round2Diag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Y12 Full Report: Monday 14 May 2018 (posted)</a:t>
            </a:r>
            <a:endParaRPr lang="en-GB" sz="2800" dirty="0"/>
          </a:p>
        </p:txBody>
      </p:sp>
      <p:sp>
        <p:nvSpPr>
          <p:cNvPr id="6" name="Round Diagonal Corner Rectangle 5"/>
          <p:cNvSpPr/>
          <p:nvPr/>
        </p:nvSpPr>
        <p:spPr>
          <a:xfrm>
            <a:off x="477888" y="4653136"/>
            <a:ext cx="8208912" cy="115212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Y12 Mock exams: Monday 25- Friday 29 June 2018</a:t>
            </a:r>
          </a:p>
        </p:txBody>
      </p:sp>
    </p:spTree>
    <p:extLst>
      <p:ext uri="{BB962C8B-B14F-4D97-AF65-F5344CB8AC3E}">
        <p14:creationId xmlns:p14="http://schemas.microsoft.com/office/powerpoint/2010/main" val="211145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Messages from current students</a:t>
            </a:r>
            <a:br>
              <a:rPr lang="en-GB" dirty="0" smtClean="0"/>
            </a:br>
            <a:r>
              <a:rPr lang="en-GB" dirty="0" smtClean="0"/>
              <a:t>“I wish my parents had…”</a:t>
            </a:r>
            <a:endParaRPr lang="en-GB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1331640" y="1990182"/>
            <a:ext cx="6480720" cy="367240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Limited my outside working hours. At </a:t>
            </a:r>
            <a:r>
              <a:rPr lang="en-US" sz="3200" dirty="0" smtClean="0"/>
              <a:t>Christmas </a:t>
            </a:r>
            <a:r>
              <a:rPr lang="en-US" sz="3200" dirty="0"/>
              <a:t>I was working 30-40 hours per week. </a:t>
            </a:r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This </a:t>
            </a:r>
            <a:r>
              <a:rPr lang="en-US" sz="3200" dirty="0"/>
              <a:t>really impacted on my January exams. I would suggest no more than 8</a:t>
            </a:r>
            <a:r>
              <a:rPr lang="en-US" sz="3200" dirty="0" smtClean="0"/>
              <a:t> </a:t>
            </a:r>
            <a:r>
              <a:rPr lang="en-US" sz="3200" dirty="0"/>
              <a:t>hours per week. </a:t>
            </a:r>
            <a:endParaRPr lang="en-GB" sz="3200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766004" y="1865975"/>
            <a:ext cx="7848872" cy="3672408"/>
          </a:xfrm>
          <a:prstGeom prst="wedgeRound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Hadn't allowed me to take odd days off. </a:t>
            </a:r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Everything </a:t>
            </a:r>
            <a:r>
              <a:rPr lang="en-US" sz="3200" dirty="0"/>
              <a:t>builds up very quickly and I found it hard to recover and catch up with work when I had these odd days off. </a:t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endParaRPr lang="en-GB" sz="32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837928" y="1453668"/>
            <a:ext cx="7848872" cy="4608512"/>
          </a:xfrm>
          <a:prstGeom prst="wedgeRoundRect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Been able to help me more with my UCAS application. </a:t>
            </a:r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They </a:t>
            </a:r>
            <a:r>
              <a:rPr lang="en-US" sz="3200" dirty="0"/>
              <a:t>didn't really understand the process as they hadn't gone through it themselves. </a:t>
            </a:r>
            <a:endParaRPr lang="en-US" sz="3200" dirty="0" smtClean="0"/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Some </a:t>
            </a:r>
            <a:r>
              <a:rPr lang="en-US" sz="3200" dirty="0"/>
              <a:t>guidance to help them to help me would have been good. </a:t>
            </a:r>
            <a:endParaRPr lang="en-GB" sz="32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2195736" y="1853648"/>
            <a:ext cx="5336976" cy="3672408"/>
          </a:xfrm>
          <a:prstGeom prst="wedgeRoundRectCallou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Helped me get organised with a filing system. </a:t>
            </a:r>
            <a:endParaRPr lang="en-GB" sz="32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1298642" y="1628716"/>
            <a:ext cx="6885455" cy="4196851"/>
          </a:xfrm>
          <a:prstGeom prst="wedgeRound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Pushed me to listen about the number of subjects I chose to study. I chose 4, they said 3. </a:t>
            </a:r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They </a:t>
            </a:r>
            <a:r>
              <a:rPr lang="en-US" sz="3200" dirty="0"/>
              <a:t>were right. I wish I'd followed their advice. </a:t>
            </a:r>
            <a:endParaRPr lang="en-GB" sz="32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1421496" y="1572863"/>
            <a:ext cx="6885455" cy="4196851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Imposed stricter boundaries with home works / revision etc</a:t>
            </a:r>
            <a:r>
              <a:rPr lang="en-US" sz="3200" dirty="0" smtClean="0"/>
              <a:t>.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 </a:t>
            </a:r>
            <a:r>
              <a:rPr lang="en-US" sz="3200" dirty="0"/>
              <a:t>Also help with writing and checking my UCAS statement.    </a:t>
            </a:r>
            <a:endParaRPr lang="en-GB" sz="3200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1247712" y="1551612"/>
            <a:ext cx="6885455" cy="4196851"/>
          </a:xfrm>
          <a:prstGeom prst="wedgeRoundRect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Pushed me to get work experience sorted in the area I want to study. </a:t>
            </a:r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I </a:t>
            </a:r>
            <a:r>
              <a:rPr lang="en-US" sz="3200" dirty="0"/>
              <a:t>hadn't </a:t>
            </a:r>
            <a:r>
              <a:rPr lang="en-US" sz="3200" dirty="0" err="1"/>
              <a:t>realised</a:t>
            </a:r>
            <a:r>
              <a:rPr lang="en-US" sz="3200" dirty="0"/>
              <a:t> how important that would be to my application for university. </a:t>
            </a:r>
            <a:endParaRPr lang="en-GB" sz="3200" b="1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1319636" y="1530361"/>
            <a:ext cx="6885455" cy="4196851"/>
          </a:xfrm>
          <a:prstGeom prst="wedgeRound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Had known how to help me. They didn't go to sixth form so don't really know how to help me. </a:t>
            </a:r>
            <a:endParaRPr lang="en-US" sz="3200" dirty="0" smtClean="0"/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Some </a:t>
            </a:r>
            <a:r>
              <a:rPr lang="en-US" sz="3200" dirty="0"/>
              <a:t>guidance for parents with this would have helped her to help me. </a:t>
            </a:r>
            <a:endParaRPr lang="en-GB" sz="3200" dirty="0"/>
          </a:p>
        </p:txBody>
      </p:sp>
      <p:sp>
        <p:nvSpPr>
          <p:cNvPr id="14" name="Rounded Rectangular Callout 13"/>
          <p:cNvSpPr/>
          <p:nvPr/>
        </p:nvSpPr>
        <p:spPr>
          <a:xfrm>
            <a:off x="705809" y="1334285"/>
            <a:ext cx="8071119" cy="4501651"/>
          </a:xfrm>
          <a:prstGeom prst="wedgeRound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Made me listen (easier said than done). </a:t>
            </a:r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They </a:t>
            </a:r>
            <a:r>
              <a:rPr lang="en-US" sz="3200" dirty="0"/>
              <a:t>encouraged me to work hard but they didn't understand the step-up and pressure of workload. It has been really tough. </a:t>
            </a:r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I </a:t>
            </a:r>
            <a:r>
              <a:rPr lang="en-US" sz="3200" dirty="0"/>
              <a:t>wish I'd listened to them more</a:t>
            </a:r>
            <a:r>
              <a:rPr lang="en-US" sz="3200" dirty="0" smtClean="0"/>
              <a:t>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5187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Any questions</a:t>
            </a:r>
            <a:endParaRPr lang="en-GB" dirty="0"/>
          </a:p>
        </p:txBody>
      </p:sp>
      <p:pic>
        <p:nvPicPr>
          <p:cNvPr id="1026" name="Picture 2" descr="Image result for any question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59" y="1219200"/>
            <a:ext cx="7207481" cy="49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23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921</TotalTime>
  <Words>1138</Words>
  <Application>Microsoft Office PowerPoint</Application>
  <PresentationFormat>On-screen Show (4:3)</PresentationFormat>
  <Paragraphs>238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Bookman Old Style</vt:lpstr>
      <vt:lpstr>Calibri</vt:lpstr>
      <vt:lpstr>Gill Sans MT</vt:lpstr>
      <vt:lpstr>Times New Roman</vt:lpstr>
      <vt:lpstr>Wingdings</vt:lpstr>
      <vt:lpstr>Wingdings 3</vt:lpstr>
      <vt:lpstr>Origin</vt:lpstr>
      <vt:lpstr>Year 12 Parents’  Information Evening</vt:lpstr>
      <vt:lpstr>Overview</vt:lpstr>
      <vt:lpstr>Sixth Form Team</vt:lpstr>
      <vt:lpstr>Sixth Form reputation &amp; success</vt:lpstr>
      <vt:lpstr>Year 12 Timeline</vt:lpstr>
      <vt:lpstr>Year 13 Timeline</vt:lpstr>
      <vt:lpstr>Financial Support</vt:lpstr>
      <vt:lpstr>GCSE to A-level Study</vt:lpstr>
      <vt:lpstr>Common issues</vt:lpstr>
      <vt:lpstr>Attendance/ Absence </vt:lpstr>
      <vt:lpstr>Part-time employment</vt:lpstr>
      <vt:lpstr>Early warning signs</vt:lpstr>
      <vt:lpstr>Communication with parents</vt:lpstr>
      <vt:lpstr>Enrichment opportunities</vt:lpstr>
      <vt:lpstr>Work Experience</vt:lpstr>
      <vt:lpstr>Work Experience</vt:lpstr>
      <vt:lpstr>Beyond Sixth Form</vt:lpstr>
      <vt:lpstr>Support for University</vt:lpstr>
      <vt:lpstr>Support for University</vt:lpstr>
      <vt:lpstr>Support for other destinations</vt:lpstr>
      <vt:lpstr>Year 12 Key Dates</vt:lpstr>
      <vt:lpstr>Messages from current students “I wish my parents had…”</vt:lpstr>
      <vt:lpstr>Any 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12 Parents’ Information Evening</dc:title>
  <dc:creator>Philip Wheatley</dc:creator>
  <cp:lastModifiedBy>Samantha Tumelty</cp:lastModifiedBy>
  <cp:revision>54</cp:revision>
  <cp:lastPrinted>2014-09-16T10:03:02Z</cp:lastPrinted>
  <dcterms:created xsi:type="dcterms:W3CDTF">2012-07-21T18:43:58Z</dcterms:created>
  <dcterms:modified xsi:type="dcterms:W3CDTF">2017-09-26T08:59:10Z</dcterms:modified>
</cp:coreProperties>
</file>