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1F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2E1BD3-AEC3-DD81-2624-1B38A5757DE0}" v="143" dt="2026-10-08T10:23:37.3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420" y="5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theme" Target="theme/theme1.xml" Id="rId8" /><Relationship Type="http://schemas.openxmlformats.org/officeDocument/2006/relationships/customXml" Target="../customXml/item3.xml" Id="rId3" /><Relationship Type="http://schemas.openxmlformats.org/officeDocument/2006/relationships/viewProps" Target="viewProps.xml" Id="rId7"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presProps" Target="presProps.xml" Id="rId6" /><Relationship Type="http://schemas.microsoft.com/office/2015/10/relationships/revisionInfo" Target="revisionInfo.xml" Id="rId11" /><Relationship Type="http://schemas.openxmlformats.org/officeDocument/2006/relationships/slide" Target="slides/slide1.xml" Id="rId5" /><Relationship Type="http://schemas.openxmlformats.org/officeDocument/2006/relationships/slideMaster" Target="slideMasters/slideMaster1.xml" Id="rId4" /><Relationship Type="http://schemas.openxmlformats.org/officeDocument/2006/relationships/tableStyles" Target="tableStyles.xml" Id="rId9"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3C65-042D-AFE2-18BF-65B16C45B9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6783BF1-D920-A555-D5F6-0B826349F4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2CDD94-E277-1D9F-CA4F-6C2C71ACF59C}"/>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7520F798-484C-8507-6FE7-41080FBA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A87E9-A164-32F8-BCD1-382469AC58D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751022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8F07-C240-6E97-CDE3-FA07B37A54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813CA6-DF5A-E729-DC6B-9A4357B721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15C45A-C171-7ED4-1917-E1FEBAD1EC8F}"/>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52ED2A67-E3B1-D932-BDC9-E40A87535B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133D20-A9D7-DF8F-EB45-5F31F72FCD7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3808602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25CF-2B07-3310-41DE-DF88B7C8D7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874A2C-9D50-AC18-6B41-DCE5CFEF2C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387778-7353-11D6-A514-7A549EE635C9}"/>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F6FE5352-D98F-868E-3D5D-C63B12C583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345E96-70A6-94C0-F366-8351EBF0544A}"/>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55132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6F25-DB00-3388-8C04-7564B35D7B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DDFD5D-7D39-37A7-DA40-5C964A42DA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375C299-7885-D93B-7FDC-46B6489D65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39605CB-8701-8A4E-AC89-CF1A66260FEB}"/>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7A215E69-DFC8-6827-1DA5-ED80506C9D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7D770F-DAE9-5218-1F3B-CFB8AB354069}"/>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669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6EB35-F9AD-7C97-09DF-52A27A28FE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6B2E66-F381-190C-9349-2E01735F7B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8D3FB0-112F-F7E3-D5DC-7F9745F5E1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07BA97-D129-0739-7250-BFEF78836B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CFE8AC-1CAA-2089-A01C-4412739C5A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B1452B-9DCF-F5D9-C353-59DD7C4FBEC3}"/>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8" name="Footer Placeholder 7">
            <a:extLst>
              <a:ext uri="{FF2B5EF4-FFF2-40B4-BE49-F238E27FC236}">
                <a16:creationId xmlns:a16="http://schemas.microsoft.com/office/drawing/2014/main" id="{9E549772-8D4F-1232-283D-A875EFE575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74FC9E5-07FF-A7FA-845D-628B2D79E02C}"/>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40651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E184-0EE1-06FC-2E40-E6E8065A31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0B96405-009A-A4D6-662B-32C5C01FEEC8}"/>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4" name="Footer Placeholder 3">
            <a:extLst>
              <a:ext uri="{FF2B5EF4-FFF2-40B4-BE49-F238E27FC236}">
                <a16:creationId xmlns:a16="http://schemas.microsoft.com/office/drawing/2014/main" id="{366A982C-AF59-283B-E24D-A2EF9421F11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0C3E52-2901-AAC6-F403-C1A739EF8D16}"/>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68868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A0809-8F75-B6CB-DE78-1F6364E5D278}"/>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3" name="Footer Placeholder 2">
            <a:extLst>
              <a:ext uri="{FF2B5EF4-FFF2-40B4-BE49-F238E27FC236}">
                <a16:creationId xmlns:a16="http://schemas.microsoft.com/office/drawing/2014/main" id="{FE7236EB-1B0C-AE2C-7B0F-90CE4B4E91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575908-124E-D5F0-D032-4952CB735088}"/>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1534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CBAAE-5138-D32E-8EE6-4F8CC7A6A7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3D998-177A-D095-BBAF-F29B19E353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7B322CF-E56D-C0DA-BB1A-EAE605E39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4DC4C8-2BC8-A7E8-E5F0-309734834916}"/>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D797C640-98E1-46A6-B0DC-4618D7A4FC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3F143E-13B6-B800-F073-169BA996144E}"/>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9327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A1A17-B4DE-868C-CBC5-123CAF40B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D8C265-C230-346C-E21A-E8B4B8ABFD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A0180D-7691-609C-379E-6C3BF3822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527643-C1CD-3423-C1D9-B509B8BBA24F}"/>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449584F6-C1EB-0F88-E928-FE3ACBC612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9A2E33-C3BC-8B99-D708-872A8239EDF0}"/>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750363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6A79-20CD-411A-BF76-2A84A90F8F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99926A-0367-1E83-CE6D-8840D3964B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ECC47C-9F03-C0F4-8D7D-90005A99EF02}"/>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EE0C8A91-AB63-8776-9B25-1D04A72A25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0F11F4-2A35-97AC-608D-C8EC21D1B162}"/>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01809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BA4FE-2324-162B-6EB9-23F62C172A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054E3E-5780-53B8-E60A-9FF31A7AC2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17E20A-43F1-ADD5-F441-08D4235E462E}"/>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E14E80B7-C4DE-09BC-2A1C-32B142DCFA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CECA57-BDE7-9335-4D3A-96BF2705626F}"/>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479611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8C2AE-FFB8-B42C-8293-7B51FF783D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2860E4-2F84-7C8F-8807-568C9A07D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3C1466-053F-0DA4-2FA6-1BBA656744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27D9793E-6A1D-37BD-802F-AB0BFB509C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E9C1907-1843-AF04-148C-015EBDAC86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4F4F5-5861-45D1-BF69-1C6087D0E56D}" type="slidenum">
              <a:rPr lang="en-GB" smtClean="0"/>
              <a:t>‹#›</a:t>
            </a:fld>
            <a:endParaRPr lang="en-GB"/>
          </a:p>
        </p:txBody>
      </p:sp>
    </p:spTree>
    <p:extLst>
      <p:ext uri="{BB962C8B-B14F-4D97-AF65-F5344CB8AC3E}">
        <p14:creationId xmlns:p14="http://schemas.microsoft.com/office/powerpoint/2010/main" val="1753685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051336" y="3125578"/>
            <a:ext cx="2909499" cy="983873"/>
          </a:xfrm>
          <a:prstGeom prst="cloud">
            <a:avLst/>
          </a:prstGeom>
          <a:noFill/>
          <a:ln w="57150">
            <a:solidFill>
              <a:srgbClr val="821F4D"/>
            </a:solidFill>
          </a:ln>
        </p:spPr>
        <p:txBody>
          <a:bodyPr wrap="square" lIns="91440" tIns="45720" rIns="91440" bIns="45720" rtlCol="0" anchor="t">
            <a:spAutoFit/>
          </a:bodyPr>
          <a:lstStyle/>
          <a:p>
            <a:pPr algn="ctr"/>
            <a:r>
              <a:rPr lang="en-GB" dirty="0">
                <a:latin typeface="Letter-join No-Lead 6"/>
              </a:rPr>
              <a:t>Year 6</a:t>
            </a:r>
            <a:endParaRPr lang="en-GB" dirty="0">
              <a:latin typeface="Letter-join No-Lead 6" panose="02000505000000020003" pitchFamily="50" charset="0"/>
            </a:endParaRPr>
          </a:p>
          <a:p>
            <a:pPr algn="ctr"/>
            <a:r>
              <a:rPr lang="en-GB" dirty="0">
                <a:latin typeface="Letter-join No-Lead 6"/>
              </a:rPr>
              <a:t>Summer Term 2</a:t>
            </a:r>
          </a:p>
        </p:txBody>
      </p:sp>
      <p:sp>
        <p:nvSpPr>
          <p:cNvPr id="11" name="TextBox 10">
            <a:extLst>
              <a:ext uri="{FF2B5EF4-FFF2-40B4-BE49-F238E27FC236}">
                <a16:creationId xmlns:a16="http://schemas.microsoft.com/office/drawing/2014/main" id="{1C6BB8E7-01D9-B22E-D06F-0E24458E32C4}"/>
              </a:ext>
            </a:extLst>
          </p:cNvPr>
          <p:cNvSpPr txBox="1"/>
          <p:nvPr/>
        </p:nvSpPr>
        <p:spPr>
          <a:xfrm>
            <a:off x="432252" y="161788"/>
            <a:ext cx="3754546"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English</a:t>
            </a:r>
          </a:p>
          <a:p>
            <a:pPr algn="ctr"/>
            <a:endParaRPr lang="en-GB" sz="1200" dirty="0">
              <a:latin typeface="Letter-join No-Lead 6"/>
            </a:endParaRPr>
          </a:p>
          <a:p>
            <a:pPr algn="ctr"/>
            <a:r>
              <a:rPr lang="en-GB" sz="1200" dirty="0">
                <a:latin typeface="Letter-join No-Lead 6"/>
              </a:rPr>
              <a:t>Throughout Summer 2, we will continue to add to our moderation portfolio. We will be revising punctuation and grammar techniques to enhance our writing. We will also be taking part in script reading as part of our end of year production.  </a:t>
            </a: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2929501" y="2880713"/>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149834" y="2102620"/>
            <a:ext cx="3007791"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Maths</a:t>
            </a:r>
          </a:p>
          <a:p>
            <a:pPr algn="ctr"/>
            <a:endParaRPr lang="en-GB" sz="1200" u="sng" dirty="0">
              <a:latin typeface="Letter-join No-Lead 6" panose="02000505000000020003" pitchFamily="50" charset="0"/>
            </a:endParaRPr>
          </a:p>
          <a:p>
            <a:pPr algn="ctr"/>
            <a:r>
              <a:rPr lang="en-GB" sz="1200" dirty="0">
                <a:latin typeface="Letter-join No-Lead 6"/>
              </a:rPr>
              <a:t>We will be taking part in project work in readiness for secondary school. In addition, we will continue to recap the four operations and other key areas of maths in our basic skills sessions.</a:t>
            </a:r>
          </a:p>
        </p:txBody>
      </p:sp>
      <p:pic>
        <p:nvPicPr>
          <p:cNvPr id="1032" name="Picture 8" descr="Cambridge Primary English">
            <a:extLst>
              <a:ext uri="{FF2B5EF4-FFF2-40B4-BE49-F238E27FC236}">
                <a16:creationId xmlns:a16="http://schemas.microsoft.com/office/drawing/2014/main" id="{E6CE6258-D7C7-68B2-0CB0-AF4DE512DB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031"/>
          <a:stretch/>
        </p:blipFill>
        <p:spPr bwMode="auto">
          <a:xfrm rot="20745546">
            <a:off x="126436" y="141742"/>
            <a:ext cx="619590" cy="5016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5554">
            <a:off x="16757" y="1841745"/>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458422" y="4040471"/>
            <a:ext cx="2693589"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Science</a:t>
            </a:r>
          </a:p>
          <a:p>
            <a:pPr algn="ctr"/>
            <a:r>
              <a:rPr lang="en-GB" sz="1200" dirty="0">
                <a:latin typeface="Letter-join No-Lead 6"/>
              </a:rPr>
              <a:t>We will be exploring the heart and circulatory system through models and enquiries and considering how lifestyle choices affect our health (continued).</a:t>
            </a: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13210">
            <a:off x="186231" y="3696035"/>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3380275" y="1893562"/>
            <a:ext cx="4082718"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Computing</a:t>
            </a:r>
          </a:p>
          <a:p>
            <a:pPr algn="ctr"/>
            <a:r>
              <a:rPr lang="en-GB" sz="1200" dirty="0">
                <a:latin typeface="Letter-join No-Lead 6" panose="02000505000000020003" pitchFamily="50" charset="0"/>
              </a:rPr>
              <a:t>We will be Learning about the Internet of Things and how it has led to ‘big data’.</a:t>
            </a:r>
          </a:p>
          <a:p>
            <a:pPr algn="ctr"/>
            <a:r>
              <a:rPr lang="en-GB" sz="1200" dirty="0">
                <a:latin typeface="Letter-join No-Lead 6"/>
              </a:rPr>
              <a:t>Learning how ’big data’ can be used to solve a problem or improve efficiency (continued). Children will then start the unit, 'Skills showcase: Inventing a product'. </a:t>
            </a: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83653">
            <a:off x="3852754" y="1535534"/>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303133" y="151026"/>
            <a:ext cx="2996206"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Music</a:t>
            </a:r>
          </a:p>
          <a:p>
            <a:pPr algn="ctr"/>
            <a:r>
              <a:rPr lang="en-GB" sz="1200" dirty="0">
                <a:latin typeface="Letter-join No-Lead 6" panose="02000505000000020003" pitchFamily="50" charset="0"/>
              </a:rPr>
              <a:t>The theme for our music is. </a:t>
            </a:r>
          </a:p>
          <a:p>
            <a:pPr algn="ctr"/>
            <a:r>
              <a:rPr lang="en-GB" sz="1200" dirty="0">
                <a:latin typeface="Letter-join No-Lead 6"/>
              </a:rPr>
              <a:t>Composing and performing ready for our end of school production and encompassing all prior skills learned; harmony, melody, beat and individual/group performances (continued).</a:t>
            </a:r>
          </a:p>
        </p:txBody>
      </p:sp>
      <p:sp>
        <p:nvSpPr>
          <p:cNvPr id="22" name="TextBox 21">
            <a:extLst>
              <a:ext uri="{FF2B5EF4-FFF2-40B4-BE49-F238E27FC236}">
                <a16:creationId xmlns:a16="http://schemas.microsoft.com/office/drawing/2014/main" id="{FFE11EB2-0B15-7898-6BAC-BB9FCAB1D810}"/>
              </a:ext>
            </a:extLst>
          </p:cNvPr>
          <p:cNvSpPr txBox="1"/>
          <p:nvPr/>
        </p:nvSpPr>
        <p:spPr>
          <a:xfrm>
            <a:off x="10699299" y="398504"/>
            <a:ext cx="1305998" cy="286232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PSHE</a:t>
            </a:r>
          </a:p>
          <a:p>
            <a:pPr algn="ctr"/>
            <a:endParaRPr lang="en-GB" sz="1200" u="sng" dirty="0">
              <a:latin typeface="Letter-join No-Lead 6" panose="02000505000000020003" pitchFamily="50" charset="0"/>
            </a:endParaRPr>
          </a:p>
          <a:p>
            <a:pPr algn="ctr"/>
            <a:r>
              <a:rPr lang="en-GB" sz="1200" dirty="0">
                <a:latin typeface="Letter-join No-Lead 6"/>
              </a:rPr>
              <a:t>Our unit will focus on RSE through the theme 'Changes'. We will consider: Managing change, becoming independent, puberty, healthy </a:t>
            </a:r>
            <a:r>
              <a:rPr lang="en-GB" sz="1200">
                <a:latin typeface="Letter-join No-Lead 6"/>
              </a:rPr>
              <a:t>relationships and positive self- image.</a:t>
            </a:r>
            <a:endParaRPr lang="en-GB" sz="1200" dirty="0">
              <a:latin typeface="Letter-join No-Lead 6"/>
            </a:endParaRPr>
          </a:p>
        </p:txBody>
      </p:sp>
      <p:sp>
        <p:nvSpPr>
          <p:cNvPr id="24" name="TextBox 23">
            <a:extLst>
              <a:ext uri="{FF2B5EF4-FFF2-40B4-BE49-F238E27FC236}">
                <a16:creationId xmlns:a16="http://schemas.microsoft.com/office/drawing/2014/main" id="{C7E125DF-D310-D8D3-AFEF-DF9172C4876A}"/>
              </a:ext>
            </a:extLst>
          </p:cNvPr>
          <p:cNvSpPr txBox="1"/>
          <p:nvPr/>
        </p:nvSpPr>
        <p:spPr>
          <a:xfrm>
            <a:off x="4438831" y="328295"/>
            <a:ext cx="2593702"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History</a:t>
            </a:r>
          </a:p>
          <a:p>
            <a:pPr algn="ctr"/>
            <a:endParaRPr lang="en-GB" sz="1200" u="sng" dirty="0">
              <a:latin typeface="Letter-join No-Lead 6" panose="02000505000000020003" pitchFamily="50" charset="0"/>
            </a:endParaRPr>
          </a:p>
          <a:p>
            <a:pPr algn="ctr"/>
            <a:r>
              <a:rPr lang="en-GB" sz="1200" dirty="0">
                <a:latin typeface="Letter-join No-Lead 6"/>
              </a:rPr>
              <a:t> Our key question: Unheard histories: Who should appear on a bank note?</a:t>
            </a:r>
          </a:p>
          <a:p>
            <a:pPr algn="ctr"/>
            <a:r>
              <a:rPr lang="en-GB" sz="1200" dirty="0">
                <a:latin typeface="Letter-join No-Lead 6"/>
              </a:rPr>
              <a:t>We will be considering lesser-known characters from British history and the impact these people have made on modern society (continued). </a:t>
            </a:r>
          </a:p>
        </p:txBody>
      </p:sp>
      <p:sp>
        <p:nvSpPr>
          <p:cNvPr id="25" name="TextBox 24">
            <a:extLst>
              <a:ext uri="{FF2B5EF4-FFF2-40B4-BE49-F238E27FC236}">
                <a16:creationId xmlns:a16="http://schemas.microsoft.com/office/drawing/2014/main" id="{35B164B7-B96D-1ECE-61D4-40EA3ED87427}"/>
              </a:ext>
            </a:extLst>
          </p:cNvPr>
          <p:cNvSpPr txBox="1"/>
          <p:nvPr/>
        </p:nvSpPr>
        <p:spPr>
          <a:xfrm>
            <a:off x="5601120" y="4526194"/>
            <a:ext cx="1797950" cy="213904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Art/DT</a:t>
            </a:r>
            <a:endParaRPr lang="en-GB" sz="1100" dirty="0">
              <a:latin typeface="Letter-join No-Lead 6"/>
            </a:endParaRPr>
          </a:p>
          <a:p>
            <a:pPr algn="ctr"/>
            <a:r>
              <a:rPr lang="en-GB" sz="1100" dirty="0">
                <a:latin typeface="Letter-join No-Lead 6"/>
                <a:ea typeface="Lato"/>
                <a:cs typeface="Lato"/>
              </a:rPr>
              <a:t>Children learn to represent memories through art, using various materials and techniques, and develop skills in planning, creating, and evaluating 3D sculptures. Once this has been completed, children will begin the DT unit, 'Digital World: Navigating the World'.</a:t>
            </a:r>
            <a:endParaRPr lang="en-GB" sz="1100" dirty="0">
              <a:latin typeface="Letter-join No-Lead 6"/>
            </a:endParaRP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3" t="15769" r="48388" b="27586"/>
          <a:stretch/>
        </p:blipFill>
        <p:spPr bwMode="auto">
          <a:xfrm>
            <a:off x="4332564" y="161702"/>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892" t="15769" r="4304" b="23633"/>
          <a:stretch/>
        </p:blipFill>
        <p:spPr bwMode="auto">
          <a:xfrm>
            <a:off x="6329650" y="89265"/>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769" t="19404" r="23441" b="21222"/>
          <a:stretch/>
        </p:blipFill>
        <p:spPr bwMode="auto">
          <a:xfrm>
            <a:off x="7392851" y="11324"/>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53444" y="3826538"/>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76787" y="114329"/>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482022" y="4170412"/>
            <a:ext cx="4715344" cy="175432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How you can support your child at home</a:t>
            </a:r>
          </a:p>
          <a:p>
            <a:pPr algn="ctr"/>
            <a:endParaRPr lang="en-GB" sz="1200" u="sng" dirty="0">
              <a:latin typeface="Letter-join No-Lead 6" panose="02000505000000020003" pitchFamily="50" charset="0"/>
            </a:endParaRPr>
          </a:p>
          <a:p>
            <a:pPr marL="171450" indent="-171450">
              <a:buFont typeface="Arial" panose="020B0604020202020204" pitchFamily="34" charset="0"/>
              <a:buChar char="•"/>
            </a:pPr>
            <a:r>
              <a:rPr lang="en-GB" sz="1200" dirty="0">
                <a:latin typeface="Letter-join No-Lead 6"/>
              </a:rPr>
              <a:t>Daily reading and discussion of the text, asking questions about the characters, plot and setting (it would be helpful for you to help your child learn their lines for the end of year production).</a:t>
            </a:r>
          </a:p>
          <a:p>
            <a:pPr marL="171450" indent="-171450">
              <a:buFont typeface="Arial" panose="020B0604020202020204" pitchFamily="34" charset="0"/>
              <a:buChar char="•"/>
            </a:pPr>
            <a:r>
              <a:rPr lang="en-GB" sz="1200" dirty="0">
                <a:latin typeface="Letter-join No-Lead 6"/>
              </a:rPr>
              <a:t>TT Rockstars to secure quick recall of key multiplication and division facts.</a:t>
            </a:r>
            <a:endParaRPr lang="en-GB"/>
          </a:p>
          <a:p>
            <a:pPr marL="171450" indent="-171450">
              <a:buFont typeface="Arial" panose="020B0604020202020204" pitchFamily="34" charset="0"/>
              <a:buChar char="•"/>
            </a:pPr>
            <a:r>
              <a:rPr lang="en-GB" sz="1200" dirty="0">
                <a:latin typeface="Letter-join No-Lead 6"/>
              </a:rPr>
              <a:t>Hit the Button- a free online maths game to help with quick recall.</a:t>
            </a:r>
          </a:p>
          <a:p>
            <a:pPr marL="171450" indent="-171450">
              <a:buFont typeface="Arial" panose="020B0604020202020204" pitchFamily="34" charset="0"/>
              <a:buChar char="•"/>
            </a:pPr>
            <a:r>
              <a:rPr lang="en-GB" sz="1200" dirty="0">
                <a:latin typeface="Letter-join No-Lead 6"/>
              </a:rPr>
              <a:t>Spelling of Year 5 and 6 words.</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20529" y="5651896"/>
            <a:ext cx="2709640"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MFL</a:t>
            </a:r>
          </a:p>
          <a:p>
            <a:pPr algn="ctr"/>
            <a:endParaRPr lang="en-GB" sz="1200" u="sng" dirty="0">
              <a:latin typeface="Letter-join No-Lead 6" panose="02000505000000020003" pitchFamily="50" charset="0"/>
            </a:endParaRPr>
          </a:p>
          <a:p>
            <a:pPr algn="ctr"/>
            <a:r>
              <a:rPr lang="en-GB" sz="1200" dirty="0">
                <a:latin typeface="Letter-join No-Lead 6"/>
              </a:rPr>
              <a:t>In French we will be recapping our French knowledge from across our Key Stage 2 learning journey (continued). </a:t>
            </a: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7653480" y="1492197"/>
            <a:ext cx="2921977" cy="2123658"/>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PE- Thursday and Friday</a:t>
            </a:r>
          </a:p>
          <a:p>
            <a:pPr algn="ctr"/>
            <a:endParaRPr lang="en-GB" sz="1200" u="sng" dirty="0">
              <a:latin typeface="Letter-join No-Lead 6" panose="02000505000000020003" pitchFamily="50" charset="0"/>
            </a:endParaRPr>
          </a:p>
          <a:p>
            <a:pPr algn="ctr"/>
            <a:r>
              <a:rPr lang="en-GB" sz="1200" dirty="0">
                <a:latin typeface="Letter-join No-Lead 6"/>
              </a:rPr>
              <a:t>Upon completion of our gymnastics unit, we will be showcasing the children’s dance skills through working on dances linked to our End of our production.</a:t>
            </a:r>
          </a:p>
          <a:p>
            <a:pPr algn="ctr"/>
            <a:endParaRPr lang="en-GB" sz="1200" dirty="0">
              <a:latin typeface="Letter-join No-Lead 6" panose="02000505000000020003" pitchFamily="50" charset="0"/>
            </a:endParaRPr>
          </a:p>
          <a:p>
            <a:pPr algn="ctr"/>
            <a:r>
              <a:rPr lang="en-GB" sz="1200" dirty="0">
                <a:latin typeface="Letter-join No-Lead 6"/>
              </a:rPr>
              <a:t>In outdoor PE, we will continue to focus on Athletics. We will look at a range of different skills that will help us get prepared for Sports Day.</a:t>
            </a:r>
            <a:endParaRPr lang="en-GB" sz="1200" dirty="0">
              <a:latin typeface="Letter-join No-Lead 6" panose="02000505000000020003" pitchFamily="50" charset="0"/>
            </a:endParaRP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765388">
            <a:off x="7164004" y="1364032"/>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388092" y="4363699"/>
            <a:ext cx="2081919"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RE</a:t>
            </a:r>
          </a:p>
          <a:p>
            <a:pPr algn="ctr"/>
            <a:endParaRPr lang="en-GB" sz="1200">
              <a:latin typeface="Letter-join No-Lead 6" panose="02000505000000020003" pitchFamily="50" charset="0"/>
            </a:endParaRPr>
          </a:p>
          <a:p>
            <a:pPr algn="ctr"/>
            <a:r>
              <a:rPr lang="en-GB" sz="1200" dirty="0">
                <a:latin typeface="Letter-join No-Lead 6"/>
              </a:rPr>
              <a:t>Upon completion of our unit called 'What kind of King was Jesus?' We will start the 'How does faith help us when life gets hard?' Unit.  </a:t>
            </a:r>
            <a:endParaRPr lang="en-GB" sz="1200" dirty="0" err="1">
              <a:latin typeface="Letter-join No-Lead 6"/>
            </a:endParaRP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99224" y="4025912"/>
            <a:ext cx="899674" cy="514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00d88ee-b9c9-43dc-afb7-fdfd69f3dfd1" xsi:nil="true"/>
    <lcf76f155ced4ddcb4097134ff3c332f xmlns="bfd4a97d-046b-4eea-b3a8-2f3ec27d2b5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2B9292E87A521419E7D4D688AC9C1AB" ma:contentTypeVersion="16" ma:contentTypeDescription="Create a new document." ma:contentTypeScope="" ma:versionID="b5543da26fc3c684e14279e9f3d4c3c1">
  <xsd:schema xmlns:xsd="http://www.w3.org/2001/XMLSchema" xmlns:xs="http://www.w3.org/2001/XMLSchema" xmlns:p="http://schemas.microsoft.com/office/2006/metadata/properties" xmlns:ns2="bfd4a97d-046b-4eea-b3a8-2f3ec27d2b5e" xmlns:ns3="f00d88ee-b9c9-43dc-afb7-fdfd69f3dfd1" targetNamespace="http://schemas.microsoft.com/office/2006/metadata/properties" ma:root="true" ma:fieldsID="1595072b144a87c8e5d746c6e4be9345" ns2:_="" ns3:_="">
    <xsd:import namespace="bfd4a97d-046b-4eea-b3a8-2f3ec27d2b5e"/>
    <xsd:import namespace="f00d88ee-b9c9-43dc-afb7-fdfd69f3df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d4a97d-046b-4eea-b3a8-2f3ec27d2b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0d88ee-b9c9-43dc-afb7-fdfd69f3dfd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641f595-8398-4009-bd07-942976c778bf}" ma:internalName="TaxCatchAll" ma:showField="CatchAllData" ma:web="f00d88ee-b9c9-43dc-afb7-fdfd69f3df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F1374E-F187-4D2C-86E8-479F4D7C6CE8}">
  <ds:schemaRefs>
    <ds:schemaRef ds:uri="http://schemas.microsoft.com/sharepoint/v3/contenttype/forms"/>
  </ds:schemaRefs>
</ds:datastoreItem>
</file>

<file path=customXml/itemProps2.xml><?xml version="1.0" encoding="utf-8"?>
<ds:datastoreItem xmlns:ds="http://schemas.openxmlformats.org/officeDocument/2006/customXml" ds:itemID="{22DD5C8D-9D19-411A-856C-B32D4E4166BA}">
  <ds:schemaRefs>
    <ds:schemaRef ds:uri="529c40e8-0bab-43d5-8ec0-07f08635fbc7"/>
    <ds:schemaRef ds:uri="e5b96425-6c5e-47e5-8e3c-66a165e9bc6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B2EBCA9-926B-42D7-A9FE-E9C4ACEF4335}"/>
</file>

<file path=docProps/app.xml><?xml version="1.0" encoding="utf-8"?>
<Properties xmlns="http://schemas.openxmlformats.org/officeDocument/2006/extended-properties" xmlns:vt="http://schemas.openxmlformats.org/officeDocument/2006/docPropsVTypes">
  <Template>TM02892315[[fn=Wisp]]</Template>
  <TotalTime>0</TotalTime>
  <Words>528</Words>
  <Application>Microsoft Office PowerPoint</Application>
  <PresentationFormat>Widescreen</PresentationFormat>
  <Paragraphs>45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Fliss Tyler</dc:creator>
  <cp:lastModifiedBy>Martyn Mellor</cp:lastModifiedBy>
  <cp:revision>157</cp:revision>
  <dcterms:created xsi:type="dcterms:W3CDTF">2025-03-25T13:02:34Z</dcterms:created>
  <dcterms:modified xsi:type="dcterms:W3CDTF">2026-10-08T10:23:41Z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0x01010072B9292E87A521419E7D4D688AC9C1AB</vt:lpwstr>
  </property>
  <property fmtid="{D5CDD505-2E9C-101B-9397-08002B2CF9AE}" pid="3" name="MediaServiceImageTags">
    <vt:lpwstr/>
  </property>
</Properties>
</file>