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1F4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3D9371-2632-F0FB-3B00-C89DA3C721E8}" v="210" dt="2026-10-08T09:27:32.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theme" Target="theme/theme1.xml" Id="rId8" /><Relationship Type="http://schemas.openxmlformats.org/officeDocument/2006/relationships/customXml" Target="../customXml/item3.xml" Id="rId3" /><Relationship Type="http://schemas.openxmlformats.org/officeDocument/2006/relationships/viewProps" Target="viewProps.xml" Id="rId7" /><Relationship Type="http://schemas.openxmlformats.org/officeDocument/2006/relationships/customXml" Target="../customXml/item2.xml" Id="rId2" /><Relationship Type="http://schemas.openxmlformats.org/officeDocument/2006/relationships/customXml" Target="../customXml/item1.xml" Id="rId1" /><Relationship Type="http://schemas.openxmlformats.org/officeDocument/2006/relationships/presProps" Target="presProps.xml" Id="rId6" /><Relationship Type="http://schemas.microsoft.com/office/2015/10/relationships/revisionInfo" Target="revisionInfo.xml" Id="rId11" /><Relationship Type="http://schemas.openxmlformats.org/officeDocument/2006/relationships/slide" Target="slides/slide1.xml" Id="rId5" /><Relationship Type="http://schemas.openxmlformats.org/officeDocument/2006/relationships/slideMaster" Target="slideMasters/slideMaster1.xml" Id="rId4" /><Relationship Type="http://schemas.openxmlformats.org/officeDocument/2006/relationships/tableStyles" Target="tableStyles.xml" Id="rId9"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3C65-042D-AFE2-18BF-65B16C45B9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6783BF1-D920-A555-D5F6-0B826349F4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C2CDD94-E277-1D9F-CA4F-6C2C71ACF59C}"/>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7520F798-484C-8507-6FE7-41080FBA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4A87E9-A164-32F8-BCD1-382469AC58D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751022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B8F07-C240-6E97-CDE3-FA07B37A54A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C813CA6-DF5A-E729-DC6B-9A4357B721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815C45A-C171-7ED4-1917-E1FEBAD1EC8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52ED2A67-E3B1-D932-BDC9-E40A87535B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133D20-A9D7-DF8F-EB45-5F31F72FCD73}"/>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3808602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225CF-2B07-3310-41DE-DF88B7C8D7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874A2C-9D50-AC18-6B41-DCE5CFEF2CE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387778-7353-11D6-A514-7A549EE635C9}"/>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F6FE5352-D98F-868E-3D5D-C63B12C583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345E96-70A6-94C0-F366-8351EBF0544A}"/>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55132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6F25-DB00-3388-8C04-7564B35D7BA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DDFD5D-7D39-37A7-DA40-5C964A42DA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75C299-7885-D93B-7FDC-46B6489D652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39605CB-8701-8A4E-AC89-CF1A66260FEB}"/>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7A215E69-DFC8-6827-1DA5-ED80506C9D0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D770F-DAE9-5218-1F3B-CFB8AB354069}"/>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6692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6EB35-F9AD-7C97-09DF-52A27A28FEA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6B2E66-F381-190C-9349-2E01735F7B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8D3FB0-112F-F7E3-D5DC-7F9745F5E12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07BA97-D129-0739-7250-BFEF78836B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CFE8AC-1CAA-2089-A01C-4412739C5A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AB1452B-9DCF-F5D9-C353-59DD7C4FBEC3}"/>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8" name="Footer Placeholder 7">
            <a:extLst>
              <a:ext uri="{FF2B5EF4-FFF2-40B4-BE49-F238E27FC236}">
                <a16:creationId xmlns:a16="http://schemas.microsoft.com/office/drawing/2014/main" id="{9E549772-8D4F-1232-283D-A875EFE575A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74FC9E5-07FF-A7FA-845D-628B2D79E02C}"/>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406514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6E184-0EE1-06FC-2E40-E6E8065A31D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B96405-009A-A4D6-662B-32C5C01FEEC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4" name="Footer Placeholder 3">
            <a:extLst>
              <a:ext uri="{FF2B5EF4-FFF2-40B4-BE49-F238E27FC236}">
                <a16:creationId xmlns:a16="http://schemas.microsoft.com/office/drawing/2014/main" id="{366A982C-AF59-283B-E24D-A2EF9421F1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60C3E52-2901-AAC6-F403-C1A739EF8D16}"/>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68868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1A0809-8F75-B6CB-DE78-1F6364E5D278}"/>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3" name="Footer Placeholder 2">
            <a:extLst>
              <a:ext uri="{FF2B5EF4-FFF2-40B4-BE49-F238E27FC236}">
                <a16:creationId xmlns:a16="http://schemas.microsoft.com/office/drawing/2014/main" id="{FE7236EB-1B0C-AE2C-7B0F-90CE4B4E918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575908-124E-D5F0-D032-4952CB735088}"/>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115348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BAAE-5138-D32E-8EE6-4F8CC7A6A7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3D998-177A-D095-BBAF-F29B19E353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7B322CF-E56D-C0DA-BB1A-EAE605E395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DC4C8-2BC8-A7E8-E5F0-309734834916}"/>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D797C640-98E1-46A6-B0DC-4618D7A4FC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03F143E-13B6-B800-F073-169BA996144E}"/>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993275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A1A17-B4DE-868C-CBC5-123CAF40B8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5D8C265-C230-346C-E21A-E8B4B8ABFD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0180D-7691-609C-379E-6C3BF3822D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27643-C1CD-3423-C1D9-B509B8BBA24F}"/>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6" name="Footer Placeholder 5">
            <a:extLst>
              <a:ext uri="{FF2B5EF4-FFF2-40B4-BE49-F238E27FC236}">
                <a16:creationId xmlns:a16="http://schemas.microsoft.com/office/drawing/2014/main" id="{449584F6-C1EB-0F88-E928-FE3ACBC612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39A2E33-C3BC-8B99-D708-872A8239EDF0}"/>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750363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6A79-20CD-411A-BF76-2A84A90F8F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99926A-0367-1E83-CE6D-8840D3964B1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ECC47C-9F03-C0F4-8D7D-90005A99EF02}"/>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E0C8A91-AB63-8776-9B25-1D04A72A25F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0F11F4-2A35-97AC-608D-C8EC21D1B162}"/>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201809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FBA4FE-2324-162B-6EB9-23F62C172A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054E3E-5780-53B8-E60A-9FF31A7AC2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17E20A-43F1-ADD5-F441-08D4235E462E}"/>
              </a:ext>
            </a:extLst>
          </p:cNvPr>
          <p:cNvSpPr>
            <a:spLocks noGrp="1"/>
          </p:cNvSpPr>
          <p:nvPr>
            <p:ph type="dt" sz="half" idx="10"/>
          </p:nvPr>
        </p:nvSpPr>
        <p:spPr/>
        <p:txBody>
          <a:body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E14E80B7-C4DE-09BC-2A1C-32B142DCFAD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CECA57-BDE7-9335-4D3A-96BF2705626F}"/>
              </a:ext>
            </a:extLst>
          </p:cNvPr>
          <p:cNvSpPr>
            <a:spLocks noGrp="1"/>
          </p:cNvSpPr>
          <p:nvPr>
            <p:ph type="sldNum" sz="quarter" idx="12"/>
          </p:nvPr>
        </p:nvSpPr>
        <p:spPr/>
        <p:txBody>
          <a:bodyPr/>
          <a:lstStyle/>
          <a:p>
            <a:fld id="{D574F4F5-5861-45D1-BF69-1C6087D0E56D}" type="slidenum">
              <a:rPr lang="en-GB" smtClean="0"/>
              <a:t>‹#›</a:t>
            </a:fld>
            <a:endParaRPr lang="en-GB"/>
          </a:p>
        </p:txBody>
      </p:sp>
    </p:spTree>
    <p:extLst>
      <p:ext uri="{BB962C8B-B14F-4D97-AF65-F5344CB8AC3E}">
        <p14:creationId xmlns:p14="http://schemas.microsoft.com/office/powerpoint/2010/main" val="479611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C8C2AE-FFB8-B42C-8293-7B51FF783D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C2860E4-2F84-7C8F-8807-568C9A07D9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3C1466-053F-0DA4-2FA6-1BBA656744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C1CEA6-B670-4FDB-8EB4-EB90786D9F61}" type="datetimeFigureOut">
              <a:rPr lang="en-GB" smtClean="0"/>
              <a:t>08/10/2026</a:t>
            </a:fld>
            <a:endParaRPr lang="en-GB"/>
          </a:p>
        </p:txBody>
      </p:sp>
      <p:sp>
        <p:nvSpPr>
          <p:cNvPr id="5" name="Footer Placeholder 4">
            <a:extLst>
              <a:ext uri="{FF2B5EF4-FFF2-40B4-BE49-F238E27FC236}">
                <a16:creationId xmlns:a16="http://schemas.microsoft.com/office/drawing/2014/main" id="{27D9793E-6A1D-37BD-802F-AB0BFB509C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BE9C1907-1843-AF04-148C-015EBDAC86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74F4F5-5861-45D1-BF69-1C6087D0E56D}" type="slidenum">
              <a:rPr lang="en-GB" smtClean="0"/>
              <a:t>‹#›</a:t>
            </a:fld>
            <a:endParaRPr lang="en-GB"/>
          </a:p>
        </p:txBody>
      </p:sp>
    </p:spTree>
    <p:extLst>
      <p:ext uri="{BB962C8B-B14F-4D97-AF65-F5344CB8AC3E}">
        <p14:creationId xmlns:p14="http://schemas.microsoft.com/office/powerpoint/2010/main" val="17536857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306744" y="3125481"/>
            <a:ext cx="2909499" cy="983873"/>
          </a:xfrm>
          <a:prstGeom prst="cloud">
            <a:avLst/>
          </a:prstGeom>
          <a:noFill/>
          <a:ln w="57150">
            <a:solidFill>
              <a:srgbClr val="821F4D"/>
            </a:solidFill>
          </a:ln>
        </p:spPr>
        <p:txBody>
          <a:bodyPr wrap="square" lIns="91440" tIns="45720" rIns="91440" bIns="45720" rtlCol="0" anchor="t">
            <a:spAutoFit/>
          </a:bodyPr>
          <a:lstStyle/>
          <a:p>
            <a:pPr algn="ctr"/>
            <a:r>
              <a:rPr lang="en-GB">
                <a:latin typeface="Letter-join No-Lead 6"/>
              </a:rPr>
              <a:t>Year 6</a:t>
            </a:r>
            <a:endParaRPr lang="en-GB">
              <a:latin typeface="Letter-join No-Lead 6" panose="02000505000000020003" pitchFamily="50" charset="0"/>
            </a:endParaRPr>
          </a:p>
          <a:p>
            <a:pPr algn="ctr"/>
            <a:r>
              <a:rPr lang="en-GB">
                <a:latin typeface="Letter-join No-Lead 6"/>
              </a:rPr>
              <a:t>Spring Term 2</a:t>
            </a:r>
          </a:p>
        </p:txBody>
      </p:sp>
      <p:sp>
        <p:nvSpPr>
          <p:cNvPr id="11" name="TextBox 10">
            <a:extLst>
              <a:ext uri="{FF2B5EF4-FFF2-40B4-BE49-F238E27FC236}">
                <a16:creationId xmlns:a16="http://schemas.microsoft.com/office/drawing/2014/main" id="{1C6BB8E7-01D9-B22E-D06F-0E24458E32C4}"/>
              </a:ext>
            </a:extLst>
          </p:cNvPr>
          <p:cNvSpPr txBox="1"/>
          <p:nvPr/>
        </p:nvSpPr>
        <p:spPr>
          <a:xfrm>
            <a:off x="443975" y="114896"/>
            <a:ext cx="3895223"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solidFill>
                  <a:srgbClr val="000000"/>
                </a:solidFill>
                <a:latin typeface="Letter-join No-Lead 6"/>
              </a:rPr>
              <a:t>English</a:t>
            </a:r>
          </a:p>
          <a:p>
            <a:pPr algn="ctr"/>
            <a:r>
              <a:rPr lang="en-GB" sz="1200">
                <a:latin typeface="Letter-join No-Lead 6"/>
              </a:rPr>
              <a:t>This half term we looking at the gothic novel Wind in the Wall.  The  focus will be on writing in first person, creating dialogue, character descriptions and using language of formality and time to create atmospheric scene settings</a:t>
            </a:r>
          </a:p>
          <a:p>
            <a:pPr algn="ctr"/>
            <a:endParaRPr lang="en-GB" sz="1200">
              <a:latin typeface="Letter-join No-Lead 6"/>
            </a:endParaRP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411377" y="2985850"/>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493976" y="1658847"/>
            <a:ext cx="2923098" cy="2308324"/>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endParaRPr lang="en-GB" sz="1200" u="sng">
              <a:latin typeface="Letter-join No-Lead 6" panose="02000505000000020003" pitchFamily="50" charset="0"/>
            </a:endParaRPr>
          </a:p>
          <a:p>
            <a:pPr algn="ctr"/>
            <a:r>
              <a:rPr lang="en-GB" sz="1200">
                <a:latin typeface="Letter-join No-Lead 6"/>
              </a:rPr>
              <a:t>In the run up to SATs, we will continue revising the most fundamental areas of maths including four operations and fractions, decimals and percentages. We will also cover topics such as area, perimeter and volume and statistics. We will revisit our learning on converting measures and algebra. </a:t>
            </a:r>
          </a:p>
          <a:p>
            <a:pPr algn="ctr"/>
            <a:r>
              <a:rPr lang="en-GB" sz="1200">
                <a:latin typeface="Letter-join No-Lead 6"/>
              </a:rPr>
              <a:t>KIRF focus: equivalence between fractions, decimals and percentages. Recalling prime numbers to 50.</a:t>
            </a:r>
          </a:p>
        </p:txBody>
      </p:sp>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05554">
            <a:off x="46778" y="1594704"/>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508380" y="4144047"/>
            <a:ext cx="2693589"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Science</a:t>
            </a:r>
          </a:p>
          <a:p>
            <a:pPr algn="ctr"/>
            <a:r>
              <a:rPr lang="en-GB" sz="1200">
                <a:latin typeface="Letter-join No-Lead 6" panose="02000505000000020003" pitchFamily="50" charset="0"/>
              </a:rPr>
              <a:t>We will be learning about ‘Energy: Circuits, batteries and switches.’ We will Develop our knowledge of circuits from Year 4, learn about  the effects of changing voltage and understand how switches contribute to different devices.</a:t>
            </a: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113210">
            <a:off x="165011" y="3870408"/>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702723" y="2121591"/>
            <a:ext cx="3690622"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Computing</a:t>
            </a:r>
          </a:p>
          <a:p>
            <a:r>
              <a:rPr lang="en-GB" sz="1200">
                <a:latin typeface="Letter-join No-Lead 6"/>
              </a:rPr>
              <a:t>In computing we be exploring Python programming, focusing on syntax, nested loops and logic errors. </a:t>
            </a:r>
            <a:endParaRPr lang="en-GB" sz="1200">
              <a:latin typeface="Letter-join No-Lead 6" panose="02000505000000020003" pitchFamily="50" charset="0"/>
            </a:endParaRPr>
          </a:p>
          <a:p>
            <a:endParaRPr lang="en-GB" sz="1200">
              <a:latin typeface="Letter-join No-Lead 6" panose="02000505000000020003" pitchFamily="50" charset="0"/>
            </a:endParaRP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83653">
            <a:off x="3802834" y="1668503"/>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431052" y="415652"/>
            <a:ext cx="2996206" cy="646331"/>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Music</a:t>
            </a:r>
          </a:p>
          <a:p>
            <a:pPr algn="ctr"/>
            <a:r>
              <a:rPr lang="en-GB" sz="1200">
                <a:latin typeface="Letter-join No-Lead 6" panose="02000505000000020003" pitchFamily="50" charset="0"/>
              </a:rPr>
              <a:t>In Music, we will be exploring campfire songs in preparation for our Residential. </a:t>
            </a:r>
            <a:endParaRPr lang="en-GB" sz="1200">
              <a:latin typeface="Letter-join No-Lead 6"/>
            </a:endParaRPr>
          </a:p>
        </p:txBody>
      </p:sp>
      <p:sp>
        <p:nvSpPr>
          <p:cNvPr id="22" name="TextBox 21">
            <a:extLst>
              <a:ext uri="{FF2B5EF4-FFF2-40B4-BE49-F238E27FC236}">
                <a16:creationId xmlns:a16="http://schemas.microsoft.com/office/drawing/2014/main" id="{FFE11EB2-0B15-7898-6BAC-BB9FCAB1D810}"/>
              </a:ext>
            </a:extLst>
          </p:cNvPr>
          <p:cNvSpPr txBox="1"/>
          <p:nvPr/>
        </p:nvSpPr>
        <p:spPr>
          <a:xfrm>
            <a:off x="10712906" y="979005"/>
            <a:ext cx="1305998" cy="2308324"/>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PSHE</a:t>
            </a:r>
          </a:p>
          <a:p>
            <a:pPr algn="ctr"/>
            <a:endParaRPr lang="en-GB" sz="1200" u="sng">
              <a:latin typeface="Letter-join No-Lead 6" panose="02000505000000020003" pitchFamily="50" charset="0"/>
            </a:endParaRPr>
          </a:p>
          <a:p>
            <a:pPr algn="ctr"/>
            <a:r>
              <a:rPr lang="en-GB" sz="1200" dirty="0">
                <a:latin typeface="Letter-join No-Lead 6"/>
              </a:rPr>
              <a:t>Our unit focuses on ourselves being healthy developing an understanding of </a:t>
            </a:r>
            <a:r>
              <a:rPr lang="en-GB" sz="1200">
                <a:latin typeface="Letter-join No-Lead 6"/>
              </a:rPr>
              <a:t>how we stay motivated and deal with emotions when pressured. </a:t>
            </a:r>
            <a:endParaRPr lang="en-GB" sz="1200" dirty="0">
              <a:latin typeface="Letter-join No-Lead 6" panose="02000505000000020003" pitchFamily="50" charset="0"/>
            </a:endParaRPr>
          </a:p>
        </p:txBody>
      </p:sp>
      <p:sp>
        <p:nvSpPr>
          <p:cNvPr id="24" name="TextBox 23">
            <a:extLst>
              <a:ext uri="{FF2B5EF4-FFF2-40B4-BE49-F238E27FC236}">
                <a16:creationId xmlns:a16="http://schemas.microsoft.com/office/drawing/2014/main" id="{C7E125DF-D310-D8D3-AFEF-DF9172C4876A}"/>
              </a:ext>
            </a:extLst>
          </p:cNvPr>
          <p:cNvSpPr txBox="1"/>
          <p:nvPr/>
        </p:nvSpPr>
        <p:spPr>
          <a:xfrm>
            <a:off x="4696739" y="363464"/>
            <a:ext cx="2570256"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Geography</a:t>
            </a:r>
          </a:p>
          <a:p>
            <a:pPr algn="ctr"/>
            <a:endParaRPr lang="en-GB" sz="1200" u="sng">
              <a:latin typeface="Letter-join No-Lead 6" panose="02000505000000020003" pitchFamily="50" charset="0"/>
            </a:endParaRPr>
          </a:p>
          <a:p>
            <a:pPr algn="ctr"/>
            <a:r>
              <a:rPr lang="en-GB" sz="1200">
                <a:latin typeface="Letter-join No-Lead 6"/>
              </a:rPr>
              <a:t> This half term, there is a focus on mapping and using atlases fluently to find information about places.  We will be analysing topographic maps to form 3D structures.</a:t>
            </a:r>
          </a:p>
        </p:txBody>
      </p:sp>
      <p:sp>
        <p:nvSpPr>
          <p:cNvPr id="25" name="TextBox 24">
            <a:extLst>
              <a:ext uri="{FF2B5EF4-FFF2-40B4-BE49-F238E27FC236}">
                <a16:creationId xmlns:a16="http://schemas.microsoft.com/office/drawing/2014/main" id="{35B164B7-B96D-1ECE-61D4-40EA3ED87427}"/>
              </a:ext>
            </a:extLst>
          </p:cNvPr>
          <p:cNvSpPr txBox="1"/>
          <p:nvPr/>
        </p:nvSpPr>
        <p:spPr>
          <a:xfrm>
            <a:off x="5717858" y="4382415"/>
            <a:ext cx="1797950" cy="146193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DT</a:t>
            </a:r>
          </a:p>
          <a:p>
            <a:pPr algn="ctr"/>
            <a:r>
              <a:rPr lang="en-GB" sz="1100">
                <a:latin typeface="Letter-join No-Lead 6"/>
                <a:ea typeface="Lato"/>
                <a:cs typeface="Lato"/>
              </a:rPr>
              <a:t>We are block teaching our DT this half term to fully immerse ourselves in the topic. We will be designing a prototype for a playground using natural and recycled resources. </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163" t="15769" r="48388" b="27586"/>
          <a:stretch/>
        </p:blipFill>
        <p:spPr bwMode="auto">
          <a:xfrm>
            <a:off x="4332564" y="161702"/>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52892" t="15769" r="4304" b="23633"/>
          <a:stretch/>
        </p:blipFill>
        <p:spPr bwMode="auto">
          <a:xfrm>
            <a:off x="6505496" y="100988"/>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2769" t="19404" r="23441" b="21222"/>
          <a:stretch/>
        </p:blipFill>
        <p:spPr bwMode="auto">
          <a:xfrm>
            <a:off x="7392851" y="11324"/>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3444" y="3826538"/>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05033" y="383960"/>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658870" y="4378389"/>
            <a:ext cx="4361111"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How you can support your child at home</a:t>
            </a:r>
          </a:p>
          <a:p>
            <a:pPr algn="ctr"/>
            <a:endParaRPr lang="en-GB" sz="1200" u="sng">
              <a:latin typeface="Letter-join No-Lead 6" panose="02000505000000020003" pitchFamily="50" charset="0"/>
            </a:endParaRPr>
          </a:p>
          <a:p>
            <a:pPr marL="171450" indent="-171450">
              <a:buFont typeface="Arial" panose="020B0604020202020204" pitchFamily="34" charset="0"/>
              <a:buChar char="•"/>
            </a:pPr>
            <a:r>
              <a:rPr lang="en-GB" sz="1200">
                <a:latin typeface="Letter-join No-Lead 6"/>
              </a:rPr>
              <a:t>Daily reading and discussion of the text, asking questions about the characters, plot and setting.</a:t>
            </a:r>
          </a:p>
          <a:p>
            <a:pPr marL="171450" indent="-171450">
              <a:buFont typeface="Arial" panose="020B0604020202020204" pitchFamily="34" charset="0"/>
              <a:buChar char="•"/>
            </a:pPr>
            <a:r>
              <a:rPr lang="en-GB" sz="1200">
                <a:latin typeface="Letter-join No-Lead 6"/>
              </a:rPr>
              <a:t>TT Rockstars to secure quick recall of key multiplication and division facts.</a:t>
            </a:r>
            <a:endParaRPr lang="en-GB"/>
          </a:p>
          <a:p>
            <a:pPr marL="171450" indent="-171450">
              <a:buFont typeface="Arial" panose="020B0604020202020204" pitchFamily="34" charset="0"/>
              <a:buChar char="•"/>
            </a:pPr>
            <a:r>
              <a:rPr lang="en-GB" sz="1200">
                <a:latin typeface="Letter-join No-Lead 6"/>
              </a:rPr>
              <a:t>Hit the Button- a free online maths game to help with quick recall of multiplication and division facts.</a:t>
            </a:r>
          </a:p>
          <a:p>
            <a:pPr marL="171450" indent="-171450">
              <a:buFont typeface="Arial" panose="020B0604020202020204" pitchFamily="34" charset="0"/>
              <a:buChar char="•"/>
            </a:pPr>
            <a:r>
              <a:rPr lang="en-GB" sz="1200">
                <a:latin typeface="Letter-join No-Lead 6"/>
              </a:rPr>
              <a:t>Spelling of Year 5 and 6 words.</a:t>
            </a:r>
          </a:p>
          <a:p>
            <a:pPr marL="171450" indent="-171450">
              <a:buFont typeface="Arial" panose="020B0604020202020204" pitchFamily="34" charset="0"/>
              <a:buChar char="•"/>
            </a:pPr>
            <a:r>
              <a:rPr lang="en-GB" sz="1200">
                <a:latin typeface="Letter-join No-Lead 6"/>
              </a:rPr>
              <a:t>Supporting homework set on Fridays as part of SATs revision</a:t>
            </a:r>
          </a:p>
        </p:txBody>
      </p:sp>
      <p:sp>
        <p:nvSpPr>
          <p:cNvPr id="34" name="TextBox 33">
            <a:extLst>
              <a:ext uri="{FF2B5EF4-FFF2-40B4-BE49-F238E27FC236}">
                <a16:creationId xmlns:a16="http://schemas.microsoft.com/office/drawing/2014/main" id="{9CE686A4-D55E-678D-0570-001401DF1FAB}"/>
              </a:ext>
            </a:extLst>
          </p:cNvPr>
          <p:cNvSpPr txBox="1"/>
          <p:nvPr/>
        </p:nvSpPr>
        <p:spPr>
          <a:xfrm>
            <a:off x="473395" y="5868890"/>
            <a:ext cx="2709640"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MFL</a:t>
            </a:r>
          </a:p>
          <a:p>
            <a:pPr algn="ctr"/>
            <a:r>
              <a:rPr lang="en-GB" sz="1200">
                <a:latin typeface="Letter-join No-Lead 6"/>
              </a:rPr>
              <a:t>In French we will be recap our learning of the French curriculum through games and songs. </a:t>
            </a: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0368768">
            <a:off x="188614" y="5687080"/>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652993" y="1637885"/>
            <a:ext cx="2960077" cy="1754326"/>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PE</a:t>
            </a:r>
            <a:endParaRPr lang="en-GB" sz="1200" u="sng">
              <a:latin typeface="Letter-join No-Lead 6" panose="02000505000000020003" pitchFamily="50" charset="0"/>
            </a:endParaRPr>
          </a:p>
          <a:p>
            <a:pPr algn="ctr"/>
            <a:r>
              <a:rPr lang="en-GB" sz="1200">
                <a:latin typeface="Letter-join No-Lead 6"/>
              </a:rPr>
              <a:t>In indoor PE we will be returning to a gymnastics module with a focus on using the apparatus. </a:t>
            </a:r>
          </a:p>
          <a:p>
            <a:pPr algn="ctr"/>
            <a:endParaRPr lang="en-GB" sz="1200">
              <a:latin typeface="Letter-join No-Lead 6" panose="02000505000000020003" pitchFamily="50" charset="0"/>
            </a:endParaRPr>
          </a:p>
          <a:p>
            <a:pPr algn="ctr"/>
            <a:r>
              <a:rPr lang="en-GB" sz="1200">
                <a:latin typeface="Letter-join No-Lead 6"/>
              </a:rPr>
              <a:t>In outdoor PE, we begin our topic of striking and fielding with a focus on the game of Rounders – hopefully in the sunshine on the field! </a:t>
            </a:r>
            <a:endParaRPr lang="en-GB" sz="1200">
              <a:latin typeface="Letter-join No-Lead 6" panose="02000505000000020003" pitchFamily="50" charset="0"/>
            </a:endParaRP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20765388">
            <a:off x="10433309" y="3153315"/>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388092" y="4561134"/>
            <a:ext cx="2246164" cy="1384995"/>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RE</a:t>
            </a:r>
          </a:p>
          <a:p>
            <a:pPr algn="ctr"/>
            <a:endParaRPr lang="en-GB" sz="1200" dirty="0">
              <a:latin typeface="Letter-join No-Lead 6" panose="02000505000000020003" pitchFamily="50" charset="0"/>
            </a:endParaRPr>
          </a:p>
          <a:p>
            <a:pPr algn="ctr"/>
            <a:r>
              <a:rPr lang="en-GB" sz="1200" dirty="0">
                <a:latin typeface="Letter-join No-Lead 6"/>
              </a:rPr>
              <a:t>We will be having discussion-based sessions on our ‘Big Question ‘What can be done about racism? </a:t>
            </a:r>
            <a:r>
              <a:rPr lang="en-GB" sz="1200">
                <a:latin typeface="Letter-join No-Lead 6"/>
              </a:rPr>
              <a:t>Can religion help? </a:t>
            </a:r>
            <a:endParaRPr lang="en-GB" sz="1200" dirty="0">
              <a:latin typeface="Letter-join No-Lead 6"/>
            </a:endParaRP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65339" y="4219689"/>
            <a:ext cx="899674" cy="514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SharedWithUsers xmlns="f00d88ee-b9c9-43dc-afb7-fdfd69f3dfd1">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DD5C8D-9D19-411A-856C-B32D4E4166BA}">
  <ds:schemaRefs>
    <ds:schemaRef ds:uri="529c40e8-0bab-43d5-8ec0-07f08635fbc7"/>
    <ds:schemaRef ds:uri="bfd4a97d-046b-4eea-b3a8-2f3ec27d2b5e"/>
    <ds:schemaRef ds:uri="e5b96425-6c5e-47e5-8e3c-66a165e9bc6d"/>
    <ds:schemaRef ds:uri="f00d88ee-b9c9-43dc-afb7-fdfd69f3dfd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CF1374E-F187-4D2C-86E8-479F4D7C6CE8}">
  <ds:schemaRefs>
    <ds:schemaRef ds:uri="http://schemas.microsoft.com/sharepoint/v3/contenttype/forms"/>
  </ds:schemaRefs>
</ds:datastoreItem>
</file>

<file path=customXml/itemProps3.xml><?xml version="1.0" encoding="utf-8"?>
<ds:datastoreItem xmlns:ds="http://schemas.openxmlformats.org/officeDocument/2006/customXml" ds:itemID="{6DC605A8-BE6E-4BA5-95EE-9B763E76F92E}">
  <ds:schemaRefs>
    <ds:schemaRef ds:uri="bfd4a97d-046b-4eea-b3a8-2f3ec27d2b5e"/>
    <ds:schemaRef ds:uri="f00d88ee-b9c9-43dc-afb7-fdfd69f3df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TM02892315[[fn=Wisp]]</Template>
  <TotalTime>0</TotalTime>
  <Words>445</Words>
  <Application>Microsoft Office PowerPoint</Application>
  <PresentationFormat>Widescreen</PresentationFormat>
  <Paragraphs>37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Fliss Tyler</dc:creator>
  <cp:lastModifiedBy>Chloe Taylor</cp:lastModifiedBy>
  <cp:revision>15</cp:revision>
  <dcterms:created xsi:type="dcterms:W3CDTF">2025-03-25T13:02:34Z</dcterms:created>
  <dcterms:modified xsi:type="dcterms:W3CDTF">2026-10-08T09:27:39Z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y fmtid="{D5CDD505-2E9C-101B-9397-08002B2CF9AE}" pid="4" name="Order">
    <vt:r8>3790000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