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7" dt="2026-10-15T13:25:17.080"/>
    <p1510:client id="{7F28423E-4EDB-04F0-BA13-F9AE67FF7521}" v="4" dt="2026-10-15T13:24:31.552"/>
    <p1510:client id="{99974C21-7ECA-0597-74DB-56125AF12ABA}" v="41" dt="2026-10-15T13:25:40.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arris" userId="S::kharris@waps.shiresmat.org.uk::491bb4a3-0865-4295-afb1-cf0bc94da0fc" providerId="AD" clId="Web-{00000000-0000-0000-0000-000000000000}"/>
    <pc:docChg chg="modSld">
      <pc:chgData name="Katie Harris" userId="S::kharris@waps.shiresmat.org.uk::491bb4a3-0865-4295-afb1-cf0bc94da0fc" providerId="AD" clId="Web-{00000000-0000-0000-0000-000000000000}" dt="2026-10-15T13:25:17.080" v="18" actId="14100"/>
      <pc:docMkLst>
        <pc:docMk/>
      </pc:docMkLst>
      <pc:sldChg chg="modSp">
        <pc:chgData name="Katie Harris" userId="S::kharris@waps.shiresmat.org.uk::491bb4a3-0865-4295-afb1-cf0bc94da0fc" providerId="AD" clId="Web-{00000000-0000-0000-0000-000000000000}" dt="2026-10-15T13:25:17.080" v="18" actId="14100"/>
        <pc:sldMkLst>
          <pc:docMk/>
          <pc:sldMk cId="1274623292" sldId="257"/>
        </pc:sldMkLst>
        <pc:spChg chg="mod">
          <ac:chgData name="Katie Harris" userId="S::kharris@waps.shiresmat.org.uk::491bb4a3-0865-4295-afb1-cf0bc94da0fc" providerId="AD" clId="Web-{00000000-0000-0000-0000-000000000000}" dt="2026-10-15T13:25:17.080" v="18" actId="14100"/>
          <ac:spMkLst>
            <pc:docMk/>
            <pc:sldMk cId="1274623292" sldId="257"/>
            <ac:spMk id="22" creationId="{FFE11EB2-0B15-7898-6BAC-BB9FCAB1D810}"/>
          </ac:spMkLst>
        </pc:spChg>
      </pc:sldChg>
    </pc:docChg>
  </pc:docChgLst>
  <pc:docChgLst>
    <pc:chgData name="Shanice Steele" userId="S::ssteele@waps.shiresmat.org.uk::72ce7f5d-25c2-49bf-a695-cbe4cf3e1fb9" providerId="AD" clId="Web-{99974C21-7ECA-0597-74DB-56125AF12ABA}"/>
    <pc:docChg chg="modSld">
      <pc:chgData name="Shanice Steele" userId="S::ssteele@waps.shiresmat.org.uk::72ce7f5d-25c2-49bf-a695-cbe4cf3e1fb9" providerId="AD" clId="Web-{99974C21-7ECA-0597-74DB-56125AF12ABA}" dt="2026-10-15T13:25:39.372" v="20" actId="20577"/>
      <pc:docMkLst>
        <pc:docMk/>
      </pc:docMkLst>
      <pc:sldChg chg="modSp">
        <pc:chgData name="Shanice Steele" userId="S::ssteele@waps.shiresmat.org.uk::72ce7f5d-25c2-49bf-a695-cbe4cf3e1fb9" providerId="AD" clId="Web-{99974C21-7ECA-0597-74DB-56125AF12ABA}" dt="2026-10-15T13:25:39.372" v="20" actId="20577"/>
        <pc:sldMkLst>
          <pc:docMk/>
          <pc:sldMk cId="1274623292" sldId="257"/>
        </pc:sldMkLst>
        <pc:spChg chg="mod">
          <ac:chgData name="Shanice Steele" userId="S::ssteele@waps.shiresmat.org.uk::72ce7f5d-25c2-49bf-a695-cbe4cf3e1fb9" providerId="AD" clId="Web-{99974C21-7ECA-0597-74DB-56125AF12ABA}" dt="2026-10-15T13:25:39.372" v="20" actId="20577"/>
          <ac:spMkLst>
            <pc:docMk/>
            <pc:sldMk cId="1274623292" sldId="257"/>
            <ac:spMk id="36" creationId="{93CADD42-8744-0E1B-66E6-3AAE574A057D}"/>
          </ac:spMkLst>
        </pc:spChg>
      </pc:sldChg>
    </pc:docChg>
  </pc:docChgLst>
  <pc:docChgLst>
    <pc:chgData name="Shanice Steele" userId="S::ssteele@waps.shiresmat.org.uk::72ce7f5d-25c2-49bf-a695-cbe4cf3e1fb9" providerId="AD" clId="Web-{7F28423E-4EDB-04F0-BA13-F9AE67FF7521}"/>
    <pc:docChg chg="modSld">
      <pc:chgData name="Shanice Steele" userId="S::ssteele@waps.shiresmat.org.uk::72ce7f5d-25c2-49bf-a695-cbe4cf3e1fb9" providerId="AD" clId="Web-{7F28423E-4EDB-04F0-BA13-F9AE67FF7521}" dt="2026-10-15T13:24:31.552" v="3" actId="1076"/>
      <pc:docMkLst>
        <pc:docMk/>
      </pc:docMkLst>
      <pc:sldChg chg="addSp delSp modSp">
        <pc:chgData name="Shanice Steele" userId="S::ssteele@waps.shiresmat.org.uk::72ce7f5d-25c2-49bf-a695-cbe4cf3e1fb9" providerId="AD" clId="Web-{7F28423E-4EDB-04F0-BA13-F9AE67FF7521}" dt="2026-10-15T13:24:31.552" v="3" actId="1076"/>
        <pc:sldMkLst>
          <pc:docMk/>
          <pc:sldMk cId="1274623292" sldId="257"/>
        </pc:sldMkLst>
        <pc:picChg chg="add mod">
          <ac:chgData name="Shanice Steele" userId="S::ssteele@waps.shiresmat.org.uk::72ce7f5d-25c2-49bf-a695-cbe4cf3e1fb9" providerId="AD" clId="Web-{7F28423E-4EDB-04F0-BA13-F9AE67FF7521}" dt="2026-10-15T13:24:31.552" v="3" actId="1076"/>
          <ac:picMkLst>
            <pc:docMk/>
            <pc:sldMk cId="1274623292" sldId="257"/>
            <ac:picMk id="2" creationId="{ECF9281A-2767-FAFF-6C39-5FB48573DDF3}"/>
          </ac:picMkLst>
        </pc:picChg>
        <pc:picChg chg="del">
          <ac:chgData name="Shanice Steele" userId="S::ssteele@waps.shiresmat.org.uk::72ce7f5d-25c2-49bf-a695-cbe4cf3e1fb9" providerId="AD" clId="Web-{7F28423E-4EDB-04F0-BA13-F9AE67FF7521}" dt="2026-10-15T13:24:09.567" v="0"/>
          <ac:picMkLst>
            <pc:docMk/>
            <pc:sldMk cId="1274623292" sldId="257"/>
            <ac:picMk id="5" creationId="{6168A301-1D9F-7611-C102-EC315091261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FC2A-C600-ADF6-C665-26EDC09D48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7C0667C-2459-EA80-E565-0297EAF3C7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01A3129-2301-77B4-A263-18CA751D92E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CD31B81-6B02-6B4F-597E-AE07F4125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AA77E7D-F8BB-9636-9BFD-C4E0867507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0874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F09B-A794-A5FC-D85A-B7AACA0D26D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F6C6DCB-53BF-1514-C34E-D5B7DBE9E3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9D3E94-C5A3-700F-C7FD-0BA1CBA4F073}"/>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59A6ADAD-2B00-8F26-D919-50BA5B6BA42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0AF66D-988D-6F2A-E4C5-E4FF8EF18487}"/>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423501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5EC13-098F-7199-1C4E-2C6E93F141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CE59B85-72DD-BA17-2D9E-A7346142CA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9547D3-6684-9114-E0BE-B4DA421A34ED}"/>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BF65249D-F3F3-8819-28C6-09B088D84B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4FD51D-0F74-4D55-5947-6A0F0EEBBF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4883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7D6-07A6-324F-8A74-7C9CFDE473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E9F621B-DD9B-6BFB-A71A-576F185E4B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2661-0721-B1BA-D3D1-0DCBFA72C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B08DE4-6BBE-821E-CEAC-2E634F8B7F9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00437AB1-14E3-2C06-62B0-86C440670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EE4ABF-82AB-085E-7485-C31677BE806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156073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61AFB-2D47-22C9-093F-F44CF7BE1C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8581D-5F4A-4D27-D76F-EF59F535CE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7CAEF1-A874-A8F6-2B20-3D459550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681C94-40BB-3C8E-1736-A0999BB403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A46AFD-1D76-A827-FBC6-BBCC39AC1C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1EB0DC-DE75-F9A2-6610-C7577F400BFA}"/>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8" name="Footer Placeholder 7">
            <a:extLst>
              <a:ext uri="{FF2B5EF4-FFF2-40B4-BE49-F238E27FC236}">
                <a16:creationId xmlns:a16="http://schemas.microsoft.com/office/drawing/2014/main" id="{E17A8E4A-DDA1-1053-80AD-80527CE0284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2210FB-D2B0-3E62-C2BE-B99FD4905BD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90090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4502D-B1D6-B787-E8C4-3837E8BF748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F99041B-D00E-C03A-975C-19EF7A5CDA31}"/>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4" name="Footer Placeholder 3">
            <a:extLst>
              <a:ext uri="{FF2B5EF4-FFF2-40B4-BE49-F238E27FC236}">
                <a16:creationId xmlns:a16="http://schemas.microsoft.com/office/drawing/2014/main" id="{F56053B4-46C5-720D-C4FD-55F1CFE79E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5FA124-22A5-D500-3620-27BF1F14322A}"/>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038356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FDD425-E2DE-4EA1-7DCE-343959C9A054}"/>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3" name="Footer Placeholder 2">
            <a:extLst>
              <a:ext uri="{FF2B5EF4-FFF2-40B4-BE49-F238E27FC236}">
                <a16:creationId xmlns:a16="http://schemas.microsoft.com/office/drawing/2014/main" id="{56FB8192-7607-61BB-8735-5EF5E18B84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0C64EEE-C5A7-DD8B-6A0A-C50EB7438A35}"/>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789083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F08AE-FECE-FE2C-B4EB-C8A983E78E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B64DAF1-7A1E-A54E-DFB5-6886390CC0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1EA7B0-537E-C45A-52D6-5696A367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6C43B-DF58-9D8E-EC0E-0AE4B5B7D726}"/>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FCB74BBB-3A3B-D3A6-B498-1B1EEF2F90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09B174A-A8FD-20B7-F2F2-9069D3FC555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3371878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A09B-CBD2-17EA-0473-8EF8100F8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CD3773A-DB09-0D7A-C8D4-9D5B7DEC41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AB1909A-1816-2C26-E93C-9E46468E83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160387-8332-F6F1-D486-9400EA4D17D5}"/>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6" name="Footer Placeholder 5">
            <a:extLst>
              <a:ext uri="{FF2B5EF4-FFF2-40B4-BE49-F238E27FC236}">
                <a16:creationId xmlns:a16="http://schemas.microsoft.com/office/drawing/2014/main" id="{C929725A-39CF-00A7-25F8-0A8110C96E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45FC57-398A-B5C1-A0E6-BB2F2468C7BC}"/>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18923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3803-389F-A1D8-3EED-41525FCDFF6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910775-C225-AB1F-F7D3-334F59AAEA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661E16-3F12-D488-F469-49AA6B262DF8}"/>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AF2E4372-F7D1-A28E-7B0D-7940ADF453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F08BD0-3840-5E1B-766F-7D4508AC80E1}"/>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75616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489C05-AF36-663F-CAA9-0C018A3A63D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D03658-7EEE-72D9-81D9-02C938F4D9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2E1528-B3F4-639A-315C-5A962EDC3D69}"/>
              </a:ext>
            </a:extLst>
          </p:cNvPr>
          <p:cNvSpPr>
            <a:spLocks noGrp="1"/>
          </p:cNvSpPr>
          <p:nvPr>
            <p:ph type="dt" sz="half" idx="10"/>
          </p:nvPr>
        </p:nvSpPr>
        <p:spPr/>
        <p:txBody>
          <a:body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7BBD0168-DCA1-78C5-38C4-5E0577C2AA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105E3EC-FD39-DB78-1BF8-518EECEF4C13}"/>
              </a:ext>
            </a:extLst>
          </p:cNvPr>
          <p:cNvSpPr>
            <a:spLocks noGrp="1"/>
          </p:cNvSpPr>
          <p:nvPr>
            <p:ph type="sldNum" sz="quarter" idx="12"/>
          </p:nvPr>
        </p:nvSpPr>
        <p:spPr/>
        <p:txBody>
          <a:bodyPr/>
          <a:lstStyle/>
          <a:p>
            <a:fld id="{F6D5CF7E-6EC5-4FF4-A502-168C4E47C45D}" type="slidenum">
              <a:rPr lang="en-GB" smtClean="0"/>
              <a:t>‹#›</a:t>
            </a:fld>
            <a:endParaRPr lang="en-GB"/>
          </a:p>
        </p:txBody>
      </p:sp>
    </p:spTree>
    <p:extLst>
      <p:ext uri="{BB962C8B-B14F-4D97-AF65-F5344CB8AC3E}">
        <p14:creationId xmlns:p14="http://schemas.microsoft.com/office/powerpoint/2010/main" val="253490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3FAF87-7117-FDE2-E5DF-093D94FCC9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136D52-ADE8-49A0-1389-F9B6BCB41E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3351EC-E88A-85D5-7FE4-634389A743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C8AAB8-335D-4F99-9E9F-9118B83745A6}" type="datetimeFigureOut">
              <a:rPr lang="en-GB" smtClean="0"/>
              <a:t>15/10/2026</a:t>
            </a:fld>
            <a:endParaRPr lang="en-GB"/>
          </a:p>
        </p:txBody>
      </p:sp>
      <p:sp>
        <p:nvSpPr>
          <p:cNvPr id="5" name="Footer Placeholder 4">
            <a:extLst>
              <a:ext uri="{FF2B5EF4-FFF2-40B4-BE49-F238E27FC236}">
                <a16:creationId xmlns:a16="http://schemas.microsoft.com/office/drawing/2014/main" id="{40C34282-A3D7-9BCF-8860-6ADF9A72D8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DDFA772-FCF6-397B-0F0A-E817B10F56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D5CF7E-6EC5-4FF4-A502-168C4E47C45D}" type="slidenum">
              <a:rPr lang="en-GB" smtClean="0"/>
              <a:t>‹#›</a:t>
            </a:fld>
            <a:endParaRPr lang="en-GB"/>
          </a:p>
        </p:txBody>
      </p:sp>
    </p:spTree>
    <p:extLst>
      <p:ext uri="{BB962C8B-B14F-4D97-AF65-F5344CB8AC3E}">
        <p14:creationId xmlns:p14="http://schemas.microsoft.com/office/powerpoint/2010/main" val="26791033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topmarks.co.uk/maths-games/hit-the-button" TargetMode="External"/><Relationship Id="rId5" Type="http://schemas.openxmlformats.org/officeDocument/2006/relationships/image" Target="../media/image4.png"/><Relationship Id="rId15" Type="http://schemas.openxmlformats.org/officeDocument/2006/relationships/image" Target="../media/image13.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85981" y="3085146"/>
            <a:ext cx="2886053" cy="995596"/>
          </a:xfrm>
          <a:prstGeom prst="cloud">
            <a:avLst/>
          </a:prstGeom>
          <a:noFill/>
          <a:ln w="57150">
            <a:solidFill>
              <a:srgbClr val="821F4D"/>
            </a:solidFill>
          </a:ln>
        </p:spPr>
        <p:txBody>
          <a:bodyPr wrap="square" lIns="91440" tIns="45720" rIns="91440" bIns="45720" rtlCol="0" anchor="t">
            <a:spAutoFit/>
          </a:bodyPr>
          <a:lstStyle/>
          <a:p>
            <a:pPr algn="ctr"/>
            <a:r>
              <a:rPr lang="en-GB">
                <a:latin typeface="Letter-join No-Lead 6" panose="02000505000000020003" pitchFamily="50" charset="0"/>
              </a:rPr>
              <a:t>Year 5</a:t>
            </a:r>
          </a:p>
          <a:p>
            <a:pPr algn="ctr"/>
            <a:r>
              <a:rPr lang="en-GB">
                <a:latin typeface="Letter-join No-Lead 6"/>
              </a:rPr>
              <a:t>Spring Term 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783875" y="77961"/>
            <a:ext cx="3043032" cy="1938992"/>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English</a:t>
            </a:r>
          </a:p>
          <a:p>
            <a:pPr algn="ctr"/>
            <a:r>
              <a:rPr lang="en-GB" sz="1200">
                <a:latin typeface="Letter-join No-Lead 6" panose="02000505000000020003" pitchFamily="50" charset="0"/>
              </a:rPr>
              <a:t>Our class text is called, “Hidden Figures” by Margot Lee Shetterly. We will look at the Space race against the backdrop of segregation in USA. Our topic will look at the impact of 4 black women on the development and achievements of NASA. We will explore a variety of sentence types , the use of parenthesis and non-fiction writing.</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96956" y="2889966"/>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452192" y="2207869"/>
            <a:ext cx="3041422"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p>
          <a:p>
            <a:pPr algn="ctr"/>
            <a:r>
              <a:rPr lang="en-GB" sz="1200">
                <a:latin typeface="Letter-join No-Lead 6"/>
              </a:rPr>
              <a:t>We will be continuing to focus on fractions. We will practise the skills of adding and subtracting a variety of fractions, including improper fractions and mixed numbers. We will also consolidate our knowledge of equivalent fractions as a fundamental skill to help in future maths questions.</a:t>
            </a:r>
            <a:endParaRPr lang="en-GB" sz="1050">
              <a:latin typeface="Letter-join No-Lead 6" panose="02000505000000020003" pitchFamily="50" charset="0"/>
            </a:endParaRP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3057367" y="1854330"/>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37841" y="4022215"/>
            <a:ext cx="3057003"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Science</a:t>
            </a:r>
          </a:p>
          <a:p>
            <a:pPr algn="ctr"/>
            <a:r>
              <a:rPr lang="en-GB" sz="1200">
                <a:latin typeface="Letter-join No-Lead 6"/>
              </a:rPr>
              <a:t>Our new topic is all about ‘space’. We will explore our solar system, what causes seasons, days and nights on planet Earth, as well as exploring the moon phases. You can start to observe the moon and see how it is changing each night!</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49066" y="3707423"/>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899575" y="2181730"/>
            <a:ext cx="3444605" cy="646331"/>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endParaRPr lang="en-US" sz="1050">
              <a:latin typeface="Letter-join No-Lead 6"/>
            </a:endParaRPr>
          </a:p>
          <a:p>
            <a:pPr algn="ctr"/>
            <a:r>
              <a:rPr lang="en-GB" sz="1200">
                <a:latin typeface="Letter-join No-Lead 6" panose="02000505000000020003" pitchFamily="50" charset="0"/>
              </a:rPr>
              <a:t>Our topic in Computing for Spring year 1 will be investigating ‘Selections in physical computing.’</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787787" y="1384361"/>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93673" y="420627"/>
            <a:ext cx="2488195"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Music</a:t>
            </a:r>
            <a:br>
              <a:rPr lang="en-GB" sz="1200">
                <a:highlight>
                  <a:srgbClr val="FFFF00"/>
                </a:highlight>
                <a:latin typeface="Letter-join No-Lead 6"/>
              </a:rPr>
            </a:br>
            <a:r>
              <a:rPr lang="en-GB" sz="1200">
                <a:latin typeface="Letter-join No-Lead 6"/>
              </a:rPr>
              <a:t>This topic will be inspired by the Egyptians. The children will learn to sing and play a song about the </a:t>
            </a:r>
            <a:r>
              <a:rPr lang="en-GB" sz="1200">
                <a:solidFill>
                  <a:srgbClr val="000000"/>
                </a:solidFill>
                <a:latin typeface="Letter-join No-Lead 6"/>
                <a:ea typeface="Lato"/>
                <a:cs typeface="Lato"/>
              </a:rPr>
              <a:t>Egyptians and improvise their own music, writing this down using hieroglyphs and music notation.</a:t>
            </a:r>
            <a:r>
              <a:rPr lang="en-GB" sz="1200">
                <a:latin typeface="Letter-join No-Lead 6"/>
              </a:rPr>
              <a:t> </a:t>
            </a:r>
          </a:p>
        </p:txBody>
      </p:sp>
      <p:sp>
        <p:nvSpPr>
          <p:cNvPr id="22" name="TextBox 21">
            <a:extLst>
              <a:ext uri="{FF2B5EF4-FFF2-40B4-BE49-F238E27FC236}">
                <a16:creationId xmlns:a16="http://schemas.microsoft.com/office/drawing/2014/main" id="{FFE11EB2-0B15-7898-6BAC-BB9FCAB1D810}"/>
              </a:ext>
            </a:extLst>
          </p:cNvPr>
          <p:cNvSpPr txBox="1"/>
          <p:nvPr/>
        </p:nvSpPr>
        <p:spPr>
          <a:xfrm>
            <a:off x="10606085" y="545593"/>
            <a:ext cx="1563344" cy="1754326"/>
          </a:xfrm>
          <a:prstGeom prst="rect">
            <a:avLst/>
          </a:prstGeom>
          <a:noFill/>
          <a:ln>
            <a:solidFill>
              <a:srgbClr val="821F4D"/>
            </a:solidFill>
            <a:prstDash val="lgDash"/>
          </a:ln>
        </p:spPr>
        <p:txBody>
          <a:bodyPr wrap="square" lIns="91440" tIns="45720" rIns="91440" bIns="45720" rtlCol="0">
            <a:spAutoFit/>
          </a:bodyPr>
          <a:lstStyle/>
          <a:p>
            <a:pPr algn="ctr"/>
            <a:r>
              <a:rPr lang="en-GB" sz="1200" u="sng">
                <a:latin typeface="Letter-join No-Lead 6" panose="02000505000000020003" pitchFamily="50" charset="0"/>
              </a:rPr>
              <a:t>PSHE</a:t>
            </a:r>
          </a:p>
          <a:p>
            <a:pPr fontAlgn="base"/>
            <a:r>
              <a:rPr lang="en-GB" sz="1200">
                <a:latin typeface="Letter-join No-Lead 6"/>
              </a:rPr>
              <a:t>Our unit will focus on dreams and goals. </a:t>
            </a:r>
            <a:r>
              <a:rPr lang="en-GB" sz="1200">
                <a:latin typeface="Letter-join No-Lead 6"/>
                <a:ea typeface="+mn-lt"/>
                <a:cs typeface="+mn-lt"/>
              </a:rPr>
              <a:t>Setting personal goals, overcoming challenges, developing resilience and working together to achieve success.</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440964" y="196573"/>
            <a:ext cx="2593702"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Geography</a:t>
            </a:r>
            <a:endParaRPr lang="en-GB" sz="1200" u="sng">
              <a:latin typeface="Letter-join No-Lead 6" panose="02000505000000020003" pitchFamily="50" charset="0"/>
            </a:endParaRPr>
          </a:p>
          <a:p>
            <a:pPr algn="ctr"/>
            <a:r>
              <a:rPr lang="en-GB" sz="1200">
                <a:latin typeface="Letter-join No-Lead 6" panose="02000505000000020003" pitchFamily="50" charset="0"/>
              </a:rPr>
              <a:t>We will be exploring the question ‘What is life like in the Alps?” We will use a variety of geographical mapping resources to locates and describe the features. Our focus location is Innsbruck which we will compare to Redditch. We will also be conducting a public opinion survey.</a:t>
            </a:r>
            <a:endParaRPr lang="en-GB" sz="1200" u="sng">
              <a:latin typeface="Letter-join No-Lead 6" panose="02000505000000020003" pitchFamily="50" charset="0"/>
            </a:endParaRPr>
          </a:p>
        </p:txBody>
      </p:sp>
      <p:sp>
        <p:nvSpPr>
          <p:cNvPr id="25" name="TextBox 24">
            <a:extLst>
              <a:ext uri="{FF2B5EF4-FFF2-40B4-BE49-F238E27FC236}">
                <a16:creationId xmlns:a16="http://schemas.microsoft.com/office/drawing/2014/main" id="{35B164B7-B96D-1ECE-61D4-40EA3ED87427}"/>
              </a:ext>
            </a:extLst>
          </p:cNvPr>
          <p:cNvSpPr txBox="1"/>
          <p:nvPr/>
        </p:nvSpPr>
        <p:spPr>
          <a:xfrm>
            <a:off x="5745522" y="4774732"/>
            <a:ext cx="1598658" cy="1754326"/>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Art</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focuses on using and applying a range of drawing skills within the theme of retro-futurism. Our focus artist is Teis Albers.</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829225" y="20611"/>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544851" y="-27199"/>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9477582" y="20611"/>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49350" y="419354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80306" y="59255"/>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717748" y="4345381"/>
            <a:ext cx="4371217" cy="2123658"/>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Daily reading and discussion of their ZPD books, asking questions about the characters, plot and setting.</a:t>
            </a:r>
          </a:p>
          <a:p>
            <a:pPr marL="171450" indent="-171450">
              <a:buFont typeface="Arial" panose="020B0604020202020204" pitchFamily="34" charset="0"/>
              <a:buChar char="•"/>
            </a:pPr>
            <a:r>
              <a:rPr lang="en-GB" sz="1200">
                <a:latin typeface="Letter-join No-Lead 6" panose="02000505000000020003" pitchFamily="50" charset="0"/>
              </a:rPr>
              <a:t>Times Tables Rockstars</a:t>
            </a:r>
          </a:p>
          <a:p>
            <a:pPr marL="171450" indent="-171450">
              <a:buFont typeface="Arial" panose="020B0604020202020204" pitchFamily="34" charset="0"/>
              <a:buChar char="•"/>
            </a:pPr>
            <a:r>
              <a:rPr lang="en-GB" sz="1200">
                <a:hlinkClick r:id="rId11"/>
              </a:rPr>
              <a:t>Hit the Button - Quick fire maths practise for 6-11 year olds</a:t>
            </a:r>
            <a:endParaRPr lang="en-GB" sz="1200">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panose="02000505000000020003" pitchFamily="50" charset="0"/>
              </a:rPr>
              <a:t>Consolidate Year 5 and 6 spelling words (both reading and spelling)</a:t>
            </a:r>
          </a:p>
          <a:p>
            <a:pPr marL="171450" indent="-171450">
              <a:buFont typeface="Arial" panose="020B0604020202020204" pitchFamily="34" charset="0"/>
              <a:buChar char="•"/>
            </a:pPr>
            <a:r>
              <a:rPr lang="en-GB" sz="1200">
                <a:latin typeface="Letter-join No-Lead 6" panose="02000505000000020003" pitchFamily="50" charset="0"/>
              </a:rPr>
              <a:t>Log onto Writer’s Toolbox to have a go at editing and uplevelling your writing, or have a go on the practice activities.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3070360"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the children will learn how say where they live and give directions in French.</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717748" y="2091228"/>
            <a:ext cx="2828193"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p>
          <a:p>
            <a:pPr algn="ctr"/>
            <a:r>
              <a:rPr lang="en-GB" sz="1200">
                <a:latin typeface="Letter-join No-Lead 6"/>
              </a:rPr>
              <a:t>In dance we will create motifs and sequences based on the stimulus of ‘Tudors’ inspired by 'Six'.</a:t>
            </a:r>
          </a:p>
          <a:p>
            <a:pPr algn="ctr"/>
            <a:r>
              <a:rPr lang="en-GB" sz="1200">
                <a:latin typeface="Letter-join No-Lead 6"/>
              </a:rPr>
              <a:t>In outdoor PE we will focus on the sport of netball, considering different points of play for a variety of positions, attacking and defending strategies and the role of tactical play.</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65388">
            <a:off x="7099584" y="1640496"/>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833810" y="4379963"/>
            <a:ext cx="1507489" cy="1938992"/>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RE</a:t>
            </a:r>
          </a:p>
          <a:p>
            <a:pPr algn="ctr"/>
            <a:endParaRPr lang="en-GB" sz="1200" u="sng">
              <a:latin typeface="Letter-join No-Lead 6" panose="02000505000000020003" pitchFamily="50" charset="0"/>
            </a:endParaRPr>
          </a:p>
          <a:p>
            <a:pPr algn="ctr"/>
            <a:r>
              <a:rPr lang="en-GB" sz="1200">
                <a:latin typeface="Letter-join No-Lead 6" panose="02000505000000020003" pitchFamily="50" charset="0"/>
              </a:rPr>
              <a:t>Our unit is called, “Why do Christians believe Jesus is the Messiah?” where we will explore Christian’s relationships and beliefs about Jesus.</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10576" y="4100759"/>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Hidden Figures: An Inspiring Picture Book True Story About Women Who  Changed Space History, for Children (Ages 6–10) : Shetterly, Margot Lee,  Freeman, ...">
            <a:extLst>
              <a:ext uri="{FF2B5EF4-FFF2-40B4-BE49-F238E27FC236}">
                <a16:creationId xmlns:a16="http://schemas.microsoft.com/office/drawing/2014/main" id="{ECF9281A-2767-FAFF-6C39-5FB48573DDF3}"/>
              </a:ext>
            </a:extLst>
          </p:cNvPr>
          <p:cNvPicPr>
            <a:picLocks noChangeAspect="1"/>
          </p:cNvPicPr>
          <p:nvPr/>
        </p:nvPicPr>
        <p:blipFill>
          <a:blip r:embed="rId15"/>
          <a:stretch>
            <a:fillRect/>
          </a:stretch>
        </p:blipFill>
        <p:spPr>
          <a:xfrm>
            <a:off x="-4838" y="737419"/>
            <a:ext cx="796256" cy="1032388"/>
          </a:xfrm>
          <a:prstGeom prst="rect">
            <a:avLst/>
          </a:prstGeom>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20714A61E51D40A56158CF68E17747" ma:contentTypeVersion="16" ma:contentTypeDescription="Create a new document." ma:contentTypeScope="" ma:versionID="22b8c152138e5808a992697daabeccfb">
  <xsd:schema xmlns:xsd="http://www.w3.org/2001/XMLSchema" xmlns:xs="http://www.w3.org/2001/XMLSchema" xmlns:p="http://schemas.microsoft.com/office/2006/metadata/properties" xmlns:ns2="529c40e8-0bab-43d5-8ec0-07f08635fbc7" xmlns:ns3="e5b96425-6c5e-47e5-8e3c-66a165e9bc6d" targetNamespace="http://schemas.microsoft.com/office/2006/metadata/properties" ma:root="true" ma:fieldsID="85809389100e9c086b35e7a180366f71" ns2:_="" ns3:_="">
    <xsd:import namespace="529c40e8-0bab-43d5-8ec0-07f08635fbc7"/>
    <xsd:import namespace="e5b96425-6c5e-47e5-8e3c-66a165e9bc6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9c40e8-0bab-43d5-8ec0-07f08635fbc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Location" ma:index="14" nillable="true" ma:displayName="Location" ma:indexed="true"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b96425-6c5e-47e5-8e3c-66a165e9bc6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b7b2cc6-bbcd-4a17-be38-89d7e2c1385c}" ma:internalName="TaxCatchAll" ma:showField="CatchAllData" ma:web="e5b96425-6c5e-47e5-8e3c-66a165e9bc6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5b96425-6c5e-47e5-8e3c-66a165e9bc6d" xsi:nil="true"/>
    <lcf76f155ced4ddcb4097134ff3c332f xmlns="529c40e8-0bab-43d5-8ec0-07f08635fbc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E79294-F995-4010-8EE1-5224CF842184}">
  <ds:schemaRefs>
    <ds:schemaRef ds:uri="529c40e8-0bab-43d5-8ec0-07f08635fbc7"/>
    <ds:schemaRef ds:uri="e5b96425-6c5e-47e5-8e3c-66a165e9bc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E972089-504C-4BDE-8812-269E00ED76FB}">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F6F8BE4-3679-43CF-9CDE-0CC31268DD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revision>1</cp:revision>
  <dcterms:created xsi:type="dcterms:W3CDTF">2025-06-24T14:33:43Z</dcterms:created>
  <dcterms:modified xsi:type="dcterms:W3CDTF">2026-10-15T13:25:57Z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0x0101003520714A61E51D40A56158CF68E17747</vt:lpwstr>
  </property>
  <property fmtid="{D5CDD505-2E9C-101B-9397-08002B2CF9AE}" pid="3" name="MediaServiceImageTags">
    <vt:lpwstr/>
  </property>
</Properties>
</file>