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73FC8-8DBB-719D-B6CE-73C98749B6DD}" v="38" dt="2026-04-14T16:09:54.348"/>
    <p1510:client id="{783D6ACA-D754-ABC9-4546-FFA2AFCB68DF}" v="211" dt="2026-04-14T15:34:33.365"/>
    <p1510:client id="{9647E68B-1B6B-0C3F-1595-CCDC383E7CCB}" v="296" dt="2026-04-14T15:52:00.733"/>
    <p1510:client id="{ECADC52D-3F65-4A93-AFD5-761AA8E2D591}" v="72" dt="2026-04-12T16:15:27.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3C65-042D-AFE2-18BF-65B16C45B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783BF1-D920-A555-D5F6-0B826349F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2CDD94-E277-1D9F-CA4F-6C2C71ACF59C}"/>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7520F798-484C-8507-6FE7-41080FBA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A87E9-A164-32F8-BCD1-382469AC58D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75102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6A79-20CD-411A-BF76-2A84A90F8F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9926A-0367-1E83-CE6D-8840D3964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CC47C-9F03-C0F4-8D7D-90005A99EF02}"/>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EE0C8A91-AB63-8776-9B25-1D04A72A2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F11F4-2A35-97AC-608D-C8EC21D1B162}"/>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018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BA4FE-2324-162B-6EB9-23F62C172A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54E3E-5780-53B8-E60A-9FF31A7AC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7E20A-43F1-ADD5-F441-08D4235E462E}"/>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E14E80B7-C4DE-09BC-2A1C-32B142DCF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ECA57-BDE7-9335-4D3A-96BF2705626F}"/>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47961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8F07-C240-6E97-CDE3-FA07B37A5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13CA6-DF5A-E729-DC6B-9A4357B72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5C45A-C171-7ED4-1917-E1FEBAD1EC8F}"/>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52ED2A67-E3B1-D932-BDC9-E40A87535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33D20-A9D7-DF8F-EB45-5F31F72FCD7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38086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25CF-2B07-3310-41DE-DF88B7C8D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74A2C-9D50-AC18-6B41-DCE5CFEF2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7778-7353-11D6-A514-7A549EE635C9}"/>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F6FE5352-D98F-868E-3D5D-C63B12C583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45E96-70A6-94C0-F366-8351EBF0544A}"/>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55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6F25-DB00-3388-8C04-7564B35D7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DFD5D-7D39-37A7-DA40-5C964A42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75C299-7885-D93B-7FDC-46B6489D6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9605CB-8701-8A4E-AC89-CF1A66260FEB}"/>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6" name="Footer Placeholder 5">
            <a:extLst>
              <a:ext uri="{FF2B5EF4-FFF2-40B4-BE49-F238E27FC236}">
                <a16:creationId xmlns:a16="http://schemas.microsoft.com/office/drawing/2014/main" id="{7A215E69-DFC8-6827-1DA5-ED80506C9D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D770F-DAE9-5218-1F3B-CFB8AB354069}"/>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66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EB35-F9AD-7C97-09DF-52A27A28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B2E66-F381-190C-9349-2E01735F7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3FB0-112F-F7E3-D5DC-7F9745F5E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07BA97-D129-0739-7250-BFEF78836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E8AC-1CAA-2089-A01C-4412739C5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B1452B-9DCF-F5D9-C353-59DD7C4FBEC3}"/>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8" name="Footer Placeholder 7">
            <a:extLst>
              <a:ext uri="{FF2B5EF4-FFF2-40B4-BE49-F238E27FC236}">
                <a16:creationId xmlns:a16="http://schemas.microsoft.com/office/drawing/2014/main" id="{9E549772-8D4F-1232-283D-A875EFE575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4FC9E5-07FF-A7FA-845D-628B2D79E02C}"/>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40651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E184-0EE1-06FC-2E40-E6E8065A31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96405-009A-A4D6-662B-32C5C01FEEC8}"/>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4" name="Footer Placeholder 3">
            <a:extLst>
              <a:ext uri="{FF2B5EF4-FFF2-40B4-BE49-F238E27FC236}">
                <a16:creationId xmlns:a16="http://schemas.microsoft.com/office/drawing/2014/main" id="{366A982C-AF59-283B-E24D-A2EF9421F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0C3E52-2901-AAC6-F403-C1A739EF8D16}"/>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688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A0809-8F75-B6CB-DE78-1F6364E5D278}"/>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3" name="Footer Placeholder 2">
            <a:extLst>
              <a:ext uri="{FF2B5EF4-FFF2-40B4-BE49-F238E27FC236}">
                <a16:creationId xmlns:a16="http://schemas.microsoft.com/office/drawing/2014/main" id="{FE7236EB-1B0C-AE2C-7B0F-90CE4B4E9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575908-124E-D5F0-D032-4952CB735088}"/>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1534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BAAE-5138-D32E-8EE6-4F8CC7A6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C3D998-177A-D095-BBAF-F29B19E3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B322CF-E56D-C0DA-BB1A-EAE605E39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DC4C8-2BC8-A7E8-E5F0-309734834916}"/>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6" name="Footer Placeholder 5">
            <a:extLst>
              <a:ext uri="{FF2B5EF4-FFF2-40B4-BE49-F238E27FC236}">
                <a16:creationId xmlns:a16="http://schemas.microsoft.com/office/drawing/2014/main" id="{D797C640-98E1-46A6-B0DC-4618D7A4F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F143E-13B6-B800-F073-169BA996144E}"/>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9327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A17-B4DE-868C-CBC5-123CAF40B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D8C265-C230-346C-E21A-E8B4B8ABF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A0180D-7691-609C-379E-6C3BF3822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7643-C1CD-3423-C1D9-B509B8BBA24F}"/>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6" name="Footer Placeholder 5">
            <a:extLst>
              <a:ext uri="{FF2B5EF4-FFF2-40B4-BE49-F238E27FC236}">
                <a16:creationId xmlns:a16="http://schemas.microsoft.com/office/drawing/2014/main" id="{449584F6-C1EB-0F88-E928-FE3ACBC61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9A2E33-C3BC-8B99-D708-872A8239EDF0}"/>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75036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8C2AE-FFB8-B42C-8293-7B51FF783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2860E4-2F84-7C8F-8807-568C9A07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C1466-053F-0DA4-2FA6-1BBA6567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27D9793E-6A1D-37BD-802F-AB0BFB509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9C1907-1843-AF04-148C-015EBDAC8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4F4F5-5861-45D1-BF69-1C6087D0E56D}" type="slidenum">
              <a:rPr lang="en-GB" smtClean="0"/>
              <a:t>‹#›</a:t>
            </a:fld>
            <a:endParaRPr lang="en-GB"/>
          </a:p>
        </p:txBody>
      </p:sp>
    </p:spTree>
    <p:extLst>
      <p:ext uri="{BB962C8B-B14F-4D97-AF65-F5344CB8AC3E}">
        <p14:creationId xmlns:p14="http://schemas.microsoft.com/office/powerpoint/2010/main" val="175368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topmarks.co.uk/maths-games/hit-the-button"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600649" y="3186125"/>
            <a:ext cx="2476363" cy="937022"/>
          </a:xfrm>
          <a:prstGeom prst="cloud">
            <a:avLst/>
          </a:prstGeom>
          <a:noFill/>
          <a:ln w="57150">
            <a:solidFill>
              <a:srgbClr val="821F4D"/>
            </a:solidFill>
          </a:ln>
        </p:spPr>
        <p:txBody>
          <a:bodyPr wrap="square" lIns="91440" tIns="45720" rIns="91440" bIns="45720" rtlCol="0" anchor="t">
            <a:spAutoFit/>
          </a:bodyPr>
          <a:lstStyle/>
          <a:p>
            <a:pPr algn="ctr"/>
            <a:r>
              <a:rPr lang="en-GB" sz="1600">
                <a:latin typeface="Letter-join No-Lead 6"/>
              </a:rPr>
              <a:t>Year 6</a:t>
            </a:r>
            <a:endParaRPr lang="en-GB" sz="1600">
              <a:latin typeface="Letter-join No-Lead 6" panose="02000505000000020003" pitchFamily="50" charset="0"/>
            </a:endParaRPr>
          </a:p>
          <a:p>
            <a:pPr algn="ctr"/>
            <a:r>
              <a:rPr lang="en-GB" sz="1600">
                <a:latin typeface="Letter-join No-Lead 6"/>
              </a:rPr>
              <a:t>Summer Term </a:t>
            </a:r>
            <a:r>
              <a:rPr lang="en-GB">
                <a:latin typeface="Letter-join No-Lead 6"/>
              </a:rPr>
              <a:t>1</a:t>
            </a:r>
          </a:p>
        </p:txBody>
      </p:sp>
      <p:sp>
        <p:nvSpPr>
          <p:cNvPr id="11" name="TextBox 10">
            <a:extLst>
              <a:ext uri="{FF2B5EF4-FFF2-40B4-BE49-F238E27FC236}">
                <a16:creationId xmlns:a16="http://schemas.microsoft.com/office/drawing/2014/main" id="{1C6BB8E7-01D9-B22E-D06F-0E24458E32C4}"/>
              </a:ext>
            </a:extLst>
          </p:cNvPr>
          <p:cNvSpPr txBox="1"/>
          <p:nvPr/>
        </p:nvSpPr>
        <p:spPr>
          <a:xfrm>
            <a:off x="420529" y="197524"/>
            <a:ext cx="3312662"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English</a:t>
            </a:r>
          </a:p>
          <a:p>
            <a:pPr algn="ctr"/>
            <a:r>
              <a:rPr lang="en-GB" sz="1200">
                <a:latin typeface="Letter-join No-Lead 6"/>
              </a:rPr>
              <a:t>Our class text continues to be Wind in the Wall, followed by The Remarkables.  We will be exploring differences in levels of formality to write a formal letter and develop a character description choosing appropriate grammatical structures and language for purpose and audience.. We will be revising all elements of spelling, punctuation and grammar in preparation for our KS2 SATS. </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648679" y="2963123"/>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339871" y="2555096"/>
            <a:ext cx="2867115" cy="830997"/>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Maths</a:t>
            </a:r>
          </a:p>
          <a:p>
            <a:pPr algn="ctr"/>
            <a:endParaRPr lang="en-GB" sz="1200" u="sng">
              <a:latin typeface="Letter-join No-Lead 6" panose="02000505000000020003" pitchFamily="50" charset="0"/>
            </a:endParaRPr>
          </a:p>
          <a:p>
            <a:pPr algn="ctr"/>
            <a:r>
              <a:rPr lang="en-GB" sz="1200">
                <a:latin typeface="Letter-join No-Lead 6"/>
              </a:rPr>
              <a:t>We will be focusing on shape and space a revision in preparation for SATs..</a:t>
            </a: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16757" y="1841745"/>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458422" y="4040471"/>
            <a:ext cx="2693589"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Science</a:t>
            </a:r>
            <a:r>
              <a:rPr lang="en-GB" sz="1200">
                <a:latin typeface="Letter-join No-Lead 6"/>
              </a:rPr>
              <a:t> </a:t>
            </a:r>
            <a:endParaRPr lang="en-US"/>
          </a:p>
          <a:p>
            <a:pPr algn="ctr"/>
            <a:r>
              <a:rPr lang="en-GB" sz="1200">
                <a:latin typeface="Letter-join No-Lead 6"/>
              </a:rPr>
              <a:t>Our new Science unit  ‘Circulation and Health’ will explore the heart and circulatory system through models and enquiries and considering how lifestyle choices affect our health.</a:t>
            </a: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186231" y="3696035"/>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298383" y="2171581"/>
            <a:ext cx="4349093" cy="1015663"/>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Computing</a:t>
            </a:r>
          </a:p>
          <a:p>
            <a:pPr algn="ctr"/>
            <a:r>
              <a:rPr lang="en-GB" sz="1200">
                <a:latin typeface="Letter-join No-Lead 6" panose="02000505000000020003" pitchFamily="50" charset="0"/>
              </a:rPr>
              <a:t>We will be Learning about the Internet of Things and how it has led to ‘big data’.</a:t>
            </a:r>
          </a:p>
          <a:p>
            <a:pPr algn="ctr"/>
            <a:r>
              <a:rPr lang="en-GB" sz="1200">
                <a:latin typeface="Letter-join No-Lead 6" panose="02000505000000020003" pitchFamily="50" charset="0"/>
              </a:rPr>
              <a:t>Learning how ’big data’ can be used to solve a problem or improve efficiency. . </a:t>
            </a: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3852754" y="1535534"/>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303133" y="127214"/>
            <a:ext cx="2972394"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panose="02000505000000020003" pitchFamily="50" charset="0"/>
              </a:rPr>
              <a:t>Music</a:t>
            </a:r>
          </a:p>
          <a:p>
            <a:pPr algn="ctr"/>
            <a:r>
              <a:rPr lang="en-GB" sz="1200">
                <a:latin typeface="Letter-join No-Lead 6" panose="02000505000000020003" pitchFamily="50" charset="0"/>
              </a:rPr>
              <a:t>The theme for our music is. </a:t>
            </a:r>
          </a:p>
          <a:p>
            <a:pPr algn="ctr"/>
            <a:r>
              <a:rPr lang="en-GB" sz="1200">
                <a:latin typeface="Letter-join No-Lead 6" panose="02000505000000020003" pitchFamily="50" charset="0"/>
              </a:rPr>
              <a:t>Composing and performing ready for our end of school production and encompassing all prior skills learned; harmony, melody, beat and individual/group performances!</a:t>
            </a:r>
          </a:p>
          <a:p>
            <a:pPr algn="ctr"/>
            <a:endParaRPr lang="en-GB" sz="1200">
              <a:latin typeface="Letter-join No-Lead 6" panose="02000505000000020003" pitchFamily="50" charset="0"/>
            </a:endParaRPr>
          </a:p>
        </p:txBody>
      </p:sp>
      <p:sp>
        <p:nvSpPr>
          <p:cNvPr id="22" name="TextBox 21">
            <a:extLst>
              <a:ext uri="{FF2B5EF4-FFF2-40B4-BE49-F238E27FC236}">
                <a16:creationId xmlns:a16="http://schemas.microsoft.com/office/drawing/2014/main" id="{FFE11EB2-0B15-7898-6BAC-BB9FCAB1D810}"/>
              </a:ext>
            </a:extLst>
          </p:cNvPr>
          <p:cNvSpPr txBox="1"/>
          <p:nvPr/>
        </p:nvSpPr>
        <p:spPr>
          <a:xfrm>
            <a:off x="10699299" y="398504"/>
            <a:ext cx="1305998" cy="2677656"/>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PSHE</a:t>
            </a:r>
          </a:p>
          <a:p>
            <a:pPr algn="ctr"/>
            <a:endParaRPr lang="en-GB" sz="1200" u="sng">
              <a:latin typeface="Letter-join No-Lead 6" panose="02000505000000020003" pitchFamily="50" charset="0"/>
            </a:endParaRPr>
          </a:p>
          <a:p>
            <a:pPr algn="ctr"/>
            <a:r>
              <a:rPr lang="en-GB" sz="1200">
                <a:latin typeface="Letter-join No-Lead 6" panose="02000505000000020003" pitchFamily="50" charset="0"/>
              </a:rPr>
              <a:t>Our unit will focus on physical health and mental wellbeing; understanding healthy choices and habits and what affects feelings, considering how we can express them. </a:t>
            </a:r>
          </a:p>
        </p:txBody>
      </p:sp>
      <p:sp>
        <p:nvSpPr>
          <p:cNvPr id="24" name="TextBox 23">
            <a:extLst>
              <a:ext uri="{FF2B5EF4-FFF2-40B4-BE49-F238E27FC236}">
                <a16:creationId xmlns:a16="http://schemas.microsoft.com/office/drawing/2014/main" id="{C7E125DF-D310-D8D3-AFEF-DF9172C4876A}"/>
              </a:ext>
            </a:extLst>
          </p:cNvPr>
          <p:cNvSpPr txBox="1"/>
          <p:nvPr/>
        </p:nvSpPr>
        <p:spPr>
          <a:xfrm>
            <a:off x="4430810" y="119748"/>
            <a:ext cx="2770164" cy="174630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History</a:t>
            </a:r>
          </a:p>
          <a:p>
            <a:pPr algn="ctr"/>
            <a:r>
              <a:rPr lang="en-GB" sz="1200">
                <a:latin typeface="Letter-join No-Lead 6"/>
              </a:rPr>
              <a:t>Our key question: Who should appear on a bank note?</a:t>
            </a:r>
            <a:endParaRPr lang="en-GB" sz="1200" u="sng">
              <a:latin typeface="Letter-join No-Lead 6" panose="02000505000000020003" pitchFamily="50" charset="0"/>
            </a:endParaRPr>
          </a:p>
          <a:p>
            <a:pPr algn="ctr"/>
            <a:r>
              <a:rPr lang="en-GB" sz="1200">
                <a:latin typeface="Letter-join No-Lead 6"/>
              </a:rPr>
              <a:t>We will be considering lesser known significant figures from British history and drawing on the life of Sir David Attenborourgh as to why he is a significant character in Living history and why he should be on a bank note.</a:t>
            </a:r>
          </a:p>
        </p:txBody>
      </p:sp>
      <p:sp>
        <p:nvSpPr>
          <p:cNvPr id="25" name="TextBox 24">
            <a:extLst>
              <a:ext uri="{FF2B5EF4-FFF2-40B4-BE49-F238E27FC236}">
                <a16:creationId xmlns:a16="http://schemas.microsoft.com/office/drawing/2014/main" id="{35B164B7-B96D-1ECE-61D4-40EA3ED87427}"/>
              </a:ext>
            </a:extLst>
          </p:cNvPr>
          <p:cNvSpPr txBox="1"/>
          <p:nvPr/>
        </p:nvSpPr>
        <p:spPr>
          <a:xfrm>
            <a:off x="5601120" y="4526194"/>
            <a:ext cx="1797950" cy="130805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panose="02000505000000020003" pitchFamily="50" charset="0"/>
              </a:rPr>
              <a:t>Art</a:t>
            </a:r>
          </a:p>
          <a:p>
            <a:pPr algn="ctr"/>
            <a:r>
              <a:rPr lang="en-GB" sz="1200">
                <a:latin typeface="Letter-join No-Lead 6"/>
                <a:ea typeface="Lato"/>
                <a:cs typeface="Lato"/>
              </a:rPr>
              <a:t>O</a:t>
            </a:r>
            <a:r>
              <a:rPr lang="en-GB" sz="1100">
                <a:latin typeface="Letter-join No-Lead 6"/>
                <a:ea typeface="Lato"/>
                <a:cs typeface="Lato"/>
              </a:rPr>
              <a:t>ur Art unit will be exploring Dan Fenelon and his work. Children will be recreating their own ceramic art piece inspired by his works. </a:t>
            </a: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3819217" y="113576"/>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6594345" y="9054"/>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7392851" y="11324"/>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1380" y="3974022"/>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76787" y="114329"/>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642329" y="4554526"/>
            <a:ext cx="4371217"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How you can support your child at home</a:t>
            </a:r>
          </a:p>
          <a:p>
            <a:pPr algn="ctr"/>
            <a:endParaRPr lang="en-GB" sz="1200" u="sng">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a:rPr>
              <a:t>Daily reading and discussion of the text, asking questions about the characters, plot and setting.</a:t>
            </a:r>
          </a:p>
          <a:p>
            <a:pPr marL="171450" indent="-171450">
              <a:buFont typeface="Arial" panose="020B0604020202020204" pitchFamily="34" charset="0"/>
              <a:buChar char="•"/>
            </a:pPr>
            <a:r>
              <a:rPr lang="en-GB" sz="1200">
                <a:latin typeface="Letter-join No-Lead 6"/>
              </a:rPr>
              <a:t>TT Rockstars to secure quick recall of key multiplication and division facts.</a:t>
            </a:r>
          </a:p>
          <a:p>
            <a:pPr marL="171450" indent="-171450">
              <a:buFont typeface="Arial" panose="020B0604020202020204" pitchFamily="34" charset="0"/>
              <a:buChar char="•"/>
            </a:pPr>
            <a:r>
              <a:rPr lang="en-GB" sz="1200">
                <a:latin typeface="Letter-join No-Lead 6"/>
              </a:rPr>
              <a:t>Hit the Button- a free online maths game to help with quick recall</a:t>
            </a:r>
          </a:p>
          <a:p>
            <a:pPr marL="171450" indent="-171450">
              <a:buFont typeface="Arial" panose="020B0604020202020204" pitchFamily="34" charset="0"/>
              <a:buChar char="•"/>
            </a:pPr>
            <a:r>
              <a:rPr lang="en-GB" sz="1200">
                <a:hlinkClick r:id="rId11"/>
              </a:rPr>
              <a:t>Hit the Button - Quick fire maths practise for 6-11 year olds</a:t>
            </a:r>
            <a:endParaRPr lang="en-GB" sz="1200">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a:rPr>
              <a:t>Spelling of Year 5 and 6 words.</a:t>
            </a:r>
          </a:p>
        </p:txBody>
      </p:sp>
      <p:sp>
        <p:nvSpPr>
          <p:cNvPr id="34" name="TextBox 33">
            <a:extLst>
              <a:ext uri="{FF2B5EF4-FFF2-40B4-BE49-F238E27FC236}">
                <a16:creationId xmlns:a16="http://schemas.microsoft.com/office/drawing/2014/main" id="{9CE686A4-D55E-678D-0570-001401DF1FAB}"/>
              </a:ext>
            </a:extLst>
          </p:cNvPr>
          <p:cNvSpPr txBox="1"/>
          <p:nvPr/>
        </p:nvSpPr>
        <p:spPr>
          <a:xfrm>
            <a:off x="420529" y="5651896"/>
            <a:ext cx="2709640" cy="830997"/>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MFL</a:t>
            </a:r>
          </a:p>
          <a:p>
            <a:pPr algn="ctr"/>
            <a:r>
              <a:rPr lang="en-GB" sz="1200">
                <a:latin typeface="Letter-join No-Lead 6"/>
              </a:rPr>
              <a:t>In French we will be recapping our French knowledge from across our Key Stage 2 learning journey. </a:t>
            </a: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368768">
            <a:off x="188614" y="5665308"/>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783900" y="2646554"/>
            <a:ext cx="2923442"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PE- Monday and Friday</a:t>
            </a:r>
          </a:p>
          <a:p>
            <a:pPr algn="ctr"/>
            <a:endParaRPr lang="en-GB" sz="1200" u="sng">
              <a:latin typeface="Letter-join No-Lead 6" panose="02000505000000020003" pitchFamily="50" charset="0"/>
            </a:endParaRPr>
          </a:p>
          <a:p>
            <a:pPr algn="ctr"/>
            <a:r>
              <a:rPr lang="en-GB" sz="1200">
                <a:latin typeface="Letter-join No-Lead 6"/>
              </a:rPr>
              <a:t>In gymnastics we will be using the vault and developing our skills in using this with a sequence. Outdoor, we will be doing athletics including running, jumping and throwing events.</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765388">
            <a:off x="7164004" y="1364032"/>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388092" y="4363699"/>
            <a:ext cx="2081919" cy="2308324"/>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RE</a:t>
            </a:r>
          </a:p>
          <a:p>
            <a:pPr algn="ctr"/>
            <a:endParaRPr lang="en-GB" sz="1200">
              <a:latin typeface="Letter-join No-Lead 6" panose="02000505000000020003" pitchFamily="50" charset="0"/>
            </a:endParaRPr>
          </a:p>
          <a:p>
            <a:pPr algn="ctr"/>
            <a:r>
              <a:rPr lang="en-GB" sz="1200">
                <a:latin typeface="Letter-join No-Lead 6"/>
              </a:rPr>
              <a:t>Our big question </a:t>
            </a:r>
            <a:r>
              <a:rPr lang="en-GB" sz="1200">
                <a:latin typeface="Letter-join No-Lead 6" panose="02000505000000020003" pitchFamily="50" charset="0"/>
              </a:rPr>
              <a:t>is ‘What can be done about racism? Can religion help?’. We will learn about teachings on equality and respect, study examples of people challenging prejudice, and reflect on how we can live well together in a diverse society.</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9224" y="4025912"/>
            <a:ext cx="899674" cy="51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9292E87A521419E7D4D688AC9C1AB" ma:contentTypeVersion="16" ma:contentTypeDescription="Create a new document." ma:contentTypeScope="" ma:versionID="b5543da26fc3c684e14279e9f3d4c3c1">
  <xsd:schema xmlns:xsd="http://www.w3.org/2001/XMLSchema" xmlns:xs="http://www.w3.org/2001/XMLSchema" xmlns:p="http://schemas.microsoft.com/office/2006/metadata/properties" xmlns:ns2="bfd4a97d-046b-4eea-b3a8-2f3ec27d2b5e" xmlns:ns3="f00d88ee-b9c9-43dc-afb7-fdfd69f3dfd1" targetNamespace="http://schemas.microsoft.com/office/2006/metadata/properties" ma:root="true" ma:fieldsID="1595072b144a87c8e5d746c6e4be9345" ns2:_="" ns3:_="">
    <xsd:import namespace="bfd4a97d-046b-4eea-b3a8-2f3ec27d2b5e"/>
    <xsd:import namespace="f00d88ee-b9c9-43dc-afb7-fdfd69f3dfd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4a97d-046b-4eea-b3a8-2f3ec27d2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0d88ee-b9c9-43dc-afb7-fdfd69f3dfd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41f595-8398-4009-bd07-942976c778bf}" ma:internalName="TaxCatchAll" ma:showField="CatchAllData" ma:web="f00d88ee-b9c9-43dc-afb7-fdfd69f3d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0d88ee-b9c9-43dc-afb7-fdfd69f3dfd1" xsi:nil="true"/>
    <lcf76f155ced4ddcb4097134ff3c332f xmlns="bfd4a97d-046b-4eea-b3a8-2f3ec27d2b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275AEC-2CE0-4502-937C-55BF6ACE9E33}">
  <ds:schemaRefs>
    <ds:schemaRef ds:uri="bfd4a97d-046b-4eea-b3a8-2f3ec27d2b5e"/>
    <ds:schemaRef ds:uri="f00d88ee-b9c9-43dc-afb7-fdfd69f3df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F1374E-F187-4D2C-86E8-479F4D7C6CE8}">
  <ds:schemaRefs>
    <ds:schemaRef ds:uri="http://schemas.microsoft.com/sharepoint/v3/contenttype/forms"/>
  </ds:schemaRefs>
</ds:datastoreItem>
</file>

<file path=customXml/itemProps3.xml><?xml version="1.0" encoding="utf-8"?>
<ds:datastoreItem xmlns:ds="http://schemas.openxmlformats.org/officeDocument/2006/customXml" ds:itemID="{22DD5C8D-9D19-411A-856C-B32D4E4166BA}">
  <ds:schemaRefs>
    <ds:schemaRef ds:uri="529c40e8-0bab-43d5-8ec0-07f08635fbc7"/>
    <ds:schemaRef ds:uri="bfd4a97d-046b-4eea-b3a8-2f3ec27d2b5e"/>
    <ds:schemaRef ds:uri="e5b96425-6c5e-47e5-8e3c-66a165e9bc6d"/>
    <ds:schemaRef ds:uri="f00d88ee-b9c9-43dc-afb7-fdfd69f3df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TM02892315[[fn=Wisp]]</Template>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Fliss Tyler</dc:creator>
  <cp:revision>2</cp:revision>
  <dcterms:created xsi:type="dcterms:W3CDTF">2025-03-25T13:02:34Z</dcterms:created>
  <dcterms:modified xsi:type="dcterms:W3CDTF">2026-05-19T09:17:43Z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0x01010072B9292E87A521419E7D4D688AC9C1AB</vt:lpwstr>
  </property>
  <property fmtid="{D5CDD505-2E9C-101B-9397-08002B2CF9AE}" pid="3" name="MediaServiceImageTags">
    <vt:lpwstr/>
  </property>
</Properties>
</file>