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36BEC2-9E97-BC2F-D835-036B0E7905C5}" v="2" dt="2026-05-19T09:15:12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71607-8E53-3275-E529-568B74DD8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ebheath Academy Primary School (@Webheathschool) / X">
            <a:extLst>
              <a:ext uri="{FF2B5EF4-FFF2-40B4-BE49-F238E27FC236}">
                <a16:creationId xmlns:a16="http://schemas.microsoft.com/office/drawing/2014/main" id="{A0212F10-BECC-2083-55B7-617BF8FEA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8651" y="1"/>
            <a:ext cx="904875" cy="904875"/>
          </a:xfrm>
          <a:prstGeom prst="rect">
            <a:avLst/>
          </a:prstGeom>
        </p:spPr>
      </p:pic>
      <p:pic>
        <p:nvPicPr>
          <p:cNvPr id="5" name="Picture 4" descr="Text Box 1, Textbox">
            <a:extLst>
              <a:ext uri="{FF2B5EF4-FFF2-40B4-BE49-F238E27FC236}">
                <a16:creationId xmlns:a16="http://schemas.microsoft.com/office/drawing/2014/main" id="{51920C76-CA9F-0BA9-C8FA-0FE42F31A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9226" y="123826"/>
            <a:ext cx="2771775" cy="9048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B0530F7-D67A-79D0-C2DB-980286EB4B0A}"/>
              </a:ext>
            </a:extLst>
          </p:cNvPr>
          <p:cNvSpPr txBox="1"/>
          <p:nvPr/>
        </p:nvSpPr>
        <p:spPr>
          <a:xfrm>
            <a:off x="5742227" y="346493"/>
            <a:ext cx="1745317" cy="461665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u="sng">
                <a:latin typeface="Letter-join No-Lead 6"/>
              </a:rPr>
              <a:t>Key Instant Recall Facts</a:t>
            </a:r>
            <a:br>
              <a:rPr lang="en-GB" sz="1200" u="sng" dirty="0">
                <a:latin typeface="Letter-join No-Lead 6"/>
              </a:rPr>
            </a:br>
            <a:r>
              <a:rPr lang="en-GB" sz="1200" u="sng">
                <a:latin typeface="Letter-join No-Lead 6"/>
              </a:rPr>
              <a:t>Year 2 Summer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BC3A0AF-1F07-2A74-7A31-0A8398AB0988}"/>
              </a:ext>
            </a:extLst>
          </p:cNvPr>
          <p:cNvGraphicFramePr>
            <a:graphicFrameLocks noGrp="1"/>
          </p:cNvGraphicFramePr>
          <p:nvPr/>
        </p:nvGraphicFramePr>
        <p:xfrm>
          <a:off x="1304925" y="1119506"/>
          <a:ext cx="9582150" cy="558101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791075">
                  <a:extLst>
                    <a:ext uri="{9D8B030D-6E8A-4147-A177-3AD203B41FA5}">
                      <a16:colId xmlns:a16="http://schemas.microsoft.com/office/drawing/2014/main" val="1244797750"/>
                    </a:ext>
                  </a:extLst>
                </a:gridCol>
                <a:gridCol w="4791075">
                  <a:extLst>
                    <a:ext uri="{9D8B030D-6E8A-4147-A177-3AD203B41FA5}">
                      <a16:colId xmlns:a16="http://schemas.microsoft.com/office/drawing/2014/main" val="4127934899"/>
                    </a:ext>
                  </a:extLst>
                </a:gridCol>
              </a:tblGrid>
              <a:tr h="1628775"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200" b="1" u="sng">
                          <a:effectLst/>
                          <a:latin typeface="Letter-join No-Lead 6"/>
                        </a:rPr>
                        <a:t>Target: </a:t>
                      </a:r>
                      <a:r>
                        <a:rPr lang="en-GB" sz="1200">
                          <a:effectLst/>
                          <a:latin typeface="Letter-join No-Lead 6"/>
                        </a:rPr>
                        <a:t> </a:t>
                      </a:r>
                      <a:br>
                        <a:rPr lang="en-GB" sz="1200">
                          <a:effectLst/>
                          <a:latin typeface="Letter-join No-Lead 6"/>
                        </a:rPr>
                      </a:br>
                      <a:endParaRPr lang="en-GB">
                        <a:effectLst/>
                      </a:endParaRPr>
                    </a:p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200">
                          <a:effectLst/>
                          <a:latin typeface="Letter-join No-Lead 6"/>
                        </a:rPr>
                        <a:t>By the end of the term, you child should be able to …. </a:t>
                      </a:r>
                      <a:endParaRPr lang="en-GB">
                        <a:effectLst/>
                      </a:endParaRPr>
                    </a:p>
                    <a:p>
                      <a:pPr lvl="0">
                        <a:lnSpc>
                          <a:spcPts val="1350"/>
                        </a:lnSpc>
                        <a:buNone/>
                      </a:pPr>
                      <a:endParaRPr lang="en-GB" sz="1200" b="1">
                        <a:effectLst/>
                        <a:latin typeface="Letter-join No-Lead 6"/>
                      </a:endParaRPr>
                    </a:p>
                    <a:p>
                      <a:pPr marL="171450" lvl="0" indent="-171450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 b="1">
                          <a:effectLst/>
                          <a:latin typeface="Letter-join No-Lead 6"/>
                        </a:rPr>
                        <a:t>Tell the time to o'clock, half past, quarter past, and quarter to</a:t>
                      </a:r>
                    </a:p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endParaRPr lang="en-GB">
                        <a:effectLst/>
                      </a:endParaRPr>
                    </a:p>
                    <a:p>
                      <a:pPr marL="342900" lvl="0" indent="-342900" rtl="0" fontAlgn="base">
                        <a:lnSpc>
                          <a:spcPts val="135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200">
                        <a:effectLst/>
                        <a:latin typeface="Letter-join No-Lead 6"/>
                      </a:endParaRPr>
                    </a:p>
                  </a:txBody>
                  <a:tcPr marL="57150" marR="5715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200" b="1" u="sng">
                          <a:effectLst/>
                          <a:latin typeface="Letter-join No-Lead 6"/>
                        </a:rPr>
                        <a:t>Activities to try at home</a:t>
                      </a:r>
                      <a:r>
                        <a:rPr lang="en-GB" sz="1200">
                          <a:effectLst/>
                          <a:latin typeface="Letter-join No-Lead 6"/>
                        </a:rPr>
                        <a:t> </a:t>
                      </a:r>
                      <a:endParaRPr lang="en-GB">
                        <a:effectLst/>
                      </a:endParaRPr>
                    </a:p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200" b="1">
                          <a:effectLst/>
                          <a:latin typeface="Letter-join No-Lead 6"/>
                        </a:rPr>
                        <a:t>The secret to success is little and often!</a:t>
                      </a:r>
                      <a:r>
                        <a:rPr lang="en-GB" sz="1200">
                          <a:effectLst/>
                          <a:latin typeface="Letter-join No-Lead 6"/>
                        </a:rPr>
                        <a:t> </a:t>
                      </a:r>
                      <a:endParaRPr lang="en-GB">
                        <a:effectLst/>
                      </a:endParaRPr>
                    </a:p>
                    <a:p>
                      <a:pPr lvl="0">
                        <a:lnSpc>
                          <a:spcPts val="1350"/>
                        </a:lnSpc>
                        <a:buNone/>
                      </a:pPr>
                      <a:endParaRPr lang="en-GB" sz="1200">
                        <a:effectLst/>
                        <a:latin typeface="Letter-join No-Lead 6"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Top marks, time games:  </a:t>
                      </a:r>
                    </a:p>
                    <a:p>
                      <a:pPr lvl="0">
                        <a:lnSpc>
                          <a:spcPts val="1350"/>
                        </a:lnSpc>
                        <a:buNone/>
                      </a:pPr>
                      <a:endParaRPr lang="en-GB" sz="1200">
                        <a:effectLst/>
                        <a:latin typeface="Letter-join No-Lead 6"/>
                      </a:endParaRPr>
                    </a:p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endParaRPr lang="en-GB" sz="1200" b="1">
                        <a:effectLst/>
                        <a:latin typeface="Letter-join No-Lead 6"/>
                      </a:endParaRPr>
                    </a:p>
                    <a:p>
                      <a:pPr marL="171450" indent="-171450" rtl="0" fontAlgn="base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>
                          <a:effectLst/>
                          <a:latin typeface="Letter-join No-Lead 6"/>
                        </a:rPr>
                        <a:t>Visual analogue clocks in the house</a:t>
                      </a:r>
                    </a:p>
                    <a:p>
                      <a:pPr lvl="0">
                        <a:lnSpc>
                          <a:spcPts val="1350"/>
                        </a:lnSpc>
                        <a:buNone/>
                      </a:pPr>
                      <a:endParaRPr lang="en-GB" sz="1200">
                        <a:effectLst/>
                        <a:latin typeface="Letter-join No-Lead 6"/>
                      </a:endParaRPr>
                    </a:p>
                    <a:p>
                      <a:pPr marL="171450" lvl="0" indent="-171450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>
                          <a:effectLst/>
                          <a:latin typeface="Letter-join No-Lead 6"/>
                        </a:rPr>
                        <a:t>Use of a watch</a:t>
                      </a:r>
                    </a:p>
                    <a:p>
                      <a:pPr lvl="0">
                        <a:lnSpc>
                          <a:spcPts val="1350"/>
                        </a:lnSpc>
                        <a:buNone/>
                      </a:pPr>
                      <a:endParaRPr lang="en-GB" sz="1200">
                        <a:effectLst/>
                        <a:latin typeface="Letter-join No-Lead 6"/>
                      </a:endParaRPr>
                    </a:p>
                    <a:p>
                      <a:pPr marL="171450" indent="-171450" rtl="0" fontAlgn="base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>
                          <a:effectLst/>
                          <a:latin typeface="Letter-join No-Lead 6"/>
                        </a:rPr>
                        <a:t>Daily challenges to tell the time at different parts of the day </a:t>
                      </a:r>
                      <a:endParaRPr lang="en-GB">
                        <a:effectLst/>
                      </a:endParaRPr>
                    </a:p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endParaRPr lang="en-GB">
                        <a:effectLst/>
                      </a:endParaRPr>
                    </a:p>
                    <a:p>
                      <a:pPr marL="171450" indent="-171450" rtl="0" fontAlgn="base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>
                          <a:effectLst/>
                          <a:latin typeface="Letter-join No-Lead 6"/>
                        </a:rPr>
                        <a:t>Test the Parent! </a:t>
                      </a:r>
                      <a:endParaRPr lang="en-GB">
                        <a:effectLst/>
                      </a:endParaRPr>
                    </a:p>
                    <a:p>
                      <a:pPr lvl="0">
                        <a:lnSpc>
                          <a:spcPts val="1350"/>
                        </a:lnSpc>
                        <a:buNone/>
                      </a:pPr>
                      <a:endParaRPr lang="en-GB" sz="1200">
                        <a:effectLst/>
                        <a:latin typeface="Letter-join No-Lead 6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1" i="0" u="none" strike="noStrike" noProof="0">
                          <a:effectLst/>
                          <a:latin typeface="Letter-join No-Lead 6"/>
                        </a:rPr>
                        <a:t>Daily time check</a:t>
                      </a:r>
                      <a:r>
                        <a:rPr lang="en-GB" sz="1200" b="0" i="0" u="none" strike="noStrike" noProof="0">
                          <a:effectLst/>
                          <a:latin typeface="Letter-join No-Lead 6"/>
                        </a:rPr>
                        <a:t>: Ask your child to read the clock at key times (e.g. bedtime, dinner time).</a:t>
                      </a:r>
                      <a:br>
                        <a:rPr lang="en-GB" sz="1200" b="0" i="0" u="none" strike="noStrike" noProof="0">
                          <a:effectLst/>
                          <a:latin typeface="Letter-join No-Lead 6"/>
                        </a:rPr>
                      </a:br>
                      <a:r>
                        <a:rPr lang="en-GB" sz="1200" b="0" i="0" u="none" strike="noStrike" noProof="0">
                          <a:effectLst/>
                          <a:latin typeface="Letter-join No-Lead 6"/>
                        </a:rPr>
                        <a:t> </a:t>
                      </a:r>
                      <a:endParaRPr lang="en-GB">
                        <a:latin typeface="Letter-join No-Lead 6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1" i="0" u="none" strike="noStrike" noProof="0">
                          <a:effectLst/>
                          <a:latin typeface="Letter-join No-Lead 6"/>
                        </a:rPr>
                        <a:t>Make a clock</a:t>
                      </a:r>
                      <a:r>
                        <a:rPr lang="en-GB" sz="1200" b="0" i="0" u="none" strike="noStrike" noProof="0">
                          <a:effectLst/>
                          <a:latin typeface="Letter-join No-Lead 6"/>
                        </a:rPr>
                        <a:t>: Create a simple paper plate clock with movable hands. </a:t>
                      </a:r>
                      <a:br>
                        <a:rPr lang="en-GB" sz="1200" b="0" i="0" u="none" strike="noStrike" noProof="0">
                          <a:effectLst/>
                          <a:latin typeface="Letter-join No-Lead 6"/>
                        </a:rPr>
                      </a:br>
                      <a:endParaRPr lang="en-GB">
                        <a:latin typeface="Letter-join No-Lead 6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1" i="0" u="none" strike="noStrike" noProof="0">
                          <a:effectLst/>
                          <a:latin typeface="Letter-join No-Lead 6"/>
                        </a:rPr>
                        <a:t>Routine linking</a:t>
                      </a:r>
                      <a:r>
                        <a:rPr lang="en-GB" sz="1200" b="0" i="0" u="none" strike="noStrike" noProof="0">
                          <a:effectLst/>
                          <a:latin typeface="Letter-join No-Lead 6"/>
                        </a:rPr>
                        <a:t>: Talk about times in daily routines (e.g. “We eat dinner at 6 o’clock”). </a:t>
                      </a:r>
                      <a:br>
                        <a:rPr lang="en-GB" sz="1200" b="0" i="0" u="none" strike="noStrike" noProof="0">
                          <a:effectLst/>
                          <a:latin typeface="Letter-join No-Lead 6"/>
                        </a:rPr>
                      </a:br>
                      <a:endParaRPr lang="en-GB">
                        <a:latin typeface="Letter-join No-Lead 6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1" i="0" u="none" strike="noStrike" noProof="0">
                          <a:effectLst/>
                          <a:latin typeface="Letter-join No-Lead 6"/>
                        </a:rPr>
                        <a:t>Time matching game</a:t>
                      </a:r>
                      <a:r>
                        <a:rPr lang="en-GB" sz="1200" b="0" i="0" u="none" strike="noStrike" noProof="0">
                          <a:effectLst/>
                          <a:latin typeface="Letter-join No-Lead 6"/>
                        </a:rPr>
                        <a:t>: Match written times to clock faces. </a:t>
                      </a:r>
                      <a:br>
                        <a:rPr lang="en-GB" sz="1200" b="0" i="0" u="none" strike="noStrike" noProof="0">
                          <a:effectLst/>
                          <a:latin typeface="Letter-join No-Lead 6"/>
                        </a:rPr>
                      </a:br>
                      <a:endParaRPr lang="en-GB">
                        <a:latin typeface="Letter-join No-Lead 6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1" i="0" u="none" strike="noStrike" noProof="0">
                          <a:effectLst/>
                          <a:latin typeface="Letter-join No-Lead 6"/>
                        </a:rPr>
                        <a:t>Act it out</a:t>
                      </a:r>
                      <a:r>
                        <a:rPr lang="en-GB" sz="1200" b="0" i="0" u="none" strike="noStrike" noProof="0">
                          <a:effectLst/>
                          <a:latin typeface="Letter-join No-Lead 6"/>
                        </a:rPr>
                        <a:t>: Ask your child to show a time on a toy or drawn clock. </a:t>
                      </a:r>
                      <a:br>
                        <a:rPr lang="en-GB" sz="1200" b="0" i="0" u="none" strike="noStrike" noProof="0">
                          <a:effectLst/>
                          <a:latin typeface="Letter-join No-Lead 6"/>
                        </a:rPr>
                      </a:br>
                      <a:endParaRPr lang="en-GB">
                        <a:latin typeface="Letter-join No-Lead 6"/>
                      </a:endParaRPr>
                    </a:p>
                    <a:p>
                      <a:pPr marL="285750" lvl="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1" i="0" u="none" strike="noStrike" noProof="0">
                          <a:effectLst/>
                          <a:latin typeface="Letter-join No-Lead 6"/>
                        </a:rPr>
                        <a:t>Spot the time</a:t>
                      </a:r>
                      <a:r>
                        <a:rPr lang="en-GB" sz="1200" b="0" i="0" u="none" strike="noStrike" noProof="0">
                          <a:effectLst/>
                          <a:latin typeface="Letter-join No-Lead 6"/>
                        </a:rPr>
                        <a:t>: Look for clocks when out and about and ask your child to read them.</a:t>
                      </a:r>
                      <a:endParaRPr lang="en-GB">
                        <a:latin typeface="Letter-join No-Lead 6"/>
                      </a:endParaRPr>
                    </a:p>
                  </a:txBody>
                  <a:tcPr marL="57150" marR="5715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405604"/>
                  </a:ext>
                </a:extLst>
              </a:tr>
              <a:tr h="1628775"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200" b="1" u="sng">
                          <a:effectLst/>
                          <a:latin typeface="Letter-join No-Lead 6"/>
                        </a:rPr>
                        <a:t>Key Vocabulary</a:t>
                      </a:r>
                      <a:r>
                        <a:rPr lang="en-GB" sz="1200">
                          <a:effectLst/>
                          <a:latin typeface="Letter-join No-Lead 6"/>
                        </a:rPr>
                        <a:t> </a:t>
                      </a:r>
                      <a:endParaRPr lang="en-GB">
                        <a:effectLst/>
                      </a:endParaRPr>
                    </a:p>
                    <a:p>
                      <a:pPr marL="342900" lvl="0" indent="-342900" rtl="0" fontAlgn="base">
                        <a:lnSpc>
                          <a:spcPts val="1350"/>
                        </a:lnSpc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Time</a:t>
                      </a:r>
                    </a:p>
                    <a:p>
                      <a:pPr marL="342900" lvl="0" indent="-342900">
                        <a:lnSpc>
                          <a:spcPts val="1350"/>
                        </a:lnSpc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Minutes</a:t>
                      </a:r>
                    </a:p>
                    <a:p>
                      <a:pPr marL="342900" lvl="0" indent="-342900">
                        <a:lnSpc>
                          <a:spcPts val="1350"/>
                        </a:lnSpc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Hours</a:t>
                      </a:r>
                    </a:p>
                    <a:p>
                      <a:pPr marL="342900" lvl="0" indent="-342900">
                        <a:lnSpc>
                          <a:spcPts val="1350"/>
                        </a:lnSpc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Seconds</a:t>
                      </a:r>
                      <a:endParaRPr lang="en-GB"/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     Clock </a:t>
                      </a:r>
                      <a:endParaRPr lang="en-GB">
                        <a:latin typeface="Letter-join No-Lead 6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     Hands (hour hand / minute hand) </a:t>
                      </a:r>
                      <a:endParaRPr lang="en-GB">
                        <a:latin typeface="Letter-join No-Lead 6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     Before / After</a:t>
                      </a:r>
                      <a:endParaRPr lang="en-GB">
                        <a:latin typeface="Letter-join No-Lead 6"/>
                      </a:endParaRPr>
                    </a:p>
                    <a:p>
                      <a:pPr marL="342900" lvl="0" indent="-342900">
                        <a:lnSpc>
                          <a:spcPts val="1350"/>
                        </a:lnSpc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endParaRPr lang="en-GB" sz="1200" b="0" i="0" u="none" strike="noStrike" noProof="0">
                        <a:solidFill>
                          <a:srgbClr val="000000"/>
                        </a:solidFill>
                        <a:effectLst/>
                        <a:latin typeface="Letter-join No-Lead 6"/>
                      </a:endParaRPr>
                    </a:p>
                    <a:p>
                      <a:pPr marL="342900" lvl="0" indent="-342900">
                        <a:lnSpc>
                          <a:spcPts val="1350"/>
                        </a:lnSpc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endParaRPr lang="en-GB" sz="1200" b="0" i="0" u="none" strike="noStrike" noProof="0">
                        <a:solidFill>
                          <a:srgbClr val="000000"/>
                        </a:solidFill>
                        <a:effectLst/>
                        <a:latin typeface="Letter-join No-Lead 6"/>
                      </a:endParaRPr>
                    </a:p>
                  </a:txBody>
                  <a:tcPr marL="57150" marR="5715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736996"/>
                  </a:ext>
                </a:extLst>
              </a:tr>
              <a:tr h="1628775"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200" b="1" u="sng">
                          <a:effectLst/>
                          <a:latin typeface="Letter-join No-Lead 6"/>
                        </a:rPr>
                        <a:t>Questions to ask</a:t>
                      </a:r>
                      <a:r>
                        <a:rPr lang="en-GB" sz="1200">
                          <a:effectLst/>
                          <a:latin typeface="Letter-join No-Lead 6"/>
                        </a:rPr>
                        <a:t> </a:t>
                      </a:r>
                      <a:endParaRPr lang="en-GB">
                        <a:effectLst/>
                      </a:endParaRPr>
                    </a:p>
                    <a:p>
                      <a:pPr marL="171450" lvl="0" indent="-171450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What time is it when the small hand is on the 5 and the big hand in on the 12?</a:t>
                      </a:r>
                    </a:p>
                    <a:p>
                      <a:pPr marL="171450" lvl="0" indent="-171450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How many minutes are in an hour?</a:t>
                      </a:r>
                    </a:p>
                    <a:p>
                      <a:pPr marL="171450" lvl="0" indent="-171450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How many hours are in a day?</a:t>
                      </a:r>
                    </a:p>
                    <a:p>
                      <a:pPr marL="171450" lvl="0" indent="-171450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How many seconds are in a minute?</a:t>
                      </a:r>
                    </a:p>
                    <a:p>
                      <a:pPr marL="171450" lvl="0" indent="-171450">
                        <a:lnSpc>
                          <a:spcPts val="1350"/>
                        </a:lnSpc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How many minutes are in a quarter/half an hour?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  What time is it? 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  How do you know? </a:t>
                      </a:r>
                      <a:endParaRPr lang="en-GB">
                        <a:latin typeface="Letter-join No-Lead 6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  Where is the minute hand pointing? </a:t>
                      </a:r>
                      <a:endParaRPr lang="en-GB">
                        <a:latin typeface="Letter-join No-Lead 6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GB" sz="1200" b="0" i="0" u="none" strike="noStrike" noProof="0">
                          <a:solidFill>
                            <a:srgbClr val="000000"/>
                          </a:solidFill>
                          <a:effectLst/>
                          <a:latin typeface="Letter-join No-Lead 6"/>
                        </a:rPr>
                        <a:t>  Where is the hour hand?</a:t>
                      </a:r>
                      <a:endParaRPr lang="en-GB">
                        <a:latin typeface="Letter-join No-Lead 6"/>
                      </a:endParaRPr>
                    </a:p>
                  </a:txBody>
                  <a:tcPr marL="57150" marR="57150">
                    <a:lnL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91659"/>
                  </a:ext>
                </a:extLst>
              </a:tr>
            </a:tbl>
          </a:graphicData>
        </a:graphic>
      </p:graphicFrame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91E8D6C-5B45-8BF9-AE2C-46FFCE3E1C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3086" y="1647444"/>
            <a:ext cx="511881" cy="50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143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2026-05-19T09:15:19Z</dcterms:modified>
</cp:coreProperties>
</file>