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1F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EDEB9F-2B2E-0BEE-F388-CAF1F4A8ACCD}" v="34" dt="2026-03-25T16:15:17.0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1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B3C65-042D-AFE2-18BF-65B16C45B9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6783BF1-D920-A555-D5F6-0B826349F4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C2CDD94-E277-1D9F-CA4F-6C2C71ACF59C}"/>
              </a:ext>
            </a:extLst>
          </p:cNvPr>
          <p:cNvSpPr>
            <a:spLocks noGrp="1"/>
          </p:cNvSpPr>
          <p:nvPr>
            <p:ph type="dt" sz="half" idx="10"/>
          </p:nvPr>
        </p:nvSpPr>
        <p:spPr/>
        <p:txBody>
          <a:bodyPr/>
          <a:lstStyle/>
          <a:p>
            <a:fld id="{6BC1CEA6-B670-4FDB-8EB4-EB90786D9F61}" type="datetimeFigureOut">
              <a:rPr lang="en-GB" smtClean="0"/>
              <a:t>19/05/2026</a:t>
            </a:fld>
            <a:endParaRPr lang="en-GB"/>
          </a:p>
        </p:txBody>
      </p:sp>
      <p:sp>
        <p:nvSpPr>
          <p:cNvPr id="5" name="Footer Placeholder 4">
            <a:extLst>
              <a:ext uri="{FF2B5EF4-FFF2-40B4-BE49-F238E27FC236}">
                <a16:creationId xmlns:a16="http://schemas.microsoft.com/office/drawing/2014/main" id="{7520F798-484C-8507-6FE7-41080FBA94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14A87E9-A164-32F8-BCD1-382469AC58D3}"/>
              </a:ext>
            </a:extLst>
          </p:cNvPr>
          <p:cNvSpPr>
            <a:spLocks noGrp="1"/>
          </p:cNvSpPr>
          <p:nvPr>
            <p:ph type="sldNum" sz="quarter" idx="12"/>
          </p:nvPr>
        </p:nvSpPr>
        <p:spPr/>
        <p:txBody>
          <a:bodyPr/>
          <a:lstStyle/>
          <a:p>
            <a:fld id="{D574F4F5-5861-45D1-BF69-1C6087D0E56D}" type="slidenum">
              <a:rPr lang="en-GB" smtClean="0"/>
              <a:t>‹#›</a:t>
            </a:fld>
            <a:endParaRPr lang="en-GB"/>
          </a:p>
        </p:txBody>
      </p:sp>
    </p:spTree>
    <p:extLst>
      <p:ext uri="{BB962C8B-B14F-4D97-AF65-F5344CB8AC3E}">
        <p14:creationId xmlns:p14="http://schemas.microsoft.com/office/powerpoint/2010/main" val="1751022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56A79-20CD-411A-BF76-2A84A90F8F9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299926A-0367-1E83-CE6D-8840D3964B1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9ECC47C-9F03-C0F4-8D7D-90005A99EF02}"/>
              </a:ext>
            </a:extLst>
          </p:cNvPr>
          <p:cNvSpPr>
            <a:spLocks noGrp="1"/>
          </p:cNvSpPr>
          <p:nvPr>
            <p:ph type="dt" sz="half" idx="10"/>
          </p:nvPr>
        </p:nvSpPr>
        <p:spPr/>
        <p:txBody>
          <a:bodyPr/>
          <a:lstStyle/>
          <a:p>
            <a:fld id="{6BC1CEA6-B670-4FDB-8EB4-EB90786D9F61}" type="datetimeFigureOut">
              <a:rPr lang="en-GB" smtClean="0"/>
              <a:t>19/05/2026</a:t>
            </a:fld>
            <a:endParaRPr lang="en-GB"/>
          </a:p>
        </p:txBody>
      </p:sp>
      <p:sp>
        <p:nvSpPr>
          <p:cNvPr id="5" name="Footer Placeholder 4">
            <a:extLst>
              <a:ext uri="{FF2B5EF4-FFF2-40B4-BE49-F238E27FC236}">
                <a16:creationId xmlns:a16="http://schemas.microsoft.com/office/drawing/2014/main" id="{EE0C8A91-AB63-8776-9B25-1D04A72A25F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10F11F4-2A35-97AC-608D-C8EC21D1B162}"/>
              </a:ext>
            </a:extLst>
          </p:cNvPr>
          <p:cNvSpPr>
            <a:spLocks noGrp="1"/>
          </p:cNvSpPr>
          <p:nvPr>
            <p:ph type="sldNum" sz="quarter" idx="12"/>
          </p:nvPr>
        </p:nvSpPr>
        <p:spPr/>
        <p:txBody>
          <a:bodyPr/>
          <a:lstStyle/>
          <a:p>
            <a:fld id="{D574F4F5-5861-45D1-BF69-1C6087D0E56D}" type="slidenum">
              <a:rPr lang="en-GB" smtClean="0"/>
              <a:t>‹#›</a:t>
            </a:fld>
            <a:endParaRPr lang="en-GB"/>
          </a:p>
        </p:txBody>
      </p:sp>
    </p:spTree>
    <p:extLst>
      <p:ext uri="{BB962C8B-B14F-4D97-AF65-F5344CB8AC3E}">
        <p14:creationId xmlns:p14="http://schemas.microsoft.com/office/powerpoint/2010/main" val="201809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FBA4FE-2324-162B-6EB9-23F62C172AA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6054E3E-5780-53B8-E60A-9FF31A7AC2C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E17E20A-43F1-ADD5-F441-08D4235E462E}"/>
              </a:ext>
            </a:extLst>
          </p:cNvPr>
          <p:cNvSpPr>
            <a:spLocks noGrp="1"/>
          </p:cNvSpPr>
          <p:nvPr>
            <p:ph type="dt" sz="half" idx="10"/>
          </p:nvPr>
        </p:nvSpPr>
        <p:spPr/>
        <p:txBody>
          <a:bodyPr/>
          <a:lstStyle/>
          <a:p>
            <a:fld id="{6BC1CEA6-B670-4FDB-8EB4-EB90786D9F61}" type="datetimeFigureOut">
              <a:rPr lang="en-GB" smtClean="0"/>
              <a:t>19/05/2026</a:t>
            </a:fld>
            <a:endParaRPr lang="en-GB"/>
          </a:p>
        </p:txBody>
      </p:sp>
      <p:sp>
        <p:nvSpPr>
          <p:cNvPr id="5" name="Footer Placeholder 4">
            <a:extLst>
              <a:ext uri="{FF2B5EF4-FFF2-40B4-BE49-F238E27FC236}">
                <a16:creationId xmlns:a16="http://schemas.microsoft.com/office/drawing/2014/main" id="{E14E80B7-C4DE-09BC-2A1C-32B142DCFAD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CECA57-BDE7-9335-4D3A-96BF2705626F}"/>
              </a:ext>
            </a:extLst>
          </p:cNvPr>
          <p:cNvSpPr>
            <a:spLocks noGrp="1"/>
          </p:cNvSpPr>
          <p:nvPr>
            <p:ph type="sldNum" sz="quarter" idx="12"/>
          </p:nvPr>
        </p:nvSpPr>
        <p:spPr/>
        <p:txBody>
          <a:bodyPr/>
          <a:lstStyle/>
          <a:p>
            <a:fld id="{D574F4F5-5861-45D1-BF69-1C6087D0E56D}" type="slidenum">
              <a:rPr lang="en-GB" smtClean="0"/>
              <a:t>‹#›</a:t>
            </a:fld>
            <a:endParaRPr lang="en-GB"/>
          </a:p>
        </p:txBody>
      </p:sp>
    </p:spTree>
    <p:extLst>
      <p:ext uri="{BB962C8B-B14F-4D97-AF65-F5344CB8AC3E}">
        <p14:creationId xmlns:p14="http://schemas.microsoft.com/office/powerpoint/2010/main" val="479611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B8F07-C240-6E97-CDE3-FA07B37A54A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C813CA6-DF5A-E729-DC6B-9A4357B7216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815C45A-C171-7ED4-1917-E1FEBAD1EC8F}"/>
              </a:ext>
            </a:extLst>
          </p:cNvPr>
          <p:cNvSpPr>
            <a:spLocks noGrp="1"/>
          </p:cNvSpPr>
          <p:nvPr>
            <p:ph type="dt" sz="half" idx="10"/>
          </p:nvPr>
        </p:nvSpPr>
        <p:spPr/>
        <p:txBody>
          <a:bodyPr/>
          <a:lstStyle/>
          <a:p>
            <a:fld id="{6BC1CEA6-B670-4FDB-8EB4-EB90786D9F61}" type="datetimeFigureOut">
              <a:rPr lang="en-GB" smtClean="0"/>
              <a:t>19/05/2026</a:t>
            </a:fld>
            <a:endParaRPr lang="en-GB"/>
          </a:p>
        </p:txBody>
      </p:sp>
      <p:sp>
        <p:nvSpPr>
          <p:cNvPr id="5" name="Footer Placeholder 4">
            <a:extLst>
              <a:ext uri="{FF2B5EF4-FFF2-40B4-BE49-F238E27FC236}">
                <a16:creationId xmlns:a16="http://schemas.microsoft.com/office/drawing/2014/main" id="{52ED2A67-E3B1-D932-BDC9-E40A87535B2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3133D20-A9D7-DF8F-EB45-5F31F72FCD73}"/>
              </a:ext>
            </a:extLst>
          </p:cNvPr>
          <p:cNvSpPr>
            <a:spLocks noGrp="1"/>
          </p:cNvSpPr>
          <p:nvPr>
            <p:ph type="sldNum" sz="quarter" idx="12"/>
          </p:nvPr>
        </p:nvSpPr>
        <p:spPr/>
        <p:txBody>
          <a:bodyPr/>
          <a:lstStyle/>
          <a:p>
            <a:fld id="{D574F4F5-5861-45D1-BF69-1C6087D0E56D}" type="slidenum">
              <a:rPr lang="en-GB" smtClean="0"/>
              <a:t>‹#›</a:t>
            </a:fld>
            <a:endParaRPr lang="en-GB"/>
          </a:p>
        </p:txBody>
      </p:sp>
    </p:spTree>
    <p:extLst>
      <p:ext uri="{BB962C8B-B14F-4D97-AF65-F5344CB8AC3E}">
        <p14:creationId xmlns:p14="http://schemas.microsoft.com/office/powerpoint/2010/main" val="3808602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225CF-2B07-3310-41DE-DF88B7C8D76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7874A2C-9D50-AC18-6B41-DCE5CFEF2CE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387778-7353-11D6-A514-7A549EE635C9}"/>
              </a:ext>
            </a:extLst>
          </p:cNvPr>
          <p:cNvSpPr>
            <a:spLocks noGrp="1"/>
          </p:cNvSpPr>
          <p:nvPr>
            <p:ph type="dt" sz="half" idx="10"/>
          </p:nvPr>
        </p:nvSpPr>
        <p:spPr/>
        <p:txBody>
          <a:bodyPr/>
          <a:lstStyle/>
          <a:p>
            <a:fld id="{6BC1CEA6-B670-4FDB-8EB4-EB90786D9F61}" type="datetimeFigureOut">
              <a:rPr lang="en-GB" smtClean="0"/>
              <a:t>19/05/2026</a:t>
            </a:fld>
            <a:endParaRPr lang="en-GB"/>
          </a:p>
        </p:txBody>
      </p:sp>
      <p:sp>
        <p:nvSpPr>
          <p:cNvPr id="5" name="Footer Placeholder 4">
            <a:extLst>
              <a:ext uri="{FF2B5EF4-FFF2-40B4-BE49-F238E27FC236}">
                <a16:creationId xmlns:a16="http://schemas.microsoft.com/office/drawing/2014/main" id="{F6FE5352-D98F-868E-3D5D-C63B12C583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B345E96-70A6-94C0-F366-8351EBF0544A}"/>
              </a:ext>
            </a:extLst>
          </p:cNvPr>
          <p:cNvSpPr>
            <a:spLocks noGrp="1"/>
          </p:cNvSpPr>
          <p:nvPr>
            <p:ph type="sldNum" sz="quarter" idx="12"/>
          </p:nvPr>
        </p:nvSpPr>
        <p:spPr/>
        <p:txBody>
          <a:bodyPr/>
          <a:lstStyle/>
          <a:p>
            <a:fld id="{D574F4F5-5861-45D1-BF69-1C6087D0E56D}" type="slidenum">
              <a:rPr lang="en-GB" smtClean="0"/>
              <a:t>‹#›</a:t>
            </a:fld>
            <a:endParaRPr lang="en-GB"/>
          </a:p>
        </p:txBody>
      </p:sp>
    </p:spTree>
    <p:extLst>
      <p:ext uri="{BB962C8B-B14F-4D97-AF65-F5344CB8AC3E}">
        <p14:creationId xmlns:p14="http://schemas.microsoft.com/office/powerpoint/2010/main" val="2955132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96F25-DB00-3388-8C04-7564B35D7BA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DDDFD5D-7D39-37A7-DA40-5C964A42DAC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375C299-7885-D93B-7FDC-46B6489D652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39605CB-8701-8A4E-AC89-CF1A66260FEB}"/>
              </a:ext>
            </a:extLst>
          </p:cNvPr>
          <p:cNvSpPr>
            <a:spLocks noGrp="1"/>
          </p:cNvSpPr>
          <p:nvPr>
            <p:ph type="dt" sz="half" idx="10"/>
          </p:nvPr>
        </p:nvSpPr>
        <p:spPr/>
        <p:txBody>
          <a:bodyPr/>
          <a:lstStyle/>
          <a:p>
            <a:fld id="{6BC1CEA6-B670-4FDB-8EB4-EB90786D9F61}" type="datetimeFigureOut">
              <a:rPr lang="en-GB" smtClean="0"/>
              <a:t>19/05/2026</a:t>
            </a:fld>
            <a:endParaRPr lang="en-GB"/>
          </a:p>
        </p:txBody>
      </p:sp>
      <p:sp>
        <p:nvSpPr>
          <p:cNvPr id="6" name="Footer Placeholder 5">
            <a:extLst>
              <a:ext uri="{FF2B5EF4-FFF2-40B4-BE49-F238E27FC236}">
                <a16:creationId xmlns:a16="http://schemas.microsoft.com/office/drawing/2014/main" id="{7A215E69-DFC8-6827-1DA5-ED80506C9D0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17D770F-DAE9-5218-1F3B-CFB8AB354069}"/>
              </a:ext>
            </a:extLst>
          </p:cNvPr>
          <p:cNvSpPr>
            <a:spLocks noGrp="1"/>
          </p:cNvSpPr>
          <p:nvPr>
            <p:ph type="sldNum" sz="quarter" idx="12"/>
          </p:nvPr>
        </p:nvSpPr>
        <p:spPr/>
        <p:txBody>
          <a:bodyPr/>
          <a:lstStyle/>
          <a:p>
            <a:fld id="{D574F4F5-5861-45D1-BF69-1C6087D0E56D}" type="slidenum">
              <a:rPr lang="en-GB" smtClean="0"/>
              <a:t>‹#›</a:t>
            </a:fld>
            <a:endParaRPr lang="en-GB"/>
          </a:p>
        </p:txBody>
      </p:sp>
    </p:spTree>
    <p:extLst>
      <p:ext uri="{BB962C8B-B14F-4D97-AF65-F5344CB8AC3E}">
        <p14:creationId xmlns:p14="http://schemas.microsoft.com/office/powerpoint/2010/main" val="296692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6EB35-F9AD-7C97-09DF-52A27A28FEA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36B2E66-F381-190C-9349-2E01735F7B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8D3FB0-112F-F7E3-D5DC-7F9745F5E12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407BA97-D129-0739-7250-BFEF78836B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2CFE8AC-1CAA-2089-A01C-4412739C5AD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AB1452B-9DCF-F5D9-C353-59DD7C4FBEC3}"/>
              </a:ext>
            </a:extLst>
          </p:cNvPr>
          <p:cNvSpPr>
            <a:spLocks noGrp="1"/>
          </p:cNvSpPr>
          <p:nvPr>
            <p:ph type="dt" sz="half" idx="10"/>
          </p:nvPr>
        </p:nvSpPr>
        <p:spPr/>
        <p:txBody>
          <a:bodyPr/>
          <a:lstStyle/>
          <a:p>
            <a:fld id="{6BC1CEA6-B670-4FDB-8EB4-EB90786D9F61}" type="datetimeFigureOut">
              <a:rPr lang="en-GB" smtClean="0"/>
              <a:t>19/05/2026</a:t>
            </a:fld>
            <a:endParaRPr lang="en-GB"/>
          </a:p>
        </p:txBody>
      </p:sp>
      <p:sp>
        <p:nvSpPr>
          <p:cNvPr id="8" name="Footer Placeholder 7">
            <a:extLst>
              <a:ext uri="{FF2B5EF4-FFF2-40B4-BE49-F238E27FC236}">
                <a16:creationId xmlns:a16="http://schemas.microsoft.com/office/drawing/2014/main" id="{9E549772-8D4F-1232-283D-A875EFE575A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74FC9E5-07FF-A7FA-845D-628B2D79E02C}"/>
              </a:ext>
            </a:extLst>
          </p:cNvPr>
          <p:cNvSpPr>
            <a:spLocks noGrp="1"/>
          </p:cNvSpPr>
          <p:nvPr>
            <p:ph type="sldNum" sz="quarter" idx="12"/>
          </p:nvPr>
        </p:nvSpPr>
        <p:spPr/>
        <p:txBody>
          <a:bodyPr/>
          <a:lstStyle/>
          <a:p>
            <a:fld id="{D574F4F5-5861-45D1-BF69-1C6087D0E56D}" type="slidenum">
              <a:rPr lang="en-GB" smtClean="0"/>
              <a:t>‹#›</a:t>
            </a:fld>
            <a:endParaRPr lang="en-GB"/>
          </a:p>
        </p:txBody>
      </p:sp>
    </p:spTree>
    <p:extLst>
      <p:ext uri="{BB962C8B-B14F-4D97-AF65-F5344CB8AC3E}">
        <p14:creationId xmlns:p14="http://schemas.microsoft.com/office/powerpoint/2010/main" val="1406514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6E184-0EE1-06FC-2E40-E6E8065A31D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0B96405-009A-A4D6-662B-32C5C01FEEC8}"/>
              </a:ext>
            </a:extLst>
          </p:cNvPr>
          <p:cNvSpPr>
            <a:spLocks noGrp="1"/>
          </p:cNvSpPr>
          <p:nvPr>
            <p:ph type="dt" sz="half" idx="10"/>
          </p:nvPr>
        </p:nvSpPr>
        <p:spPr/>
        <p:txBody>
          <a:bodyPr/>
          <a:lstStyle/>
          <a:p>
            <a:fld id="{6BC1CEA6-B670-4FDB-8EB4-EB90786D9F61}" type="datetimeFigureOut">
              <a:rPr lang="en-GB" smtClean="0"/>
              <a:t>19/05/2026</a:t>
            </a:fld>
            <a:endParaRPr lang="en-GB"/>
          </a:p>
        </p:txBody>
      </p:sp>
      <p:sp>
        <p:nvSpPr>
          <p:cNvPr id="4" name="Footer Placeholder 3">
            <a:extLst>
              <a:ext uri="{FF2B5EF4-FFF2-40B4-BE49-F238E27FC236}">
                <a16:creationId xmlns:a16="http://schemas.microsoft.com/office/drawing/2014/main" id="{366A982C-AF59-283B-E24D-A2EF9421F11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60C3E52-2901-AAC6-F403-C1A739EF8D16}"/>
              </a:ext>
            </a:extLst>
          </p:cNvPr>
          <p:cNvSpPr>
            <a:spLocks noGrp="1"/>
          </p:cNvSpPr>
          <p:nvPr>
            <p:ph type="sldNum" sz="quarter" idx="12"/>
          </p:nvPr>
        </p:nvSpPr>
        <p:spPr/>
        <p:txBody>
          <a:bodyPr/>
          <a:lstStyle/>
          <a:p>
            <a:fld id="{D574F4F5-5861-45D1-BF69-1C6087D0E56D}" type="slidenum">
              <a:rPr lang="en-GB" smtClean="0"/>
              <a:t>‹#›</a:t>
            </a:fld>
            <a:endParaRPr lang="en-GB"/>
          </a:p>
        </p:txBody>
      </p:sp>
    </p:spTree>
    <p:extLst>
      <p:ext uri="{BB962C8B-B14F-4D97-AF65-F5344CB8AC3E}">
        <p14:creationId xmlns:p14="http://schemas.microsoft.com/office/powerpoint/2010/main" val="168868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1A0809-8F75-B6CB-DE78-1F6364E5D278}"/>
              </a:ext>
            </a:extLst>
          </p:cNvPr>
          <p:cNvSpPr>
            <a:spLocks noGrp="1"/>
          </p:cNvSpPr>
          <p:nvPr>
            <p:ph type="dt" sz="half" idx="10"/>
          </p:nvPr>
        </p:nvSpPr>
        <p:spPr/>
        <p:txBody>
          <a:bodyPr/>
          <a:lstStyle/>
          <a:p>
            <a:fld id="{6BC1CEA6-B670-4FDB-8EB4-EB90786D9F61}" type="datetimeFigureOut">
              <a:rPr lang="en-GB" smtClean="0"/>
              <a:t>19/05/2026</a:t>
            </a:fld>
            <a:endParaRPr lang="en-GB"/>
          </a:p>
        </p:txBody>
      </p:sp>
      <p:sp>
        <p:nvSpPr>
          <p:cNvPr id="3" name="Footer Placeholder 2">
            <a:extLst>
              <a:ext uri="{FF2B5EF4-FFF2-40B4-BE49-F238E27FC236}">
                <a16:creationId xmlns:a16="http://schemas.microsoft.com/office/drawing/2014/main" id="{FE7236EB-1B0C-AE2C-7B0F-90CE4B4E918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D575908-124E-D5F0-D032-4952CB735088}"/>
              </a:ext>
            </a:extLst>
          </p:cNvPr>
          <p:cNvSpPr>
            <a:spLocks noGrp="1"/>
          </p:cNvSpPr>
          <p:nvPr>
            <p:ph type="sldNum" sz="quarter" idx="12"/>
          </p:nvPr>
        </p:nvSpPr>
        <p:spPr/>
        <p:txBody>
          <a:bodyPr/>
          <a:lstStyle/>
          <a:p>
            <a:fld id="{D574F4F5-5861-45D1-BF69-1C6087D0E56D}" type="slidenum">
              <a:rPr lang="en-GB" smtClean="0"/>
              <a:t>‹#›</a:t>
            </a:fld>
            <a:endParaRPr lang="en-GB"/>
          </a:p>
        </p:txBody>
      </p:sp>
    </p:spTree>
    <p:extLst>
      <p:ext uri="{BB962C8B-B14F-4D97-AF65-F5344CB8AC3E}">
        <p14:creationId xmlns:p14="http://schemas.microsoft.com/office/powerpoint/2010/main" val="115348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CBAAE-5138-D32E-8EE6-4F8CC7A6A7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DC3D998-177A-D095-BBAF-F29B19E353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7B322CF-E56D-C0DA-BB1A-EAE605E395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4DC4C8-2BC8-A7E8-E5F0-309734834916}"/>
              </a:ext>
            </a:extLst>
          </p:cNvPr>
          <p:cNvSpPr>
            <a:spLocks noGrp="1"/>
          </p:cNvSpPr>
          <p:nvPr>
            <p:ph type="dt" sz="half" idx="10"/>
          </p:nvPr>
        </p:nvSpPr>
        <p:spPr/>
        <p:txBody>
          <a:bodyPr/>
          <a:lstStyle/>
          <a:p>
            <a:fld id="{6BC1CEA6-B670-4FDB-8EB4-EB90786D9F61}" type="datetimeFigureOut">
              <a:rPr lang="en-GB" smtClean="0"/>
              <a:t>19/05/2026</a:t>
            </a:fld>
            <a:endParaRPr lang="en-GB"/>
          </a:p>
        </p:txBody>
      </p:sp>
      <p:sp>
        <p:nvSpPr>
          <p:cNvPr id="6" name="Footer Placeholder 5">
            <a:extLst>
              <a:ext uri="{FF2B5EF4-FFF2-40B4-BE49-F238E27FC236}">
                <a16:creationId xmlns:a16="http://schemas.microsoft.com/office/drawing/2014/main" id="{D797C640-98E1-46A6-B0DC-4618D7A4FC0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03F143E-13B6-B800-F073-169BA996144E}"/>
              </a:ext>
            </a:extLst>
          </p:cNvPr>
          <p:cNvSpPr>
            <a:spLocks noGrp="1"/>
          </p:cNvSpPr>
          <p:nvPr>
            <p:ph type="sldNum" sz="quarter" idx="12"/>
          </p:nvPr>
        </p:nvSpPr>
        <p:spPr/>
        <p:txBody>
          <a:bodyPr/>
          <a:lstStyle/>
          <a:p>
            <a:fld id="{D574F4F5-5861-45D1-BF69-1C6087D0E56D}" type="slidenum">
              <a:rPr lang="en-GB" smtClean="0"/>
              <a:t>‹#›</a:t>
            </a:fld>
            <a:endParaRPr lang="en-GB"/>
          </a:p>
        </p:txBody>
      </p:sp>
    </p:spTree>
    <p:extLst>
      <p:ext uri="{BB962C8B-B14F-4D97-AF65-F5344CB8AC3E}">
        <p14:creationId xmlns:p14="http://schemas.microsoft.com/office/powerpoint/2010/main" val="2993275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A1A17-B4DE-868C-CBC5-123CAF40B8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5D8C265-C230-346C-E21A-E8B4B8ABFD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7A0180D-7691-609C-379E-6C3BF3822D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527643-C1CD-3423-C1D9-B509B8BBA24F}"/>
              </a:ext>
            </a:extLst>
          </p:cNvPr>
          <p:cNvSpPr>
            <a:spLocks noGrp="1"/>
          </p:cNvSpPr>
          <p:nvPr>
            <p:ph type="dt" sz="half" idx="10"/>
          </p:nvPr>
        </p:nvSpPr>
        <p:spPr/>
        <p:txBody>
          <a:bodyPr/>
          <a:lstStyle/>
          <a:p>
            <a:fld id="{6BC1CEA6-B670-4FDB-8EB4-EB90786D9F61}" type="datetimeFigureOut">
              <a:rPr lang="en-GB" smtClean="0"/>
              <a:t>19/05/2026</a:t>
            </a:fld>
            <a:endParaRPr lang="en-GB"/>
          </a:p>
        </p:txBody>
      </p:sp>
      <p:sp>
        <p:nvSpPr>
          <p:cNvPr id="6" name="Footer Placeholder 5">
            <a:extLst>
              <a:ext uri="{FF2B5EF4-FFF2-40B4-BE49-F238E27FC236}">
                <a16:creationId xmlns:a16="http://schemas.microsoft.com/office/drawing/2014/main" id="{449584F6-C1EB-0F88-E928-FE3ACBC612B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39A2E33-C3BC-8B99-D708-872A8239EDF0}"/>
              </a:ext>
            </a:extLst>
          </p:cNvPr>
          <p:cNvSpPr>
            <a:spLocks noGrp="1"/>
          </p:cNvSpPr>
          <p:nvPr>
            <p:ph type="sldNum" sz="quarter" idx="12"/>
          </p:nvPr>
        </p:nvSpPr>
        <p:spPr/>
        <p:txBody>
          <a:bodyPr/>
          <a:lstStyle/>
          <a:p>
            <a:fld id="{D574F4F5-5861-45D1-BF69-1C6087D0E56D}" type="slidenum">
              <a:rPr lang="en-GB" smtClean="0"/>
              <a:t>‹#›</a:t>
            </a:fld>
            <a:endParaRPr lang="en-GB"/>
          </a:p>
        </p:txBody>
      </p:sp>
    </p:spTree>
    <p:extLst>
      <p:ext uri="{BB962C8B-B14F-4D97-AF65-F5344CB8AC3E}">
        <p14:creationId xmlns:p14="http://schemas.microsoft.com/office/powerpoint/2010/main" val="750363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C8C2AE-FFB8-B42C-8293-7B51FF783D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C2860E4-2F84-7C8F-8807-568C9A07D9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3C1466-053F-0DA4-2FA6-1BBA656744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BC1CEA6-B670-4FDB-8EB4-EB90786D9F61}" type="datetimeFigureOut">
              <a:rPr lang="en-GB" smtClean="0"/>
              <a:t>19/05/2026</a:t>
            </a:fld>
            <a:endParaRPr lang="en-GB"/>
          </a:p>
        </p:txBody>
      </p:sp>
      <p:sp>
        <p:nvSpPr>
          <p:cNvPr id="5" name="Footer Placeholder 4">
            <a:extLst>
              <a:ext uri="{FF2B5EF4-FFF2-40B4-BE49-F238E27FC236}">
                <a16:creationId xmlns:a16="http://schemas.microsoft.com/office/drawing/2014/main" id="{27D9793E-6A1D-37BD-802F-AB0BFB509C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BE9C1907-1843-AF04-148C-015EBDAC86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574F4F5-5861-45D1-BF69-1C6087D0E56D}" type="slidenum">
              <a:rPr lang="en-GB" smtClean="0"/>
              <a:t>‹#›</a:t>
            </a:fld>
            <a:endParaRPr lang="en-GB"/>
          </a:p>
        </p:txBody>
      </p:sp>
    </p:spTree>
    <p:extLst>
      <p:ext uri="{BB962C8B-B14F-4D97-AF65-F5344CB8AC3E}">
        <p14:creationId xmlns:p14="http://schemas.microsoft.com/office/powerpoint/2010/main" val="17536857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Image preview">
            <a:extLst>
              <a:ext uri="{FF2B5EF4-FFF2-40B4-BE49-F238E27FC236}">
                <a16:creationId xmlns:a16="http://schemas.microsoft.com/office/drawing/2014/main" id="{EBB92364-D219-D38E-8462-AEFE4B0C75D5}"/>
              </a:ext>
            </a:extLst>
          </p:cNvPr>
          <p:cNvSpPr>
            <a:spLocks noChangeAspect="1" noChangeArrowheads="1"/>
          </p:cNvSpPr>
          <p:nvPr/>
        </p:nvSpPr>
        <p:spPr bwMode="auto">
          <a:xfrm>
            <a:off x="5943600" y="325217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0" name="TextBox 9">
            <a:extLst>
              <a:ext uri="{FF2B5EF4-FFF2-40B4-BE49-F238E27FC236}">
                <a16:creationId xmlns:a16="http://schemas.microsoft.com/office/drawing/2014/main" id="{95C54EFA-DA48-9B77-C530-1677146F1E01}"/>
              </a:ext>
            </a:extLst>
          </p:cNvPr>
          <p:cNvSpPr txBox="1"/>
          <p:nvPr/>
        </p:nvSpPr>
        <p:spPr>
          <a:xfrm>
            <a:off x="4599224" y="2918490"/>
            <a:ext cx="2909499" cy="983873"/>
          </a:xfrm>
          <a:prstGeom prst="cloud">
            <a:avLst/>
          </a:prstGeom>
          <a:noFill/>
          <a:ln w="57150">
            <a:solidFill>
              <a:srgbClr val="821F4D"/>
            </a:solidFill>
          </a:ln>
        </p:spPr>
        <p:txBody>
          <a:bodyPr wrap="square" lIns="91440" tIns="45720" rIns="91440" bIns="45720" rtlCol="0" anchor="t">
            <a:spAutoFit/>
          </a:bodyPr>
          <a:lstStyle/>
          <a:p>
            <a:pPr algn="ctr"/>
            <a:r>
              <a:rPr lang="en-GB" dirty="0">
                <a:latin typeface="Letter-join No-Lead 6"/>
              </a:rPr>
              <a:t>Year 2</a:t>
            </a:r>
          </a:p>
          <a:p>
            <a:pPr algn="ctr"/>
            <a:r>
              <a:rPr lang="en-GB" dirty="0">
                <a:latin typeface="Letter-join No-Lead 6" panose="02000505000000020003" pitchFamily="50" charset="0"/>
              </a:rPr>
              <a:t>Summer Term 1</a:t>
            </a:r>
          </a:p>
        </p:txBody>
      </p:sp>
      <p:grpSp>
        <p:nvGrpSpPr>
          <p:cNvPr id="31" name="Group 30">
            <a:extLst>
              <a:ext uri="{FF2B5EF4-FFF2-40B4-BE49-F238E27FC236}">
                <a16:creationId xmlns:a16="http://schemas.microsoft.com/office/drawing/2014/main" id="{286E7A71-FB31-553A-FC6F-C46FD4430EC9}"/>
              </a:ext>
            </a:extLst>
          </p:cNvPr>
          <p:cNvGrpSpPr/>
          <p:nvPr/>
        </p:nvGrpSpPr>
        <p:grpSpPr>
          <a:xfrm>
            <a:off x="3752953" y="2794681"/>
            <a:ext cx="1402080" cy="1402080"/>
            <a:chOff x="3762185" y="2213964"/>
            <a:chExt cx="1402080" cy="1402080"/>
          </a:xfrm>
        </p:grpSpPr>
        <p:sp>
          <p:nvSpPr>
            <p:cNvPr id="30" name="Oval 29">
              <a:extLst>
                <a:ext uri="{FF2B5EF4-FFF2-40B4-BE49-F238E27FC236}">
                  <a16:creationId xmlns:a16="http://schemas.microsoft.com/office/drawing/2014/main" id="{EC9D1A5B-66F2-5529-70B9-1802C3E5E6D8}"/>
                </a:ext>
              </a:extLst>
            </p:cNvPr>
            <p:cNvSpPr/>
            <p:nvPr/>
          </p:nvSpPr>
          <p:spPr>
            <a:xfrm>
              <a:off x="3873330" y="2337773"/>
              <a:ext cx="1142474" cy="1171008"/>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p>
          </p:txBody>
        </p:sp>
        <p:pic>
          <p:nvPicPr>
            <p:cNvPr id="1026" name="Picture 2" descr="Webheath Academy Primary School (@Webheathschool) / X">
              <a:extLst>
                <a:ext uri="{FF2B5EF4-FFF2-40B4-BE49-F238E27FC236}">
                  <a16:creationId xmlns:a16="http://schemas.microsoft.com/office/drawing/2014/main" id="{84F1310B-46BD-6EFD-6D99-955B573AFC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2185" y="2213964"/>
              <a:ext cx="1402080" cy="1402080"/>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TextBox 10">
            <a:extLst>
              <a:ext uri="{FF2B5EF4-FFF2-40B4-BE49-F238E27FC236}">
                <a16:creationId xmlns:a16="http://schemas.microsoft.com/office/drawing/2014/main" id="{1C6BB8E7-01D9-B22E-D06F-0E24458E32C4}"/>
              </a:ext>
            </a:extLst>
          </p:cNvPr>
          <p:cNvSpPr txBox="1"/>
          <p:nvPr/>
        </p:nvSpPr>
        <p:spPr>
          <a:xfrm>
            <a:off x="420529" y="197524"/>
            <a:ext cx="3312662" cy="1754326"/>
          </a:xfrm>
          <a:prstGeom prst="rect">
            <a:avLst/>
          </a:prstGeom>
          <a:noFill/>
          <a:ln>
            <a:solidFill>
              <a:srgbClr val="821F4D"/>
            </a:solidFill>
            <a:prstDash val="lgDash"/>
          </a:ln>
        </p:spPr>
        <p:txBody>
          <a:bodyPr wrap="square" lIns="91440" tIns="45720" rIns="91440" bIns="45720" rtlCol="0" anchor="t">
            <a:spAutoFit/>
          </a:bodyPr>
          <a:lstStyle/>
          <a:p>
            <a:pPr algn="ctr"/>
            <a:r>
              <a:rPr lang="en-GB" sz="1200" u="sng" dirty="0">
                <a:latin typeface="Letter-join No-Lead 6"/>
              </a:rPr>
              <a:t>English</a:t>
            </a:r>
          </a:p>
          <a:p>
            <a:pPr algn="ctr"/>
            <a:endParaRPr lang="en-GB" sz="1200" u="sng" dirty="0">
              <a:latin typeface="Letter-join No-Lead 6" panose="02000505000000020003" pitchFamily="50" charset="0"/>
            </a:endParaRPr>
          </a:p>
          <a:p>
            <a:pPr algn="ctr"/>
            <a:r>
              <a:rPr lang="en-GB" sz="1200" dirty="0">
                <a:latin typeface="Letter-join No-Lead 6"/>
              </a:rPr>
              <a:t>Our class text is called, “The Bear and the Piano” and we will be exploring a range of sentence types for Letters and reports. We will be recapping word classes and using conjunctions to extend sentences. We will also be securing our understanding of apostrophes for contractions and possession. </a:t>
            </a:r>
          </a:p>
        </p:txBody>
      </p:sp>
      <p:sp>
        <p:nvSpPr>
          <p:cNvPr id="12" name="TextBox 11">
            <a:extLst>
              <a:ext uri="{FF2B5EF4-FFF2-40B4-BE49-F238E27FC236}">
                <a16:creationId xmlns:a16="http://schemas.microsoft.com/office/drawing/2014/main" id="{35A0BF1D-F830-005F-7602-547A5210B83C}"/>
              </a:ext>
            </a:extLst>
          </p:cNvPr>
          <p:cNvSpPr txBox="1"/>
          <p:nvPr/>
        </p:nvSpPr>
        <p:spPr>
          <a:xfrm>
            <a:off x="352977" y="2285356"/>
            <a:ext cx="2752098" cy="1569660"/>
          </a:xfrm>
          <a:prstGeom prst="rect">
            <a:avLst/>
          </a:prstGeom>
          <a:noFill/>
          <a:ln>
            <a:solidFill>
              <a:srgbClr val="821F4D"/>
            </a:solidFill>
            <a:prstDash val="lgDash"/>
          </a:ln>
        </p:spPr>
        <p:txBody>
          <a:bodyPr wrap="square" rtlCol="0">
            <a:spAutoFit/>
          </a:bodyPr>
          <a:lstStyle/>
          <a:p>
            <a:pPr algn="ctr"/>
            <a:r>
              <a:rPr lang="en-GB" sz="1200" u="sng" dirty="0">
                <a:latin typeface="Letter-join No-Lead 6" panose="02000505000000020003" pitchFamily="50" charset="0"/>
              </a:rPr>
              <a:t>Maths</a:t>
            </a:r>
          </a:p>
          <a:p>
            <a:pPr algn="ctr"/>
            <a:endParaRPr lang="en-GB" sz="1200" u="sng" dirty="0">
              <a:latin typeface="Letter-join No-Lead 6" panose="02000505000000020003" pitchFamily="50" charset="0"/>
            </a:endParaRPr>
          </a:p>
          <a:p>
            <a:pPr algn="ctr"/>
            <a:r>
              <a:rPr lang="en-GB" sz="1200" dirty="0">
                <a:latin typeface="Letter-join No-Lead 6" panose="02000505000000020003" pitchFamily="50" charset="0"/>
              </a:rPr>
              <a:t>We will be focussing on multiplication and division. Children will explore equal groups, arrays, sharing and grouping, as well as doubling and halving, using practical activities to build their understanding.</a:t>
            </a:r>
          </a:p>
        </p:txBody>
      </p:sp>
      <p:pic>
        <p:nvPicPr>
          <p:cNvPr id="1032" name="Picture 8" descr="Cambridge Primary English">
            <a:extLst>
              <a:ext uri="{FF2B5EF4-FFF2-40B4-BE49-F238E27FC236}">
                <a16:creationId xmlns:a16="http://schemas.microsoft.com/office/drawing/2014/main" id="{E6CE6258-D7C7-68B2-0CB0-AF4DE512DBA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9031"/>
          <a:stretch/>
        </p:blipFill>
        <p:spPr bwMode="auto">
          <a:xfrm rot="20745546">
            <a:off x="126436" y="141742"/>
            <a:ext cx="619590" cy="501677"/>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ShareFaith Media » Math Symbol Clipart – ShareFaith Media">
            <a:extLst>
              <a:ext uri="{FF2B5EF4-FFF2-40B4-BE49-F238E27FC236}">
                <a16:creationId xmlns:a16="http://schemas.microsoft.com/office/drawing/2014/main" id="{6C16232F-756E-12C5-BB3F-1FE5A21AA0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905554">
            <a:off x="2726403" y="2060210"/>
            <a:ext cx="647106" cy="537098"/>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92E4A929-381B-368A-49D4-26D4B2B1359E}"/>
              </a:ext>
            </a:extLst>
          </p:cNvPr>
          <p:cNvSpPr txBox="1"/>
          <p:nvPr/>
        </p:nvSpPr>
        <p:spPr>
          <a:xfrm>
            <a:off x="434976" y="4544563"/>
            <a:ext cx="2892881" cy="1384995"/>
          </a:xfrm>
          <a:prstGeom prst="rect">
            <a:avLst/>
          </a:prstGeom>
          <a:noFill/>
          <a:ln>
            <a:solidFill>
              <a:srgbClr val="821F4D"/>
            </a:solidFill>
            <a:prstDash val="lgDash"/>
          </a:ln>
        </p:spPr>
        <p:txBody>
          <a:bodyPr wrap="square" rtlCol="0">
            <a:spAutoFit/>
          </a:bodyPr>
          <a:lstStyle/>
          <a:p>
            <a:pPr algn="ctr"/>
            <a:r>
              <a:rPr lang="en-GB" sz="1200" u="sng" dirty="0">
                <a:latin typeface="Letter-join No-Lead 6" panose="02000505000000020003" pitchFamily="50" charset="0"/>
              </a:rPr>
              <a:t>Science</a:t>
            </a:r>
          </a:p>
          <a:p>
            <a:pPr algn="ctr"/>
            <a:endParaRPr lang="en-GB" sz="1200" u="sng" dirty="0">
              <a:latin typeface="Letter-join No-Lead 6" panose="02000505000000020003" pitchFamily="50" charset="0"/>
            </a:endParaRPr>
          </a:p>
          <a:p>
            <a:pPr algn="ctr"/>
            <a:r>
              <a:rPr lang="en-GB" sz="1200" dirty="0">
                <a:latin typeface="Letter-join No-Lead 6" panose="02000505000000020003" pitchFamily="50" charset="0"/>
              </a:rPr>
              <a:t>Our new topic is about plants and their reproduction. We will be d</a:t>
            </a:r>
            <a:r>
              <a:rPr lang="en-GB" sz="1200" b="0" i="0" dirty="0">
                <a:effectLst/>
                <a:latin typeface="Letter-join No-Lead 6" panose="02000505000000020003" pitchFamily="50" charset="0"/>
              </a:rPr>
              <a:t>escribing the life cycle of a flowering plant and carrying out tests to investigate plant structure and function.</a:t>
            </a:r>
            <a:endParaRPr lang="en-GB" sz="1200" u="sng" dirty="0">
              <a:latin typeface="Letter-join No-Lead 6" panose="02000505000000020003" pitchFamily="50" charset="0"/>
            </a:endParaRPr>
          </a:p>
        </p:txBody>
      </p:sp>
      <p:pic>
        <p:nvPicPr>
          <p:cNvPr id="1044" name="Picture 20" descr="Science Lab Supplies Clipart Images | Free Download | PNG Transparent  Background - Pngtree">
            <a:extLst>
              <a:ext uri="{FF2B5EF4-FFF2-40B4-BE49-F238E27FC236}">
                <a16:creationId xmlns:a16="http://schemas.microsoft.com/office/drawing/2014/main" id="{D87ECA1C-692A-EF43-EA26-A1925C8FE6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113210">
            <a:off x="300212" y="4312321"/>
            <a:ext cx="574329" cy="574329"/>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29CA6393-8089-EE92-4982-4614E90E259A}"/>
              </a:ext>
            </a:extLst>
          </p:cNvPr>
          <p:cNvSpPr txBox="1"/>
          <p:nvPr/>
        </p:nvSpPr>
        <p:spPr>
          <a:xfrm>
            <a:off x="7310789" y="303426"/>
            <a:ext cx="2593702" cy="1200329"/>
          </a:xfrm>
          <a:prstGeom prst="rect">
            <a:avLst/>
          </a:prstGeom>
          <a:noFill/>
          <a:ln>
            <a:solidFill>
              <a:srgbClr val="821F4D"/>
            </a:solidFill>
            <a:prstDash val="lgDash"/>
          </a:ln>
        </p:spPr>
        <p:txBody>
          <a:bodyPr wrap="square" lIns="91440" tIns="45720" rIns="91440" bIns="45720" rtlCol="0" anchor="t">
            <a:spAutoFit/>
          </a:bodyPr>
          <a:lstStyle/>
          <a:p>
            <a:pPr algn="ctr"/>
            <a:r>
              <a:rPr lang="en-GB" sz="1200" u="sng">
                <a:latin typeface="Letter-join No-Lead 6"/>
              </a:rPr>
              <a:t>Music</a:t>
            </a:r>
          </a:p>
          <a:p>
            <a:pPr algn="ctr"/>
            <a:endParaRPr lang="en-GB" sz="1200" u="sng">
              <a:latin typeface="Letter-join No-Lead 6" panose="02000505000000020003" pitchFamily="50" charset="0"/>
            </a:endParaRPr>
          </a:p>
          <a:p>
            <a:pPr algn="ctr"/>
            <a:r>
              <a:rPr lang="en-GB" sz="1200">
                <a:latin typeface="Letter-join No-Lead 6"/>
              </a:rPr>
              <a:t>This </a:t>
            </a:r>
            <a:r>
              <a:rPr lang="en-GB" sz="1200">
                <a:solidFill>
                  <a:srgbClr val="000000"/>
                </a:solidFill>
                <a:latin typeface="Letter-join No-Lead 6"/>
                <a:ea typeface="Lato"/>
                <a:cs typeface="Lato"/>
              </a:rPr>
              <a:t>unit will </a:t>
            </a:r>
            <a:r>
              <a:rPr lang="en-GB" sz="1200">
                <a:solidFill>
                  <a:srgbClr val="222222"/>
                </a:solidFill>
                <a:latin typeface="Letter-join No-Lead 6"/>
                <a:ea typeface="Lato"/>
                <a:cs typeface="Lato"/>
              </a:rPr>
              <a:t>help the children develop an understanding of structure by exploring and ordering rhythms.</a:t>
            </a:r>
            <a:endParaRPr lang="en-GB" sz="1200">
              <a:latin typeface="Letter-join No-Lead 6"/>
            </a:endParaRPr>
          </a:p>
        </p:txBody>
      </p:sp>
      <p:sp>
        <p:nvSpPr>
          <p:cNvPr id="22" name="TextBox 21">
            <a:extLst>
              <a:ext uri="{FF2B5EF4-FFF2-40B4-BE49-F238E27FC236}">
                <a16:creationId xmlns:a16="http://schemas.microsoft.com/office/drawing/2014/main" id="{FFE11EB2-0B15-7898-6BAC-BB9FCAB1D810}"/>
              </a:ext>
            </a:extLst>
          </p:cNvPr>
          <p:cNvSpPr txBox="1"/>
          <p:nvPr/>
        </p:nvSpPr>
        <p:spPr>
          <a:xfrm>
            <a:off x="10699299" y="398504"/>
            <a:ext cx="1305998" cy="3046988"/>
          </a:xfrm>
          <a:prstGeom prst="rect">
            <a:avLst/>
          </a:prstGeom>
          <a:noFill/>
          <a:ln>
            <a:solidFill>
              <a:srgbClr val="821F4D"/>
            </a:solidFill>
            <a:prstDash val="lgDash"/>
          </a:ln>
        </p:spPr>
        <p:txBody>
          <a:bodyPr wrap="square" rtlCol="0">
            <a:spAutoFit/>
          </a:bodyPr>
          <a:lstStyle/>
          <a:p>
            <a:pPr algn="ctr"/>
            <a:r>
              <a:rPr lang="en-GB" sz="1200" u="sng" dirty="0">
                <a:latin typeface="Letter-join No-Lead 6" panose="02000505000000020003" pitchFamily="50" charset="0"/>
              </a:rPr>
              <a:t>PSHE</a:t>
            </a:r>
          </a:p>
          <a:p>
            <a:pPr algn="ctr"/>
            <a:r>
              <a:rPr lang="en-GB" sz="1200">
                <a:latin typeface="Letter-join No-Lead 6" panose="02000505000000020003" pitchFamily="50" charset="0"/>
              </a:rPr>
              <a:t>Our unit will focus on physical health and mental wellbeing;. </a:t>
            </a:r>
            <a:r>
              <a:rPr lang="en-GB" sz="1200" dirty="0">
                <a:latin typeface="Letter-join No-Lead 6" panose="02000505000000020003" pitchFamily="50" charset="0"/>
              </a:rPr>
              <a:t>We will be finding out why sleep is important, how to keep our  teeth healthy,  medicines and keeping healthy and how to manage our feelings.   </a:t>
            </a:r>
          </a:p>
        </p:txBody>
      </p:sp>
      <p:sp>
        <p:nvSpPr>
          <p:cNvPr id="24" name="TextBox 23">
            <a:extLst>
              <a:ext uri="{FF2B5EF4-FFF2-40B4-BE49-F238E27FC236}">
                <a16:creationId xmlns:a16="http://schemas.microsoft.com/office/drawing/2014/main" id="{C7E125DF-D310-D8D3-AFEF-DF9172C4876A}"/>
              </a:ext>
            </a:extLst>
          </p:cNvPr>
          <p:cNvSpPr txBox="1"/>
          <p:nvPr/>
        </p:nvSpPr>
        <p:spPr>
          <a:xfrm>
            <a:off x="4438831" y="515864"/>
            <a:ext cx="2593702" cy="1569660"/>
          </a:xfrm>
          <a:prstGeom prst="rect">
            <a:avLst/>
          </a:prstGeom>
          <a:noFill/>
          <a:ln>
            <a:solidFill>
              <a:srgbClr val="821F4D"/>
            </a:solidFill>
            <a:prstDash val="lgDash"/>
          </a:ln>
        </p:spPr>
        <p:txBody>
          <a:bodyPr wrap="square" lIns="91440" tIns="45720" rIns="91440" bIns="45720" rtlCol="0" anchor="t">
            <a:spAutoFit/>
          </a:bodyPr>
          <a:lstStyle/>
          <a:p>
            <a:pPr algn="ctr"/>
            <a:r>
              <a:rPr lang="en-GB" sz="1200" u="sng" dirty="0">
                <a:latin typeface="Letter-join No-Lead 6"/>
              </a:rPr>
              <a:t>History</a:t>
            </a:r>
          </a:p>
          <a:p>
            <a:pPr algn="ctr"/>
            <a:endParaRPr lang="en-GB" sz="1200" u="sng" dirty="0">
              <a:latin typeface="Letter-join No-Lead 6" panose="02000505000000020003" pitchFamily="50" charset="0"/>
            </a:endParaRPr>
          </a:p>
          <a:p>
            <a:pPr algn="ctr"/>
            <a:r>
              <a:rPr lang="en-GB" sz="1200" dirty="0">
                <a:latin typeface="Letter-join No-Lead 6"/>
              </a:rPr>
              <a:t>“What is a Monarch?” In this unit we explore our current monarch and reflect how William the Conquer became king of England. We will be visiting Dudley Castle to enrich our learning experience of this topic. </a:t>
            </a:r>
          </a:p>
        </p:txBody>
      </p:sp>
      <p:sp>
        <p:nvSpPr>
          <p:cNvPr id="25" name="TextBox 24">
            <a:extLst>
              <a:ext uri="{FF2B5EF4-FFF2-40B4-BE49-F238E27FC236}">
                <a16:creationId xmlns:a16="http://schemas.microsoft.com/office/drawing/2014/main" id="{35B164B7-B96D-1ECE-61D4-40EA3ED87427}"/>
              </a:ext>
            </a:extLst>
          </p:cNvPr>
          <p:cNvSpPr txBox="1"/>
          <p:nvPr/>
        </p:nvSpPr>
        <p:spPr>
          <a:xfrm>
            <a:off x="5601120" y="4455856"/>
            <a:ext cx="1598658" cy="1569660"/>
          </a:xfrm>
          <a:prstGeom prst="rect">
            <a:avLst/>
          </a:prstGeom>
          <a:noFill/>
          <a:ln>
            <a:solidFill>
              <a:srgbClr val="821F4D"/>
            </a:solidFill>
            <a:prstDash val="lgDash"/>
          </a:ln>
        </p:spPr>
        <p:txBody>
          <a:bodyPr wrap="square" rtlCol="0">
            <a:spAutoFit/>
          </a:bodyPr>
          <a:lstStyle/>
          <a:p>
            <a:pPr algn="ctr"/>
            <a:r>
              <a:rPr lang="en-GB" sz="1200" u="sng" dirty="0">
                <a:latin typeface="Letter-join No-Lead 6" panose="02000505000000020003" pitchFamily="50" charset="0"/>
              </a:rPr>
              <a:t>DT</a:t>
            </a:r>
          </a:p>
          <a:p>
            <a:pPr algn="ctr"/>
            <a:endParaRPr lang="en-GB" sz="1200" u="sng" dirty="0">
              <a:latin typeface="Letter-join No-Lead 6" panose="02000505000000020003" pitchFamily="50" charset="0"/>
            </a:endParaRPr>
          </a:p>
          <a:p>
            <a:pPr algn="ctr"/>
            <a:r>
              <a:rPr lang="en-GB" sz="1200" dirty="0">
                <a:latin typeface="Letter-join No-Lead 6" panose="02000505000000020003" pitchFamily="50" charset="0"/>
              </a:rPr>
              <a:t>Our unit focuses on exploring levers, linkages and pivots to construct and assemble a moving monster! </a:t>
            </a:r>
          </a:p>
        </p:txBody>
      </p:sp>
      <p:pic>
        <p:nvPicPr>
          <p:cNvPr id="1050" name="Picture 26" descr="History And Geography Stock Vector Illustration and Royalty Free History  And Geography Clipart">
            <a:extLst>
              <a:ext uri="{FF2B5EF4-FFF2-40B4-BE49-F238E27FC236}">
                <a16:creationId xmlns:a16="http://schemas.microsoft.com/office/drawing/2014/main" id="{5D1AB6C6-5039-8A24-E191-D84942BE3BF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4163" t="15769" r="48388" b="27586"/>
          <a:stretch/>
        </p:blipFill>
        <p:spPr bwMode="auto">
          <a:xfrm>
            <a:off x="4332564" y="161702"/>
            <a:ext cx="779169" cy="55810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6" descr="History And Geography Stock Vector Illustration and Royalty Free History  And Geography Clipart">
            <a:extLst>
              <a:ext uri="{FF2B5EF4-FFF2-40B4-BE49-F238E27FC236}">
                <a16:creationId xmlns:a16="http://schemas.microsoft.com/office/drawing/2014/main" id="{40A79D05-4604-8653-E668-BEC1AB5FA73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52892" t="15769" r="4304" b="23633"/>
          <a:stretch/>
        </p:blipFill>
        <p:spPr bwMode="auto">
          <a:xfrm>
            <a:off x="6329650" y="89265"/>
            <a:ext cx="702883" cy="597043"/>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99,100+ Music Clipart Stock Illustrations, Royalty-Free Vector Graphics &amp; Clip  Art - iStock | Country music clipart">
            <a:extLst>
              <a:ext uri="{FF2B5EF4-FFF2-40B4-BE49-F238E27FC236}">
                <a16:creationId xmlns:a16="http://schemas.microsoft.com/office/drawing/2014/main" id="{81D8568E-54AE-A05E-6F66-ECC3F0747FA7}"/>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2769" t="19404" r="23441" b="21222"/>
          <a:stretch/>
        </p:blipFill>
        <p:spPr bwMode="auto">
          <a:xfrm>
            <a:off x="9477582" y="20611"/>
            <a:ext cx="508971" cy="561811"/>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descr="Crafts Clip Art Clipart Images - Free Download on Freepik">
            <a:extLst>
              <a:ext uri="{FF2B5EF4-FFF2-40B4-BE49-F238E27FC236}">
                <a16:creationId xmlns:a16="http://schemas.microsoft.com/office/drawing/2014/main" id="{295A5344-412E-15FE-8C82-631EDC5BCD5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93103" y="4196761"/>
            <a:ext cx="781614" cy="667993"/>
          </a:xfrm>
          <a:prstGeom prst="rect">
            <a:avLst/>
          </a:prstGeom>
          <a:noFill/>
          <a:extLst>
            <a:ext uri="{909E8E84-426E-40DD-AFC4-6F175D3DCCD1}">
              <a14:hiddenFill xmlns:a14="http://schemas.microsoft.com/office/drawing/2010/main">
                <a:solidFill>
                  <a:srgbClr val="FFFFFF"/>
                </a:solidFill>
              </a14:hiddenFill>
            </a:ext>
          </a:extLst>
        </p:spPr>
      </p:pic>
      <p:pic>
        <p:nvPicPr>
          <p:cNvPr id="1064" name="Picture 40" descr="PSHE | Grange Infant School">
            <a:extLst>
              <a:ext uri="{FF2B5EF4-FFF2-40B4-BE49-F238E27FC236}">
                <a16:creationId xmlns:a16="http://schemas.microsoft.com/office/drawing/2014/main" id="{06073C55-A75B-A6B6-4FE3-795E1302AA1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276787" y="114329"/>
            <a:ext cx="672567" cy="675429"/>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DDFE74EF-DB2F-35C1-2495-359DD962A6FB}"/>
              </a:ext>
            </a:extLst>
          </p:cNvPr>
          <p:cNvSpPr txBox="1"/>
          <p:nvPr/>
        </p:nvSpPr>
        <p:spPr>
          <a:xfrm>
            <a:off x="7570891" y="3971120"/>
            <a:ext cx="4371217" cy="2677656"/>
          </a:xfrm>
          <a:prstGeom prst="rect">
            <a:avLst/>
          </a:prstGeom>
          <a:noFill/>
          <a:ln>
            <a:solidFill>
              <a:srgbClr val="821F4D"/>
            </a:solidFill>
            <a:prstDash val="lgDash"/>
          </a:ln>
        </p:spPr>
        <p:txBody>
          <a:bodyPr wrap="square" lIns="91440" tIns="45720" rIns="91440" bIns="45720" rtlCol="0" anchor="t">
            <a:spAutoFit/>
          </a:bodyPr>
          <a:lstStyle/>
          <a:p>
            <a:pPr algn="ctr"/>
            <a:r>
              <a:rPr lang="en-GB" sz="1200" u="sng">
                <a:latin typeface="Letter-join No-Lead 6" panose="02000505000000020003" pitchFamily="50" charset="0"/>
              </a:rPr>
              <a:t>How you can support your child at home</a:t>
            </a:r>
          </a:p>
          <a:p>
            <a:pPr algn="ctr"/>
            <a:endParaRPr lang="en-GB" sz="1200" u="sng">
              <a:latin typeface="Letter-join No-Lead 6" panose="02000505000000020003" pitchFamily="50" charset="0"/>
            </a:endParaRPr>
          </a:p>
          <a:p>
            <a:pPr marL="171450" indent="-171450">
              <a:buFont typeface="Arial" panose="020B0604020202020204" pitchFamily="34" charset="0"/>
              <a:buChar char="•"/>
            </a:pPr>
            <a:r>
              <a:rPr lang="en-GB" sz="1200">
                <a:latin typeface="Letter-join No-Lead 6"/>
              </a:rPr>
              <a:t>Daily reading and discussion of the text, asking questions about the characters, plot and setting.</a:t>
            </a:r>
          </a:p>
          <a:p>
            <a:pPr marL="171450" indent="-171450">
              <a:buFont typeface="Arial" panose="020B0604020202020204" pitchFamily="34" charset="0"/>
              <a:buChar char="•"/>
            </a:pPr>
            <a:r>
              <a:rPr lang="en-GB" sz="1200">
                <a:latin typeface="Letter-join No-Lead 6"/>
              </a:rPr>
              <a:t>TT Rockstars to secure quick recall of key multiplication and division facts- 2s, 5s, 10s</a:t>
            </a:r>
          </a:p>
          <a:p>
            <a:pPr marL="171450" indent="-171450">
              <a:buFont typeface="Arial" panose="020B0604020202020204" pitchFamily="34" charset="0"/>
              <a:buChar char="•"/>
            </a:pPr>
            <a:r>
              <a:rPr lang="en-GB" sz="1200">
                <a:latin typeface="Letter-join No-Lead 6"/>
              </a:rPr>
              <a:t>To practise counting in 3s</a:t>
            </a:r>
          </a:p>
          <a:p>
            <a:pPr marL="171450" indent="-171450">
              <a:buFont typeface="Arial" panose="020B0604020202020204" pitchFamily="34" charset="0"/>
              <a:buChar char="•"/>
            </a:pPr>
            <a:r>
              <a:rPr lang="en-GB" sz="1200">
                <a:latin typeface="Letter-join No-Lead 6"/>
              </a:rPr>
              <a:t>Hit the Button- a free online maths game to help with quick recall- </a:t>
            </a:r>
            <a:r>
              <a:rPr lang="en-GB" sz="1200" err="1">
                <a:latin typeface="Letter-join No-Lead 6"/>
              </a:rPr>
              <a:t>numberbonds</a:t>
            </a:r>
            <a:r>
              <a:rPr lang="en-GB" sz="1200">
                <a:latin typeface="Letter-join No-Lead 6"/>
              </a:rPr>
              <a:t>, addition and subtraction number facts</a:t>
            </a:r>
            <a:endParaRPr lang="en-GB" sz="1200">
              <a:latin typeface="Letter-join No-Lead 6" panose="02000505000000020003" pitchFamily="50" charset="0"/>
            </a:endParaRPr>
          </a:p>
          <a:p>
            <a:pPr marL="171450" indent="-171450">
              <a:buFont typeface="Arial" panose="020B0604020202020204" pitchFamily="34" charset="0"/>
              <a:buChar char="•"/>
            </a:pPr>
            <a:r>
              <a:rPr lang="en-GB" sz="1200">
                <a:latin typeface="Letter-join No-Lead 6"/>
              </a:rPr>
              <a:t>Key spelling of Year 1 and 2 Common Exception Words</a:t>
            </a:r>
          </a:p>
          <a:p>
            <a:pPr marL="171450" indent="-171450">
              <a:buFont typeface="Arial" panose="020B0604020202020204" pitchFamily="34" charset="0"/>
              <a:buChar char="•"/>
            </a:pPr>
            <a:r>
              <a:rPr lang="en-GB" sz="1200">
                <a:latin typeface="Letter-join No-Lead 6"/>
              </a:rPr>
              <a:t>Spelling of germination, bulb, fruit, coastline, ocean, physical, feature, human</a:t>
            </a:r>
            <a:endParaRPr lang="en-GB" sz="1200">
              <a:latin typeface="Letter-join No-Lead 6" panose="02000505000000020003" pitchFamily="50" charset="0"/>
            </a:endParaRPr>
          </a:p>
          <a:p>
            <a:pPr marL="171450" indent="-171450">
              <a:buFont typeface="Arial" panose="020B0604020202020204" pitchFamily="34" charset="0"/>
              <a:buChar char="•"/>
            </a:pPr>
            <a:r>
              <a:rPr lang="en-GB" sz="1200">
                <a:latin typeface="Letter-join No-Lead 6" panose="02000505000000020003" pitchFamily="50" charset="0"/>
              </a:rPr>
              <a:t>Developing their understanding of telling the time across the day.</a:t>
            </a:r>
          </a:p>
        </p:txBody>
      </p:sp>
      <p:pic>
        <p:nvPicPr>
          <p:cNvPr id="37" name="Picture 34" descr="Sports Equipment Clipart Images - Free Download on Freepik">
            <a:extLst>
              <a:ext uri="{FF2B5EF4-FFF2-40B4-BE49-F238E27FC236}">
                <a16:creationId xmlns:a16="http://schemas.microsoft.com/office/drawing/2014/main" id="{31D34F00-17C6-49EF-975A-B147CCA3110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20765388">
            <a:off x="7410189" y="1422647"/>
            <a:ext cx="556316" cy="926207"/>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extLst>
              <a:ext uri="{FF2B5EF4-FFF2-40B4-BE49-F238E27FC236}">
                <a16:creationId xmlns:a16="http://schemas.microsoft.com/office/drawing/2014/main" id="{5B8B1F70-505B-0EF0-EF07-7C9271EFA085}"/>
              </a:ext>
            </a:extLst>
          </p:cNvPr>
          <p:cNvSpPr txBox="1"/>
          <p:nvPr/>
        </p:nvSpPr>
        <p:spPr>
          <a:xfrm>
            <a:off x="3575661" y="4269914"/>
            <a:ext cx="1507489" cy="1938992"/>
          </a:xfrm>
          <a:prstGeom prst="rect">
            <a:avLst/>
          </a:prstGeom>
          <a:noFill/>
          <a:ln>
            <a:solidFill>
              <a:srgbClr val="821F4D"/>
            </a:solidFill>
            <a:prstDash val="lgDash"/>
          </a:ln>
        </p:spPr>
        <p:txBody>
          <a:bodyPr wrap="square" lIns="91440" tIns="45720" rIns="91440" bIns="45720" rtlCol="0" anchor="t">
            <a:spAutoFit/>
          </a:bodyPr>
          <a:lstStyle/>
          <a:p>
            <a:pPr algn="ctr"/>
            <a:r>
              <a:rPr lang="en-GB" sz="1200" u="sng" dirty="0">
                <a:latin typeface="Letter-join No-Lead 6" panose="02000505000000020003" pitchFamily="50" charset="0"/>
              </a:rPr>
              <a:t>RE</a:t>
            </a:r>
          </a:p>
          <a:p>
            <a:pPr algn="ctr"/>
            <a:endParaRPr lang="en-GB" sz="1200" u="sng" dirty="0">
              <a:latin typeface="Letter-join No-Lead 6" panose="02000505000000020003" pitchFamily="50" charset="0"/>
            </a:endParaRPr>
          </a:p>
          <a:p>
            <a:pPr algn="ctr"/>
            <a:r>
              <a:rPr lang="en-GB" sz="1200" dirty="0">
                <a:latin typeface="Letter-join No-Lead 6"/>
              </a:rPr>
              <a:t>Our unit is called, “What is the Good News Jesus Brings?” where we will explore what Christians believe are the teaching of the Bible . </a:t>
            </a:r>
          </a:p>
        </p:txBody>
      </p:sp>
      <p:pic>
        <p:nvPicPr>
          <p:cNvPr id="39" name="Picture 36" descr="Religious Education Vector Art, Icons, and Graphics for Free Download">
            <a:extLst>
              <a:ext uri="{FF2B5EF4-FFF2-40B4-BE49-F238E27FC236}">
                <a16:creationId xmlns:a16="http://schemas.microsoft.com/office/drawing/2014/main" id="{6CD68398-48BA-F10D-D20F-450FD7A3AD1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99224" y="4025912"/>
            <a:ext cx="899674" cy="514099"/>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a16="http://schemas.microsoft.com/office/drawing/2014/main" id="{93CADD42-8744-0E1B-66E6-3AAE574A057D}"/>
              </a:ext>
            </a:extLst>
          </p:cNvPr>
          <p:cNvSpPr txBox="1"/>
          <p:nvPr/>
        </p:nvSpPr>
        <p:spPr>
          <a:xfrm>
            <a:off x="7686631" y="2079359"/>
            <a:ext cx="2931746" cy="1200329"/>
          </a:xfrm>
          <a:prstGeom prst="rect">
            <a:avLst/>
          </a:prstGeom>
          <a:noFill/>
          <a:ln>
            <a:solidFill>
              <a:srgbClr val="821F4D"/>
            </a:solidFill>
            <a:prstDash val="lgDash"/>
          </a:ln>
        </p:spPr>
        <p:txBody>
          <a:bodyPr wrap="square" lIns="91440" tIns="45720" rIns="91440" bIns="45720" rtlCol="0" anchor="t">
            <a:spAutoFit/>
          </a:bodyPr>
          <a:lstStyle/>
          <a:p>
            <a:pPr algn="ctr"/>
            <a:r>
              <a:rPr lang="en-GB" sz="1200" u="sng" dirty="0">
                <a:latin typeface="Letter-join No-Lead 6"/>
              </a:rPr>
              <a:t>PE- Tuesday and </a:t>
            </a:r>
            <a:r>
              <a:rPr lang="en-GB" sz="1200" u="sng" dirty="0" err="1">
                <a:latin typeface="Letter-join No-Lead 6"/>
              </a:rPr>
              <a:t>Wednes</a:t>
            </a:r>
            <a:r>
              <a:rPr lang="en-GB" sz="1200" u="sng" dirty="0">
                <a:latin typeface="Letter-join No-Lead 6"/>
              </a:rPr>
              <a:t>day</a:t>
            </a:r>
            <a:endParaRPr lang="en-US" dirty="0"/>
          </a:p>
          <a:p>
            <a:pPr algn="ctr"/>
            <a:r>
              <a:rPr lang="en-GB" sz="1200" dirty="0">
                <a:latin typeface="Letter-join No-Lead 6"/>
              </a:rPr>
              <a:t>Indoor P.E. we will be focusing on indoor games such as bench ball and  badminton.</a:t>
            </a:r>
            <a:endParaRPr lang="en-GB" sz="1200" u="sng" dirty="0">
              <a:latin typeface="Letter-join No-Lead 6" panose="02000505000000020003" pitchFamily="50" charset="0"/>
            </a:endParaRPr>
          </a:p>
          <a:p>
            <a:pPr algn="ctr"/>
            <a:r>
              <a:rPr lang="en-GB" sz="1200" dirty="0">
                <a:latin typeface="Letter-join No-Lead 6"/>
              </a:rPr>
              <a:t>Outdoor, we will be focusing on outdoor team games and practising our skills such as dribbling, kicking and hitting. </a:t>
            </a:r>
            <a:endParaRPr lang="en-GB" sz="1200" dirty="0">
              <a:latin typeface="Letter-join No-Lead 6" panose="02000505000000020003" pitchFamily="50" charset="0"/>
            </a:endParaRPr>
          </a:p>
        </p:txBody>
      </p:sp>
    </p:spTree>
    <p:extLst>
      <p:ext uri="{BB962C8B-B14F-4D97-AF65-F5344CB8AC3E}">
        <p14:creationId xmlns:p14="http://schemas.microsoft.com/office/powerpoint/2010/main" val="12746232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e5b96425-6c5e-47e5-8e3c-66a165e9bc6d" xsi:nil="true"/>
    <lcf76f155ced4ddcb4097134ff3c332f xmlns="529c40e8-0bab-43d5-8ec0-07f08635fbc7">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520714A61E51D40A56158CF68E17747" ma:contentTypeVersion="16" ma:contentTypeDescription="Create a new document." ma:contentTypeScope="" ma:versionID="22b8c152138e5808a992697daabeccfb">
  <xsd:schema xmlns:xsd="http://www.w3.org/2001/XMLSchema" xmlns:xs="http://www.w3.org/2001/XMLSchema" xmlns:p="http://schemas.microsoft.com/office/2006/metadata/properties" xmlns:ns2="529c40e8-0bab-43d5-8ec0-07f08635fbc7" xmlns:ns3="e5b96425-6c5e-47e5-8e3c-66a165e9bc6d" targetNamespace="http://schemas.microsoft.com/office/2006/metadata/properties" ma:root="true" ma:fieldsID="85809389100e9c086b35e7a180366f71" ns2:_="" ns3:_="">
    <xsd:import namespace="529c40e8-0bab-43d5-8ec0-07f08635fbc7"/>
    <xsd:import namespace="e5b96425-6c5e-47e5-8e3c-66a165e9bc6d"/>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9c40e8-0bab-43d5-8ec0-07f08635fbc7"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f65895cd-c2e5-4ee0-a44a-cd0d712d9405"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Location" ma:index="14" nillable="true" ma:displayName="Location" ma:indexed="true"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5b96425-6c5e-47e5-8e3c-66a165e9bc6d"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fb7b2cc6-bbcd-4a17-be38-89d7e2c1385c}" ma:internalName="TaxCatchAll" ma:showField="CatchAllData" ma:web="e5b96425-6c5e-47e5-8e3c-66a165e9bc6d">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CF1374E-F187-4D2C-86E8-479F4D7C6CE8}">
  <ds:schemaRefs>
    <ds:schemaRef ds:uri="http://schemas.microsoft.com/sharepoint/v3/contenttype/forms"/>
  </ds:schemaRefs>
</ds:datastoreItem>
</file>

<file path=customXml/itemProps2.xml><?xml version="1.0" encoding="utf-8"?>
<ds:datastoreItem xmlns:ds="http://schemas.openxmlformats.org/officeDocument/2006/customXml" ds:itemID="{22DD5C8D-9D19-411A-856C-B32D4E4166BA}">
  <ds:schemaRefs>
    <ds:schemaRef ds:uri="http://schemas.microsoft.com/office/infopath/2007/PartnerControls"/>
    <ds:schemaRef ds:uri="http://purl.org/dc/dcmitype/"/>
    <ds:schemaRef ds:uri="http://purl.org/dc/elements/1.1/"/>
    <ds:schemaRef ds:uri="http://schemas.microsoft.com/office/2006/documentManagement/types"/>
    <ds:schemaRef ds:uri="http://schemas.openxmlformats.org/package/2006/metadata/core-properties"/>
    <ds:schemaRef ds:uri="e5b96425-6c5e-47e5-8e3c-66a165e9bc6d"/>
    <ds:schemaRef ds:uri="http://purl.org/dc/terms/"/>
    <ds:schemaRef ds:uri="529c40e8-0bab-43d5-8ec0-07f08635fbc7"/>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971FCF41-0C74-4B79-A237-15BD045811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29c40e8-0bab-43d5-8ec0-07f08635fbc7"/>
    <ds:schemaRef ds:uri="e5b96425-6c5e-47e5-8e3c-66a165e9bc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TM02892315[[fn=Wisp]]</Template>
  <TotalTime>0</TotalTime>
  <Words>429</Words>
  <Application>Microsoft Office PowerPoint</Application>
  <PresentationFormat>Widescreen</PresentationFormat>
  <Paragraphs>37</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Fliss Tyler</dc:creator>
  <cp:lastModifiedBy>Emily Taylor</cp:lastModifiedBy>
  <cp:revision>7</cp:revision>
  <dcterms:created xsi:type="dcterms:W3CDTF">2025-03-25T13:02:34Z</dcterms:created>
  <dcterms:modified xsi:type="dcterms:W3CDTF">2026-05-19T09:03:41Z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0x0101003520714A61E51D40A56158CF68E17747</vt:lpwstr>
  </property>
  <property fmtid="{D5CDD505-2E9C-101B-9397-08002B2CF9AE}" pid="3" name="MediaServiceImageTags">
    <vt:lpwstr/>
  </property>
</Properties>
</file>