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290DC-397E-4D08-9EED-F86333342E39}" v="2" dt="2026-02-25T16:25:08.232"/>
    <p1510:client id="{6180E2C9-4598-4364-9259-D4AD9E5B002A}" v="500" dt="2026-02-26T12:29:03.837"/>
    <p1510:client id="{C9B13321-58CC-8B25-9290-60D1950E3A59}" v="2" dt="2026-02-26T12:21:25.570"/>
    <p1510:client id="{E0DFAFFB-6AC5-109C-27AC-0E828B594A50}" v="6" dt="2026-02-26T12:23:10.121"/>
    <p1510:client id="{E1266E69-11A9-DCF7-BEA1-28CCBB2346A9}" v="700" dt="2026-02-26T11:37:31.130"/>
    <p1510:client id="{E935F8D0-00C7-4AB6-93BD-0F6E46713860}" v="107" dt="2026-02-26T10:54:20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EFC2A-C600-ADF6-C665-26EDC09D4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0667C-2459-EA80-E565-0297EAF3C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A3129-2301-77B4-A263-18CA751D9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AB8-335D-4F99-9E9F-9118B83745A6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31B81-6B02-6B4F-597E-AE07F4125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77E7D-F8BB-9636-9BFD-C4E08675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CF7E-6EC5-4FF4-A502-168C4E47C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4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3803-389F-A1D8-3EED-41525FCD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10775-C225-AB1F-F7D3-334F59AAE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61E16-3F12-D488-F469-49AA6B262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AB8-335D-4F99-9E9F-9118B83745A6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E4372-F7D1-A28E-7B0D-7940ADF4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08BD0-3840-5E1B-766F-7D4508AC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CF7E-6EC5-4FF4-A502-168C4E47C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16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489C05-AF36-663F-CAA9-0C018A3A6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03658-7EEE-72D9-81D9-02C938F4D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E1528-B3F4-639A-315C-5A962EDC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AB8-335D-4F99-9E9F-9118B83745A6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D0168-DCA1-78C5-38C4-5E0577C2A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5E3EC-FD39-DB78-1BF8-518EECEF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CF7E-6EC5-4FF4-A502-168C4E47C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90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F09B-A794-A5FC-D85A-B7AACA0D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C6DCB-53BF-1514-C34E-D5B7DBE9E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D3E94-C5A3-700F-C7FD-0BA1CBA4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AB8-335D-4F99-9E9F-9118B83745A6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6ADAD-2B00-8F26-D919-50BA5B6BA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AF66D-988D-6F2A-E4C5-E4FF8EF18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CF7E-6EC5-4FF4-A502-168C4E47C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01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5EC13-098F-7199-1C4E-2C6E93F1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59B85-72DD-BA17-2D9E-A7346142C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547D3-6684-9114-E0BE-B4DA421A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AB8-335D-4F99-9E9F-9118B83745A6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5249D-F3F3-8819-28C6-09B088D84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FD51D-0F74-4D55-5947-6A0F0EEB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CF7E-6EC5-4FF4-A502-168C4E47C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88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B27D6-07A6-324F-8A74-7C9CFDE47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F621B-DD9B-6BFB-A71A-576F185E4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92661-0721-B1BA-D3D1-0DCBFA72C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08DE4-6BBE-821E-CEAC-2E634F8B7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AB8-335D-4F99-9E9F-9118B83745A6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37AB1-14E3-2C06-62B0-86C44067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E4ABF-82AB-085E-7485-C31677BE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CF7E-6EC5-4FF4-A502-168C4E47C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73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61AFB-2D47-22C9-093F-F44CF7BE1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8581D-5F4A-4D27-D76F-EF59F535C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CAEF1-A874-A8F6-2B20-3D459550B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681C94-40BB-3C8E-1736-A0999BB40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A46AFD-1D76-A827-FBC6-BBCC39AC1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B0DC-DE75-F9A2-6610-C7577F400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AB8-335D-4F99-9E9F-9118B83745A6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A8E4A-DDA1-1053-80AD-80527CE02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210FB-D2B0-3E62-C2BE-B99FD4905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CF7E-6EC5-4FF4-A502-168C4E47C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4502D-B1D6-B787-E8C4-3837E8BF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9041B-D00E-C03A-975C-19EF7A5C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AB8-335D-4F99-9E9F-9118B83745A6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053B4-46C5-720D-C4FD-55F1CFE7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FA124-22A5-D500-3620-27BF1F14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CF7E-6EC5-4FF4-A502-168C4E47C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35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FDD425-E2DE-4EA1-7DCE-343959C9A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AB8-335D-4F99-9E9F-9118B83745A6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B8192-7607-61BB-8735-5EF5E18B8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64EEE-C5A7-DD8B-6A0A-C50EB743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CF7E-6EC5-4FF4-A502-168C4E47C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08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F08AE-FECE-FE2C-B4EB-C8A983E78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4DAF1-7A1E-A54E-DFB5-6886390CC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EA7B0-537E-C45A-52D6-5696A367D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6C43B-DF58-9D8E-EC0E-0AE4B5B7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AB8-335D-4F99-9E9F-9118B83745A6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74BBB-3A3B-D3A6-B498-1B1EEF2F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B174A-A8FD-20B7-F2F2-9069D3FC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CF7E-6EC5-4FF4-A502-168C4E47C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7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3A09B-CBD2-17EA-0473-8EF8100F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D3773A-DB09-0D7A-C8D4-9D5B7DEC4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1909A-1816-2C26-E93C-9E46468E8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60387-8332-F6F1-D486-9400EA4D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AB8-335D-4F99-9E9F-9118B83745A6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9725A-39CF-00A7-25F8-0A8110C9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5FC57-398A-B5C1-A0E6-BB2F2468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CF7E-6EC5-4FF4-A502-168C4E47C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23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3FAF87-7117-FDE2-E5DF-093D94FC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36D52-ADE8-49A0-1389-F9B6BCB41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351EC-E88A-85D5-7FE4-634389A74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C8AAB8-335D-4F99-9E9F-9118B83745A6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34282-A3D7-9BCF-8860-6ADF9A72D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FA772-FCF6-397B-0F0A-E817B10F5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D5CF7E-6EC5-4FF4-A502-168C4E47C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10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hyperlink" Target="https://www.topmarks.co.uk/maths-games/hit-the-button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preview">
            <a:extLst>
              <a:ext uri="{FF2B5EF4-FFF2-40B4-BE49-F238E27FC236}">
                <a16:creationId xmlns:a16="http://schemas.microsoft.com/office/drawing/2014/main" id="{EBB92364-D219-D38E-8462-AEFE4B0C75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5217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C54EFA-DA48-9B77-C530-1677146F1E01}"/>
              </a:ext>
            </a:extLst>
          </p:cNvPr>
          <p:cNvSpPr txBox="1"/>
          <p:nvPr/>
        </p:nvSpPr>
        <p:spPr>
          <a:xfrm>
            <a:off x="4760932" y="2835310"/>
            <a:ext cx="2886053" cy="995596"/>
          </a:xfrm>
          <a:prstGeom prst="cloud">
            <a:avLst/>
          </a:prstGeom>
          <a:noFill/>
          <a:ln w="57150">
            <a:solidFill>
              <a:srgbClr val="821F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latin typeface="Letter-join No-Lead 6" panose="02000505000000020003" pitchFamily="50" charset="0"/>
              </a:rPr>
              <a:t>Year 5</a:t>
            </a:r>
          </a:p>
          <a:p>
            <a:pPr algn="ctr"/>
            <a:r>
              <a:rPr lang="en-GB">
                <a:latin typeface="Letter-join No-Lead 6" panose="02000505000000020003" pitchFamily="50" charset="0"/>
              </a:rPr>
              <a:t>Spring Term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6BB8E7-01D9-B22E-D06F-0E24458E32C4}"/>
              </a:ext>
            </a:extLst>
          </p:cNvPr>
          <p:cNvSpPr txBox="1"/>
          <p:nvPr/>
        </p:nvSpPr>
        <p:spPr>
          <a:xfrm>
            <a:off x="819517" y="253042"/>
            <a:ext cx="3043032" cy="1200329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u="sng">
                <a:latin typeface="Letter-join No-Lead 6" panose="02000505000000020003" pitchFamily="50" charset="0"/>
              </a:rPr>
              <a:t>English</a:t>
            </a:r>
          </a:p>
          <a:p>
            <a:pPr algn="ctr"/>
            <a:endParaRPr lang="en-GB" sz="1200" u="sng">
              <a:latin typeface="Letter-join No-Lead 6" panose="02000505000000020003" pitchFamily="50" charset="0"/>
            </a:endParaRPr>
          </a:p>
          <a:p>
            <a:pPr algn="ctr"/>
            <a:r>
              <a:rPr lang="en-GB" sz="1200">
                <a:latin typeface="Letter-join No-Lead 6" panose="02000505000000020003" pitchFamily="50" charset="0"/>
              </a:rPr>
              <a:t>Our class text is called, “Curiosity” by Markus </a:t>
            </a:r>
            <a:r>
              <a:rPr lang="en-GB" sz="1200" err="1">
                <a:latin typeface="Letter-join No-Lead 6" panose="02000505000000020003" pitchFamily="50" charset="0"/>
              </a:rPr>
              <a:t>Motum</a:t>
            </a:r>
            <a:r>
              <a:rPr lang="en-GB" sz="1200">
                <a:latin typeface="Letter-join No-Lead 6" panose="02000505000000020003" pitchFamily="50" charset="0"/>
              </a:rPr>
              <a:t>. We will look at writing information pieces of texts and begin to create our own blueprints for a Mars rover.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6E7A71-FB31-553A-FC6F-C46FD4430EC9}"/>
              </a:ext>
            </a:extLst>
          </p:cNvPr>
          <p:cNvGrpSpPr/>
          <p:nvPr/>
        </p:nvGrpSpPr>
        <p:grpSpPr>
          <a:xfrm>
            <a:off x="3696956" y="2540195"/>
            <a:ext cx="1402080" cy="1402080"/>
            <a:chOff x="3762185" y="2213964"/>
            <a:chExt cx="1402080" cy="140208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C9D1A5B-66F2-5529-70B9-1802C3E5E6D8}"/>
                </a:ext>
              </a:extLst>
            </p:cNvPr>
            <p:cNvSpPr/>
            <p:nvPr/>
          </p:nvSpPr>
          <p:spPr>
            <a:xfrm>
              <a:off x="3873330" y="2337773"/>
              <a:ext cx="1142474" cy="1171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pic>
          <p:nvPicPr>
            <p:cNvPr id="1026" name="Picture 2" descr="Webheath Academy Primary School (@Webheathschool) / X">
              <a:extLst>
                <a:ext uri="{FF2B5EF4-FFF2-40B4-BE49-F238E27FC236}">
                  <a16:creationId xmlns:a16="http://schemas.microsoft.com/office/drawing/2014/main" id="{84F1310B-46BD-6EFD-6D99-955B573AFC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185" y="2213964"/>
              <a:ext cx="1402080" cy="1402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5A0BF1D-F830-005F-7602-547A5210B83C}"/>
              </a:ext>
            </a:extLst>
          </p:cNvPr>
          <p:cNvSpPr txBox="1"/>
          <p:nvPr/>
        </p:nvSpPr>
        <p:spPr>
          <a:xfrm>
            <a:off x="717556" y="2002429"/>
            <a:ext cx="2754856" cy="1200329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>
                <a:latin typeface="Letter-join No-Lead 6"/>
              </a:rPr>
              <a:t>Maths</a:t>
            </a:r>
          </a:p>
          <a:p>
            <a:pPr algn="ctr"/>
            <a:r>
              <a:rPr lang="en-GB" sz="1200">
                <a:latin typeface="Letter-join No-Lead 6"/>
              </a:rPr>
              <a:t>We will be continuing our focus on Multiplication and division, as well as starting to look at fractions again We will practise the skills of multiplying and dividing fractions.</a:t>
            </a:r>
            <a:endParaRPr lang="en-GB" sz="1050">
              <a:latin typeface="Letter-join No-Lead 6" panose="02000505000000020003" pitchFamily="50" charset="0"/>
            </a:endParaRPr>
          </a:p>
        </p:txBody>
      </p:sp>
      <p:pic>
        <p:nvPicPr>
          <p:cNvPr id="1032" name="Picture 8" descr="Cambridge Primary English">
            <a:extLst>
              <a:ext uri="{FF2B5EF4-FFF2-40B4-BE49-F238E27FC236}">
                <a16:creationId xmlns:a16="http://schemas.microsoft.com/office/drawing/2014/main" id="{E6CE6258-D7C7-68B2-0CB0-AF4DE512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1"/>
          <a:stretch/>
        </p:blipFill>
        <p:spPr bwMode="auto">
          <a:xfrm rot="20745546">
            <a:off x="407760" y="135874"/>
            <a:ext cx="619590" cy="50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hareFaith Media » Math Symbol Clipart – ShareFaith Media">
            <a:extLst>
              <a:ext uri="{FF2B5EF4-FFF2-40B4-BE49-F238E27FC236}">
                <a16:creationId xmlns:a16="http://schemas.microsoft.com/office/drawing/2014/main" id="{6C16232F-756E-12C5-BB3F-1FE5A21AA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554">
            <a:off x="3368897" y="1847498"/>
            <a:ext cx="647106" cy="5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E4A929-381B-368A-49D4-26D4B2B1359E}"/>
              </a:ext>
            </a:extLst>
          </p:cNvPr>
          <p:cNvSpPr txBox="1"/>
          <p:nvPr/>
        </p:nvSpPr>
        <p:spPr>
          <a:xfrm>
            <a:off x="449467" y="3870383"/>
            <a:ext cx="3057003" cy="1015663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>
                <a:latin typeface="Letter-join No-Lead 6"/>
              </a:rPr>
              <a:t>Science</a:t>
            </a:r>
          </a:p>
          <a:p>
            <a:pPr algn="ctr"/>
            <a:r>
              <a:rPr lang="en-GB" sz="1200">
                <a:latin typeface="Letter-join No-Lead 6"/>
              </a:rPr>
              <a:t>Our new topic is about life cycles – focussing on a range of living things. We will explore how life is formed for mammals, plants. birds, insects and reptiles.</a:t>
            </a:r>
          </a:p>
        </p:txBody>
      </p:sp>
      <p:pic>
        <p:nvPicPr>
          <p:cNvPr id="1044" name="Picture 20" descr="Science Lab Supplies Clipart Images | Free Download | PNG Transparent  Background - Pngtree">
            <a:extLst>
              <a:ext uri="{FF2B5EF4-FFF2-40B4-BE49-F238E27FC236}">
                <a16:creationId xmlns:a16="http://schemas.microsoft.com/office/drawing/2014/main" id="{D87ECA1C-692A-EF43-EA26-A1925C8FE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3210">
            <a:off x="186231" y="3551181"/>
            <a:ext cx="574329" cy="5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33BA666-2C00-C651-76E1-7F1C2F7A3113}"/>
              </a:ext>
            </a:extLst>
          </p:cNvPr>
          <p:cNvSpPr txBox="1"/>
          <p:nvPr/>
        </p:nvSpPr>
        <p:spPr>
          <a:xfrm>
            <a:off x="7644457" y="528857"/>
            <a:ext cx="2391508" cy="1200329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>
                <a:latin typeface="Letter-join No-Lead 6"/>
              </a:rPr>
              <a:t>Computing</a:t>
            </a:r>
            <a:endParaRPr lang="en-US" sz="1050">
              <a:latin typeface="Letter-join No-Lead 6"/>
            </a:endParaRPr>
          </a:p>
          <a:p>
            <a:pPr algn="ctr"/>
            <a:r>
              <a:rPr lang="en-GB" sz="1200">
                <a:latin typeface="Letter-join No-Lead 6"/>
              </a:rPr>
              <a:t>We will be exploring how to program </a:t>
            </a:r>
            <a:r>
              <a:rPr lang="en-GB" sz="1200" err="1">
                <a:latin typeface="Letter-join No-Lead 6"/>
              </a:rPr>
              <a:t>micro:bits</a:t>
            </a:r>
            <a:r>
              <a:rPr lang="en-GB" sz="1200">
                <a:latin typeface="Letter-join No-Lead 6"/>
              </a:rPr>
              <a:t> this half term, creating interactive projects with sensors, variables and conditional </a:t>
            </a:r>
            <a:r>
              <a:rPr lang="en-GB" sz="1200" err="1">
                <a:latin typeface="Letter-join No-Lead 6"/>
              </a:rPr>
              <a:t>stateme</a:t>
            </a:r>
            <a:r>
              <a:rPr lang="en-GB" sz="1200">
                <a:latin typeface="Letter-join No-Lead 6"/>
              </a:rPr>
              <a:t>nts.</a:t>
            </a:r>
            <a:endParaRPr lang="en-GB" sz="1200">
              <a:latin typeface="Letter-join No-Lead 6"/>
              <a:ea typeface="+mn-lt"/>
              <a:cs typeface="+mn-lt"/>
            </a:endParaRPr>
          </a:p>
        </p:txBody>
      </p:sp>
      <p:pic>
        <p:nvPicPr>
          <p:cNvPr id="1048" name="Picture 24" descr="Free clip art &quot;Cloud computing&quot; by gsagri04">
            <a:extLst>
              <a:ext uri="{FF2B5EF4-FFF2-40B4-BE49-F238E27FC236}">
                <a16:creationId xmlns:a16="http://schemas.microsoft.com/office/drawing/2014/main" id="{D4C5B38C-405F-579A-99A8-3D90622B9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653">
            <a:off x="7488306" y="103549"/>
            <a:ext cx="664540" cy="65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E11EB2-0B15-7898-6BAC-BB9FCAB1D810}"/>
              </a:ext>
            </a:extLst>
          </p:cNvPr>
          <p:cNvSpPr txBox="1"/>
          <p:nvPr/>
        </p:nvSpPr>
        <p:spPr>
          <a:xfrm>
            <a:off x="10699299" y="398504"/>
            <a:ext cx="1305998" cy="1938992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u="sng">
                <a:latin typeface="Letter-join No-Lead 6" panose="02000505000000020003" pitchFamily="50" charset="0"/>
              </a:rPr>
              <a:t>PSHE</a:t>
            </a:r>
          </a:p>
          <a:p>
            <a:pPr algn="ctr"/>
            <a:r>
              <a:rPr lang="en-GB" sz="1200">
                <a:latin typeface="Letter-join No-Lead 6" panose="02000505000000020003" pitchFamily="50" charset="0"/>
              </a:rPr>
              <a:t>Our unit will focus on job interests and aspirations.. We will explore career choices, workplace stereotypes and goals.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E125DF-D310-D8D3-AFEF-DF9172C4876A}"/>
              </a:ext>
            </a:extLst>
          </p:cNvPr>
          <p:cNvSpPr txBox="1"/>
          <p:nvPr/>
        </p:nvSpPr>
        <p:spPr>
          <a:xfrm>
            <a:off x="4599668" y="760874"/>
            <a:ext cx="2593702" cy="1754326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>
                <a:latin typeface="Letter-join No-Lead 6"/>
              </a:rPr>
              <a:t>History</a:t>
            </a:r>
            <a:endParaRPr lang="en-GB" sz="1200" u="sng">
              <a:latin typeface="Letter-join No-Lead 6" panose="02000505000000020003" pitchFamily="50" charset="0"/>
            </a:endParaRPr>
          </a:p>
          <a:p>
            <a:pPr algn="ctr"/>
            <a:r>
              <a:rPr lang="en-GB" sz="1200">
                <a:latin typeface="Letter-join No-Lead 6"/>
              </a:rPr>
              <a:t>We will be exploring the question ‘What was life like in Tudor England?’ We will be exploring the reigns of Henry VIII, Elizabeth I and some other notable monarchs. Our visit to Tudor World in Stratford-Upon-Avon will help to immerse us in the topic.</a:t>
            </a:r>
            <a:endParaRPr lang="en-GB" sz="1200">
              <a:latin typeface="Letter-join No-Lead 6" panose="02000505000000020003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B164B7-B96D-1ECE-61D4-40EA3ED87427}"/>
              </a:ext>
            </a:extLst>
          </p:cNvPr>
          <p:cNvSpPr txBox="1"/>
          <p:nvPr/>
        </p:nvSpPr>
        <p:spPr>
          <a:xfrm>
            <a:off x="5776169" y="4470547"/>
            <a:ext cx="1598658" cy="2123658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u="sng">
                <a:latin typeface="Letter-join No-Lead 6" panose="02000505000000020003" pitchFamily="50" charset="0"/>
              </a:rPr>
              <a:t>DT</a:t>
            </a:r>
          </a:p>
          <a:p>
            <a:pPr algn="ctr"/>
            <a:endParaRPr lang="en-GB" sz="1200" u="sng">
              <a:latin typeface="Letter-join No-Lead 6" panose="02000505000000020003" pitchFamily="50" charset="0"/>
            </a:endParaRPr>
          </a:p>
          <a:p>
            <a:pPr algn="ctr"/>
            <a:r>
              <a:rPr lang="en-GB" sz="1200">
                <a:latin typeface="Letter-join No-Lead 6" panose="02000505000000020003" pitchFamily="50" charset="0"/>
              </a:rPr>
              <a:t>Our unit focuses on designing and creating our own pop-up story books. We will conduct market research on our audience and relate the book to them.</a:t>
            </a:r>
          </a:p>
        </p:txBody>
      </p:sp>
      <p:pic>
        <p:nvPicPr>
          <p:cNvPr id="1050" name="Picture 26" descr="History And Geography Stock Vector Illustration and Royalty Free History  And Geography Clipart">
            <a:extLst>
              <a:ext uri="{FF2B5EF4-FFF2-40B4-BE49-F238E27FC236}">
                <a16:creationId xmlns:a16="http://schemas.microsoft.com/office/drawing/2014/main" id="{5D1AB6C6-5039-8A24-E191-D84942BE3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15769" r="48388" b="27586"/>
          <a:stretch/>
        </p:blipFill>
        <p:spPr bwMode="auto">
          <a:xfrm>
            <a:off x="4049246" y="393906"/>
            <a:ext cx="779169" cy="55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History And Geography Stock Vector Illustration and Royalty Free History  And Geography Clipart">
            <a:extLst>
              <a:ext uri="{FF2B5EF4-FFF2-40B4-BE49-F238E27FC236}">
                <a16:creationId xmlns:a16="http://schemas.microsoft.com/office/drawing/2014/main" id="{40A79D05-4604-8653-E668-BEC1AB5FA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2" t="15769" r="4304" b="23633"/>
          <a:stretch/>
        </p:blipFill>
        <p:spPr bwMode="auto">
          <a:xfrm>
            <a:off x="6655234" y="305689"/>
            <a:ext cx="702883" cy="59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rafts Clip Art Clipart Images - Free Download on Freepik">
            <a:extLst>
              <a:ext uri="{FF2B5EF4-FFF2-40B4-BE49-F238E27FC236}">
                <a16:creationId xmlns:a16="http://schemas.microsoft.com/office/drawing/2014/main" id="{295A5344-412E-15FE-8C82-631EDC5BC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292" y="4163164"/>
            <a:ext cx="781614" cy="6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PSHE | Grange Infant School">
            <a:extLst>
              <a:ext uri="{FF2B5EF4-FFF2-40B4-BE49-F238E27FC236}">
                <a16:creationId xmlns:a16="http://schemas.microsoft.com/office/drawing/2014/main" id="{06073C55-A75B-A6B6-4FE3-795E1302A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306" y="59255"/>
            <a:ext cx="672567" cy="67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DFE74EF-DB2F-35C1-2495-359DD962A6FB}"/>
              </a:ext>
            </a:extLst>
          </p:cNvPr>
          <p:cNvSpPr txBox="1"/>
          <p:nvPr/>
        </p:nvSpPr>
        <p:spPr>
          <a:xfrm>
            <a:off x="7717748" y="4645879"/>
            <a:ext cx="4371217" cy="1569660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u="sng">
                <a:latin typeface="Letter-join No-Lead 6" panose="02000505000000020003" pitchFamily="50" charset="0"/>
              </a:rPr>
              <a:t>How you can support your child at home</a:t>
            </a:r>
          </a:p>
          <a:p>
            <a:pPr algn="ctr"/>
            <a:endParaRPr lang="en-GB" sz="1200" u="sng">
              <a:latin typeface="Letter-join No-Lead 6" panose="02000505000000020003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latin typeface="Letter-join No-Lead 6" panose="02000505000000020003" pitchFamily="50" charset="0"/>
              </a:rPr>
              <a:t>Daily reading and discussion of their ZPD books, asking questions about the characters, plot and setting.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latin typeface="Letter-join No-Lead 6" panose="02000505000000020003" pitchFamily="50" charset="0"/>
              </a:rPr>
              <a:t>Times Tables Rockstars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hlinkClick r:id="rId10"/>
              </a:rPr>
              <a:t>Hit the Button - Quick fire maths practise for 6-11 year olds</a:t>
            </a:r>
            <a:endParaRPr lang="en-GB" sz="1200">
              <a:latin typeface="Letter-join No-Lead 6" panose="02000505000000020003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latin typeface="Letter-join No-Lead 6" panose="02000505000000020003" pitchFamily="50" charset="0"/>
              </a:rPr>
              <a:t>Consolidate Year 5 and 6 spelling words (both reading and spelling)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E686A4-D55E-678D-0570-001401DF1FAB}"/>
              </a:ext>
            </a:extLst>
          </p:cNvPr>
          <p:cNvSpPr txBox="1"/>
          <p:nvPr/>
        </p:nvSpPr>
        <p:spPr>
          <a:xfrm>
            <a:off x="420529" y="5651896"/>
            <a:ext cx="3070360" cy="830997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>
                <a:latin typeface="Letter-join No-Lead 6"/>
              </a:rPr>
              <a:t>MFL</a:t>
            </a:r>
          </a:p>
          <a:p>
            <a:pPr algn="ctr"/>
            <a:r>
              <a:rPr lang="en-GB" sz="1200">
                <a:latin typeface="Letter-join No-Lead 6"/>
              </a:rPr>
              <a:t>In French, the children will be building on their 'In my town', learning from the Autumn term, giving and following directions.</a:t>
            </a:r>
          </a:p>
        </p:txBody>
      </p:sp>
      <p:pic>
        <p:nvPicPr>
          <p:cNvPr id="35" name="Picture 32" descr="Flag of france - Free vector clipart images on creazilla.com">
            <a:extLst>
              <a:ext uri="{FF2B5EF4-FFF2-40B4-BE49-F238E27FC236}">
                <a16:creationId xmlns:a16="http://schemas.microsoft.com/office/drawing/2014/main" id="{6184206A-41A8-A543-E56D-1F86B3D39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8768">
            <a:off x="188614" y="5665308"/>
            <a:ext cx="527156" cy="74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3CADD42-8744-0E1B-66E6-3AAE574A057D}"/>
              </a:ext>
            </a:extLst>
          </p:cNvPr>
          <p:cNvSpPr txBox="1"/>
          <p:nvPr/>
        </p:nvSpPr>
        <p:spPr>
          <a:xfrm>
            <a:off x="8202283" y="2439222"/>
            <a:ext cx="3131849" cy="1938992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>
                <a:latin typeface="Letter-join No-Lead 6"/>
              </a:rPr>
              <a:t>PE-</a:t>
            </a:r>
          </a:p>
          <a:p>
            <a:pPr algn="ctr"/>
            <a:r>
              <a:rPr lang="en-GB" sz="1200">
                <a:latin typeface="Letter-join No-Lead 6"/>
              </a:rPr>
              <a:t>In gymnastics we will build on our sequences based on focus of balances, rolls and jumps, with floorwork and incorporating apparatus.</a:t>
            </a:r>
            <a:endParaRPr lang="en-GB" sz="1200">
              <a:latin typeface="Letter-join No-Lead 6" panose="02000505000000020003" pitchFamily="50" charset="0"/>
            </a:endParaRPr>
          </a:p>
          <a:p>
            <a:pPr algn="ctr"/>
            <a:r>
              <a:rPr lang="en-GB" sz="1200">
                <a:latin typeface="Letter-join No-Lead 6"/>
              </a:rPr>
              <a:t>In outdoor PE we will focus on outdoor adventurous activities (OAA) of orienteering. This will involve map reading, navigating courses and developing effective communication and teamwork.</a:t>
            </a:r>
          </a:p>
        </p:txBody>
      </p:sp>
      <p:pic>
        <p:nvPicPr>
          <p:cNvPr id="37" name="Picture 34" descr="Sports Equipment Clipart Images - Free Download on Freepik">
            <a:extLst>
              <a:ext uri="{FF2B5EF4-FFF2-40B4-BE49-F238E27FC236}">
                <a16:creationId xmlns:a16="http://schemas.microsoft.com/office/drawing/2014/main" id="{31D34F00-17C6-49EF-975A-B147CCA31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5388">
            <a:off x="7835316" y="1966679"/>
            <a:ext cx="556316" cy="9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B8B1F70-505B-0EF0-EF07-7C9271EFA085}"/>
              </a:ext>
            </a:extLst>
          </p:cNvPr>
          <p:cNvSpPr txBox="1"/>
          <p:nvPr/>
        </p:nvSpPr>
        <p:spPr>
          <a:xfrm>
            <a:off x="3833810" y="4379963"/>
            <a:ext cx="1507489" cy="1938992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>
                <a:latin typeface="Letter-join No-Lead 6"/>
              </a:rPr>
              <a:t>RE</a:t>
            </a:r>
          </a:p>
          <a:p>
            <a:pPr algn="ctr"/>
            <a:endParaRPr lang="en-GB" sz="1200" u="sng">
              <a:latin typeface="Letter-join No-Lead 6" panose="02000505000000020003" pitchFamily="50" charset="0"/>
            </a:endParaRPr>
          </a:p>
          <a:p>
            <a:pPr algn="ctr"/>
            <a:r>
              <a:rPr lang="en-GB" sz="1200">
                <a:latin typeface="Letter-join No-Lead 6"/>
              </a:rPr>
              <a:t>Our unit is called, “Why is the Torah so important to Jewish people.” We will discuss beliefs about God, the 10 Commandments and Kosher rules.</a:t>
            </a:r>
          </a:p>
        </p:txBody>
      </p:sp>
      <p:pic>
        <p:nvPicPr>
          <p:cNvPr id="39" name="Picture 36" descr="Religious Education Vector Art, Icons, and Graphics for Free Download">
            <a:extLst>
              <a:ext uri="{FF2B5EF4-FFF2-40B4-BE49-F238E27FC236}">
                <a16:creationId xmlns:a16="http://schemas.microsoft.com/office/drawing/2014/main" id="{6CD68398-48BA-F10D-D20F-450FD7A3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576" y="4100759"/>
            <a:ext cx="899674" cy="51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uriosity: The Story of a Mars Rover: Packed with incredible ...">
            <a:extLst>
              <a:ext uri="{FF2B5EF4-FFF2-40B4-BE49-F238E27FC236}">
                <a16:creationId xmlns:a16="http://schemas.microsoft.com/office/drawing/2014/main" id="{A4969C43-E382-52D0-5314-DFF4A3281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5" y="649713"/>
            <a:ext cx="723965" cy="72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623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b96425-6c5e-47e5-8e3c-66a165e9bc6d" xsi:nil="true"/>
    <lcf76f155ced4ddcb4097134ff3c332f xmlns="529c40e8-0bab-43d5-8ec0-07f08635fbc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0714A61E51D40A56158CF68E17747" ma:contentTypeVersion="16" ma:contentTypeDescription="Create a new document." ma:contentTypeScope="" ma:versionID="22b8c152138e5808a992697daabeccfb">
  <xsd:schema xmlns:xsd="http://www.w3.org/2001/XMLSchema" xmlns:xs="http://www.w3.org/2001/XMLSchema" xmlns:p="http://schemas.microsoft.com/office/2006/metadata/properties" xmlns:ns2="529c40e8-0bab-43d5-8ec0-07f08635fbc7" xmlns:ns3="e5b96425-6c5e-47e5-8e3c-66a165e9bc6d" targetNamespace="http://schemas.microsoft.com/office/2006/metadata/properties" ma:root="true" ma:fieldsID="85809389100e9c086b35e7a180366f71" ns2:_="" ns3:_="">
    <xsd:import namespace="529c40e8-0bab-43d5-8ec0-07f08635fbc7"/>
    <xsd:import namespace="e5b96425-6c5e-47e5-8e3c-66a165e9bc6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c40e8-0bab-43d5-8ec0-07f08635fbc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65895cd-c2e5-4ee0-a44a-cd0d712d9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96425-6c5e-47e5-8e3c-66a165e9bc6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b7b2cc6-bbcd-4a17-be38-89d7e2c1385c}" ma:internalName="TaxCatchAll" ma:showField="CatchAllData" ma:web="e5b96425-6c5e-47e5-8e3c-66a165e9bc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972089-504C-4BDE-8812-269E00ED76FB}">
  <ds:schemaRefs>
    <ds:schemaRef ds:uri="529c40e8-0bab-43d5-8ec0-07f08635fbc7"/>
    <ds:schemaRef ds:uri="e5b96425-6c5e-47e5-8e3c-66a165e9bc6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6F8BE4-3679-43CF-9CDE-0CC31268DD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FA05ED-D8C9-454A-A6D3-638AB4B8FDCA}">
  <ds:schemaRefs>
    <ds:schemaRef ds:uri="529c40e8-0bab-43d5-8ec0-07f08635fbc7"/>
    <ds:schemaRef ds:uri="e5b96425-6c5e-47e5-8e3c-66a165e9bc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Child</dc:creator>
  <cp:revision>2</cp:revision>
  <dcterms:created xsi:type="dcterms:W3CDTF">2025-06-24T14:33:43Z</dcterms:created>
  <dcterms:modified xsi:type="dcterms:W3CDTF">2026-02-26T13:36:32Z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0x0101003520714A61E51D40A56158CF68E17747</vt:lpwstr>
  </property>
  <property fmtid="{D5CDD505-2E9C-101B-9397-08002B2CF9AE}" pid="3" name="MediaServiceImageTags">
    <vt:lpwstr/>
  </property>
</Properties>
</file>