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56" r:id="rId5"/>
    <p:sldId id="266" r:id="rId6"/>
    <p:sldId id="260" r:id="rId7"/>
    <p:sldId id="272" r:id="rId8"/>
    <p:sldId id="259" r:id="rId9"/>
    <p:sldId id="270" r:id="rId10"/>
    <p:sldId id="271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F1DC"/>
    <a:srgbClr val="DFD4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804935-C3F9-4E46-86D4-7C1CFAF58262}" v="142" dt="2025-07-03T06:48:40.719"/>
    <p1510:client id="{D6BA1711-6136-479C-8547-37DDC146909C}" v="3" dt="2025-07-02T16:42:04.056"/>
    <p1510:client id="{E8E0556D-6378-51CD-8747-A33CF591D5E0}" v="285" dt="2025-07-02T14:40:06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2T14:56:59.4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63 124 16388,'-15'-38'0,"-13"-28"0,23 53 0,4 12 0,-1 3 0,0 2 0,1-1 0,0-3 0,-3 1 0,2-1 0,2 0 0,0 0 0,0 0 0,0 0 0,0 0 0,0 0 0,-1-1 0,1 1 0,0 0 0,0 0 0,0 0 0,0 0 0,0 0 0,0 0 0,0 0 0,0 0 0,0 0 0,0 0 0,0 0 0,0 0 0,0 0 0,0 0 0,0 0 0,0 0 0,0 0 0,0 0 0,0 0 0,0 0 0,0 0 0,0 0 0,0-1 0,0 1 0,0 0 0,0 0 0,0 0 0,0 0 0,0 0 0,0 0 0,0 0 0,0 0 0,0 0 0,0 0 0,0 0 0,0 0 0,0 0 0,0 0 0,0 0 0,0 0 0,0 0 0,0-1 0,0 1 0,0 0 0,0 0 0,0 0 0,0 0 0,0 0 0,0 0 0,0 0 0,0 0 0,0 0 0,0 0 0,1 0 0,-1 0 0,0 0 0,0 0 0,7-13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2T14:57:03.89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16 24575,'0'0'0,"0"-7"0,1-1-8187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2T14:57:04.75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02F57-472D-482F-B232-7797CA69A8E6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067DC-011E-427A-B88C-759D3CF6B7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245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67DC-011E-427A-B88C-759D3CF6B77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158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67DC-011E-427A-B88C-759D3CF6B77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961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E7AA9-57BA-6CC6-75D8-F2391790C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D51B99-5A95-A22A-1E78-97D6026FD4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2428A-8FB3-FF8A-A3BC-E0DA3E582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76AE1-29E8-44AB-A483-BF2549C4C5B7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E3C4C-90B4-55BF-89B4-0887D472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56242-C39E-A03F-71D9-805660E2D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91F7-45EE-44D5-A6B5-32CED591D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858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3AC1C-40A6-E109-5AEA-E9EC4E718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7AD13D-9F52-8C56-76C1-12A5351A0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DC606-0540-1908-8030-7F2BEE86F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76AE1-29E8-44AB-A483-BF2549C4C5B7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A3E6E-EACB-5321-CF98-62AB211E3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00228-E9D8-19E4-15FA-B61C24732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91F7-45EE-44D5-A6B5-32CED591D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619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EFD7AB-025D-9CDC-9BFC-7C8F049CF8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729783-2486-CF96-FAF5-1D039ED8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CBE36-2EED-B388-31B8-372B2E45D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76AE1-29E8-44AB-A483-BF2549C4C5B7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DACF2-09ED-4186-9AFD-19761450B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8ACA5-DC2B-FB2E-A93F-3646195A5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91F7-45EE-44D5-A6B5-32CED591D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211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B215E-9B92-D311-888A-92CBF5449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C2CA5-3FD3-16F9-CACD-4D402F976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B84D2-1836-D46B-DF72-325FE7515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76AE1-29E8-44AB-A483-BF2549C4C5B7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798E5-FF72-EC5A-EC1E-81EB77E91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29DD3-3C9A-BFAC-C752-C300AAA34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91F7-45EE-44D5-A6B5-32CED591D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87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92EC0-8230-1701-4069-E169ED0A6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B44C5-2FC4-E1E2-C82D-F77CE724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04C9E-8B18-659A-ED96-43C86EA48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76AE1-29E8-44AB-A483-BF2549C4C5B7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A7101-8B99-00A6-C8C4-E1DACC5D8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5793E-4317-761E-C0BE-46686B3E7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91F7-45EE-44D5-A6B5-32CED591D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03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EC4C0-1008-4570-D8D9-A9468B94A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37243-C5DF-D997-0775-BCD26DA735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BD0C8-83C8-B971-BA39-D9A83CEB2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5A2DA2-8D10-69D0-B491-83DFCFA11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76AE1-29E8-44AB-A483-BF2549C4C5B7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8B9679-EDE8-09E4-B069-CA400C8FF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1D1DA-8CD8-DDE7-F38F-5614A3D79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91F7-45EE-44D5-A6B5-32CED591D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047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13A5D-7B46-F3FC-74CE-343C90E72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DC990-D43C-F110-DE50-222E5D177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182EE1-9A59-9939-E0CA-2C28A0876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25B6FB-DE7A-D8B3-C866-3CD93A4E7B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8FE274-1695-CC35-D1EE-A87CD014C8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8F7B01-B121-0ABF-9713-83191DF7A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76AE1-29E8-44AB-A483-BF2549C4C5B7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1F2033-67FD-CDC2-C136-4805E2859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BD0D7-5607-6C0B-F3F9-BB5869961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91F7-45EE-44D5-A6B5-32CED591D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331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5110D-3B69-9C5D-3C97-1758C35ED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3092F3-9630-C130-35BE-F6814356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76AE1-29E8-44AB-A483-BF2549C4C5B7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FAFEC8-5AC0-57F9-1F99-3A9982B36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7EFD22-A4B2-2CFA-D3B0-60C3D2AAA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91F7-45EE-44D5-A6B5-32CED591D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686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197B97-F9DB-CA41-80BC-9127B4DBF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76AE1-29E8-44AB-A483-BF2549C4C5B7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B64F54-92BF-7B81-C6F1-74DBD3FA2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28812-2154-73AD-E26B-3D00E8D29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91F7-45EE-44D5-A6B5-32CED591D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212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AD440-A391-7BD9-D133-0F0721F09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B935B-386A-F995-6458-E2C84152C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AD2AAC-8DF9-7C50-EE08-26761372D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57F18B-5F7A-F767-BEE4-4E124FCF3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76AE1-29E8-44AB-A483-BF2549C4C5B7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CF44E7-EF39-6DD2-D18E-EC6ADEA6C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1D9B2F-1470-D917-1E38-7B653F273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91F7-45EE-44D5-A6B5-32CED591D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955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79877-2927-7623-E40F-B36685423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414824-6C01-E823-EDCE-8D878F82A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D0F5E-8988-BA74-1175-9DE70D97A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E2F66-D0E8-3B04-BE4A-CCA86E1B1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76AE1-29E8-44AB-A483-BF2549C4C5B7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A2D055-EC32-0420-7862-0F709E807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DA4C78-7A3C-9092-9A2A-705D0015B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91F7-45EE-44D5-A6B5-32CED591D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218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C1CAC9-313C-7338-85CE-98D972F49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D1E546-4F5D-A73C-D4FE-9321776A9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4734F-B7A1-3D84-3839-3E5BE780D4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676AE1-29E8-44AB-A483-BF2549C4C5B7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77A4C-99A7-27DE-8A75-FE5F35F4F5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63B5C-BE31-C6B2-68A8-55972AE14D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4291F7-45EE-44D5-A6B5-32CED591D2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507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hyperlink" Target="https://ihavetouchedthesky.blogspot.com/2013/08/roles-rules-and-relationships.html" TargetMode="Externa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1.xml"/><Relationship Id="rId12" Type="http://schemas.openxmlformats.org/officeDocument/2006/relationships/image" Target="../media/image1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11" Type="http://schemas.openxmlformats.org/officeDocument/2006/relationships/customXml" Target="../ink/ink3.xml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customXml" Target="../ink/ink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F1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ear 6 | Carnforth School">
            <a:extLst>
              <a:ext uri="{FF2B5EF4-FFF2-40B4-BE49-F238E27FC236}">
                <a16:creationId xmlns:a16="http://schemas.microsoft.com/office/drawing/2014/main" id="{2488C6FB-4233-0AFB-B292-AE6A7E6111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265"/>
          <a:stretch>
            <a:fillRect/>
          </a:stretch>
        </p:blipFill>
        <p:spPr>
          <a:xfrm>
            <a:off x="0" y="0"/>
            <a:ext cx="12192000" cy="40423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67AA61-5C27-F30F-D229-06CBE5709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481151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olorful tree with text and images&#10;&#10;AI-generated content may be incorrect.">
            <a:extLst>
              <a:ext uri="{FF2B5EF4-FFF2-40B4-BE49-F238E27FC236}">
                <a16:creationId xmlns:a16="http://schemas.microsoft.com/office/drawing/2014/main" id="{3D5727D7-95B3-FFFB-20F4-FAFA22864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509" y="4129805"/>
            <a:ext cx="2618981" cy="2652031"/>
          </a:xfrm>
          <a:prstGeom prst="rect">
            <a:avLst/>
          </a:prstGeom>
        </p:spPr>
      </p:pic>
      <p:pic>
        <p:nvPicPr>
          <p:cNvPr id="19" name="Video 18">
            <a:hlinkClick r:id="" action="ppaction://media"/>
            <a:extLst>
              <a:ext uri="{FF2B5EF4-FFF2-40B4-BE49-F238E27FC236}">
                <a16:creationId xmlns:a16="http://schemas.microsoft.com/office/drawing/2014/main" id="{F65D2E80-4F7D-4CE2-25BA-66DAEEE521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t="12500" b="12500"/>
          <a:stretch>
            <a:fillRect/>
          </a:stretch>
        </p:blipFill>
        <p:spPr>
          <a:xfrm>
            <a:off x="8258059" y="4526917"/>
            <a:ext cx="3657600" cy="2057400"/>
          </a:xfrm>
          <a:prstGeom prst="rect">
            <a:avLst/>
          </a:prstGeom>
          <a:ln w="19050" cap="rnd">
            <a:solidFill>
              <a:srgbClr val="40404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38494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76"/>
    </mc:Choice>
    <mc:Fallback xmlns="">
      <p:transition spd="slow" advTm="2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F1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B8448-563E-0E92-48AD-1A98EF84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786" y="244214"/>
            <a:ext cx="10515600" cy="1325563"/>
          </a:xfrm>
        </p:spPr>
        <p:txBody>
          <a:bodyPr/>
          <a:lstStyle/>
          <a:p>
            <a:pPr algn="ctr"/>
            <a:r>
              <a:rPr lang="en-GB">
                <a:latin typeface="Letter-join Plus 6" panose="02000505000000020003" pitchFamily="50" charset="0"/>
              </a:rPr>
              <a:t>Meet the Year 6 team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834ECD-BCD8-CC2B-4BA8-CF78EBDE6A92}"/>
              </a:ext>
            </a:extLst>
          </p:cNvPr>
          <p:cNvSpPr txBox="1"/>
          <p:nvPr/>
        </p:nvSpPr>
        <p:spPr>
          <a:xfrm>
            <a:off x="288344" y="4018736"/>
            <a:ext cx="246017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>
                <a:latin typeface="Letter-join Plus 6" panose="02000505000000020003" pitchFamily="50" charset="0"/>
              </a:rPr>
              <a:t>Mrs Biddle – Teacher of 6CB</a:t>
            </a:r>
          </a:p>
          <a:p>
            <a:r>
              <a:rPr lang="en-GB">
                <a:latin typeface="Letter-join Plus 6"/>
              </a:rPr>
              <a:t>Year 5 and 6 Phase Leader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C20283-63AE-83F1-D9A8-94934A41616E}"/>
              </a:ext>
            </a:extLst>
          </p:cNvPr>
          <p:cNvSpPr txBox="1"/>
          <p:nvPr/>
        </p:nvSpPr>
        <p:spPr>
          <a:xfrm>
            <a:off x="2716406" y="3970479"/>
            <a:ext cx="2416866" cy="12059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>
                <a:latin typeface="Letter-join Plus 6"/>
              </a:rPr>
              <a:t>Miss Clifton – Teacher of 6EC/CT on Monday, Tuesday and Friday</a:t>
            </a:r>
          </a:p>
          <a:p>
            <a:r>
              <a:rPr lang="en-GB">
                <a:latin typeface="Letter-join Plus 6"/>
              </a:rPr>
              <a:t>Assistant Head</a:t>
            </a:r>
            <a:endParaRPr lang="en-GB">
              <a:latin typeface="Letter-join Plus 6" panose="02000505000000020003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280427-7D8D-A63F-D01E-76F8E494F0D2}"/>
              </a:ext>
            </a:extLst>
          </p:cNvPr>
          <p:cNvSpPr txBox="1"/>
          <p:nvPr/>
        </p:nvSpPr>
        <p:spPr>
          <a:xfrm>
            <a:off x="5144520" y="4019265"/>
            <a:ext cx="2377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Letter-join Plus 6" panose="02000505000000020003" pitchFamily="50" charset="0"/>
              </a:rPr>
              <a:t>Miss Taylor – Teacher of 6EC/CT on Wednesday and Thursday</a:t>
            </a:r>
          </a:p>
          <a:p>
            <a:r>
              <a:rPr lang="en-GB">
                <a:latin typeface="Letter-join Plus 6" panose="02000505000000020003" pitchFamily="50" charset="0"/>
              </a:rPr>
              <a:t>In 6CB on Tuesday</a:t>
            </a:r>
          </a:p>
        </p:txBody>
      </p:sp>
      <p:pic>
        <p:nvPicPr>
          <p:cNvPr id="1026" name="Picture 2" descr="Info panel picture">
            <a:extLst>
              <a:ext uri="{FF2B5EF4-FFF2-40B4-BE49-F238E27FC236}">
                <a16:creationId xmlns:a16="http://schemas.microsoft.com/office/drawing/2014/main" id="{5B1677B8-98BF-D3E1-FD3A-67C231105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693" y="18374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fo panel picture">
            <a:extLst>
              <a:ext uri="{FF2B5EF4-FFF2-40B4-BE49-F238E27FC236}">
                <a16:creationId xmlns:a16="http://schemas.microsoft.com/office/drawing/2014/main" id="{1CD5799A-3E50-4543-1332-4801894F4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192" y="1883100"/>
            <a:ext cx="1813887" cy="181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fo panel picture">
            <a:extLst>
              <a:ext uri="{FF2B5EF4-FFF2-40B4-BE49-F238E27FC236}">
                <a16:creationId xmlns:a16="http://schemas.microsoft.com/office/drawing/2014/main" id="{CB96886A-330D-1366-1791-9172DE652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76" y="183754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fo panel picture">
            <a:extLst>
              <a:ext uri="{FF2B5EF4-FFF2-40B4-BE49-F238E27FC236}">
                <a16:creationId xmlns:a16="http://schemas.microsoft.com/office/drawing/2014/main" id="{DEA5D285-BF7E-0F58-C8E9-507A3E247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130" y="183754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nfo panel picture">
            <a:extLst>
              <a:ext uri="{FF2B5EF4-FFF2-40B4-BE49-F238E27FC236}">
                <a16:creationId xmlns:a16="http://schemas.microsoft.com/office/drawing/2014/main" id="{7689435C-6123-C33E-9AD4-2671DB496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148" y="171502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9295C2-506D-CB4E-EF37-03A351219B69}"/>
              </a:ext>
            </a:extLst>
          </p:cNvPr>
          <p:cNvSpPr txBox="1"/>
          <p:nvPr/>
        </p:nvSpPr>
        <p:spPr>
          <a:xfrm>
            <a:off x="7716269" y="4075293"/>
            <a:ext cx="238324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>
                <a:latin typeface="Letter-join Plus 6"/>
              </a:rPr>
              <a:t>Mrs Allen – Teaching Assistant (Wednesday-Friday)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808DE0-6C2D-24DC-C759-00A5A95CF224}"/>
              </a:ext>
            </a:extLst>
          </p:cNvPr>
          <p:cNvSpPr txBox="1"/>
          <p:nvPr/>
        </p:nvSpPr>
        <p:spPr>
          <a:xfrm>
            <a:off x="10108724" y="4002456"/>
            <a:ext cx="1811748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>
                <a:latin typeface="Letter-join Plus 6"/>
              </a:rPr>
              <a:t>Mrs Dean  – Teaching assistant  (Monday, Tuesday)</a:t>
            </a:r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3C5A70-8836-1865-0CC1-C6A10942D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44712" y="108113"/>
            <a:ext cx="1364012" cy="136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20"/>
    </mc:Choice>
    <mc:Fallback xmlns="">
      <p:transition spd="slow" advTm="32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8"/>
        <p14:pauseEvt time="0" objId="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F1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B78D6-653A-397D-C964-8079A7C6E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Letter-join Plus 6" panose="02000505000000020003" pitchFamily="50" charset="0"/>
              </a:rPr>
              <a:t>Roles and Responsibilities in Year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C325E-885D-7747-4B2B-7FF656E10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Letter-join Plus 6" panose="02000505000000020003" pitchFamily="50" charset="0"/>
              </a:rPr>
              <a:t>Setting a good example to ALL</a:t>
            </a:r>
          </a:p>
          <a:p>
            <a:endParaRPr lang="en-GB" dirty="0">
              <a:latin typeface="Letter-join Plus 6" panose="02000505000000020003" pitchFamily="50" charset="0"/>
            </a:endParaRPr>
          </a:p>
          <a:p>
            <a:r>
              <a:rPr lang="en-GB" dirty="0">
                <a:latin typeface="Letter-join Plus 6"/>
              </a:rPr>
              <a:t>Prefects</a:t>
            </a:r>
            <a:endParaRPr lang="en-GB" dirty="0">
              <a:latin typeface="Letter-join Plus 6" panose="02000505000000020003" pitchFamily="50" charset="0"/>
            </a:endParaRPr>
          </a:p>
          <a:p>
            <a:r>
              <a:rPr lang="en-GB" dirty="0">
                <a:latin typeface="Letter-join Plus 6" panose="02000505000000020003" pitchFamily="50" charset="0"/>
              </a:rPr>
              <a:t>Head pupils</a:t>
            </a:r>
          </a:p>
          <a:p>
            <a:r>
              <a:rPr lang="en-GB" dirty="0">
                <a:latin typeface="Letter-join Plus 6" panose="02000505000000020003" pitchFamily="50" charset="0"/>
              </a:rPr>
              <a:t>Assembly monitors</a:t>
            </a:r>
          </a:p>
          <a:p>
            <a:r>
              <a:rPr lang="en-GB" dirty="0">
                <a:latin typeface="Letter-join Plus 6" panose="02000505000000020003" pitchFamily="50" charset="0"/>
              </a:rPr>
              <a:t>Library monitors</a:t>
            </a:r>
          </a:p>
          <a:p>
            <a:r>
              <a:rPr lang="en-GB" dirty="0">
                <a:latin typeface="Letter-join Plus 6" panose="02000505000000020003" pitchFamily="50" charset="0"/>
              </a:rPr>
              <a:t>Computer monitors for assemblies</a:t>
            </a:r>
          </a:p>
          <a:p>
            <a:r>
              <a:rPr lang="en-GB" dirty="0">
                <a:latin typeface="Letter-join Plus 6" panose="02000505000000020003" pitchFamily="50" charset="0"/>
              </a:rPr>
              <a:t>Ambassadors – Values, Science, Music</a:t>
            </a:r>
          </a:p>
        </p:txBody>
      </p:sp>
      <p:pic>
        <p:nvPicPr>
          <p:cNvPr id="4" name="Picture 3" descr="A chalkboard with white text&#10;&#10;AI-generated content may be incorrect.">
            <a:extLst>
              <a:ext uri="{FF2B5EF4-FFF2-40B4-BE49-F238E27FC236}">
                <a16:creationId xmlns:a16="http://schemas.microsoft.com/office/drawing/2014/main" id="{D73D42CC-0C18-B613-9A0B-C3F2DAA30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708831" y="2259106"/>
            <a:ext cx="3346587" cy="258631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72374D-5CCC-C10B-7D95-EFED864A88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1259114" cy="125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70"/>
    </mc:Choice>
    <mc:Fallback xmlns="">
      <p:transition spd="slow" advTm="40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F1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3CB9CD-E34E-2511-0F34-92096358E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140CB-05A0-A55A-2138-AE790B375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Letter-join Plus 6"/>
              </a:rPr>
              <a:t>Behaviour / Expectations in Year 6.</a:t>
            </a:r>
            <a:endParaRPr lang="en-GB">
              <a:latin typeface="Letter-join Plus 6" panose="02000505000000020003" pitchFamily="50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565D83-760A-EF39-4FE4-98FAB285D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latin typeface="Letter-join Plus 6"/>
              </a:rPr>
              <a:t>Following school values.</a:t>
            </a:r>
            <a:endParaRPr lang="en-US">
              <a:latin typeface="Letter-join Plus 6"/>
            </a:endParaRPr>
          </a:p>
          <a:p>
            <a:r>
              <a:rPr lang="en-GB">
                <a:latin typeface="Letter-join Plus 6"/>
              </a:rPr>
              <a:t>Always being a good role model to all.</a:t>
            </a:r>
          </a:p>
          <a:p>
            <a:r>
              <a:rPr lang="en-GB">
                <a:latin typeface="Letter-join Plus 6"/>
              </a:rPr>
              <a:t>Helping the younger children.</a:t>
            </a:r>
          </a:p>
          <a:p>
            <a:r>
              <a:rPr lang="en-GB">
                <a:latin typeface="Letter-join Plus 6"/>
              </a:rPr>
              <a:t>Follow our classroom rules.</a:t>
            </a:r>
          </a:p>
          <a:p>
            <a:r>
              <a:rPr lang="en-GB">
                <a:latin typeface="Letter-join Plus 6"/>
              </a:rPr>
              <a:t>Wearing correct uniform.</a:t>
            </a:r>
          </a:p>
          <a:p>
            <a:r>
              <a:rPr lang="en-GB">
                <a:latin typeface="Letter-join Plus 6"/>
              </a:rPr>
              <a:t>Having the correct equipment. </a:t>
            </a:r>
          </a:p>
        </p:txBody>
      </p:sp>
      <p:pic>
        <p:nvPicPr>
          <p:cNvPr id="8" name="Picture 7" descr="A colorful tree with text and images&#10;&#10;AI-generated content may be incorrect.">
            <a:extLst>
              <a:ext uri="{FF2B5EF4-FFF2-40B4-BE49-F238E27FC236}">
                <a16:creationId xmlns:a16="http://schemas.microsoft.com/office/drawing/2014/main" id="{EF03F66C-C773-4541-2C5E-1DF51CA4B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2749" y="2779033"/>
            <a:ext cx="2282047" cy="231084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9D9F55-5356-6DB5-2AF2-388253147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799" y="3225799"/>
            <a:ext cx="1248229" cy="124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7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21"/>
    </mc:Choice>
    <mc:Fallback xmlns="">
      <p:transition spd="slow" advTm="63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F1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A92F8-F5CB-5B89-64DC-99C0799EB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Letter-join Plus 6" panose="02000505000000020003" pitchFamily="50" charset="0"/>
              </a:rPr>
              <a:t>Upcoming Events and Visits (dates TBC)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C5D10F-65DA-EC88-70AD-779070825DD6}"/>
              </a:ext>
            </a:extLst>
          </p:cNvPr>
          <p:cNvSpPr txBox="1"/>
          <p:nvPr/>
        </p:nvSpPr>
        <p:spPr>
          <a:xfrm>
            <a:off x="887819" y="1786270"/>
            <a:ext cx="103986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latin typeface="Letter-join Plus 6" panose="02000505000000020003" pitchFamily="50" charset="0"/>
              </a:rPr>
              <a:t>MacMillan Coffee morning</a:t>
            </a:r>
          </a:p>
          <a:p>
            <a:r>
              <a:rPr lang="en-GB" sz="2800">
                <a:latin typeface="Letter-join Plus 6" panose="02000505000000020003" pitchFamily="50" charset="0"/>
              </a:rPr>
              <a:t>Local area fieldwork</a:t>
            </a:r>
          </a:p>
          <a:p>
            <a:r>
              <a:rPr lang="en-GB" sz="2800">
                <a:latin typeface="Letter-join Plus 6" panose="02000505000000020003" pitchFamily="50" charset="0"/>
              </a:rPr>
              <a:t>Transition workshops with Studley High and Ridgeway Secondary </a:t>
            </a:r>
          </a:p>
          <a:p>
            <a:r>
              <a:rPr lang="en-GB" sz="2800">
                <a:latin typeface="Letter-join Plus 6" panose="02000505000000020003" pitchFamily="50" charset="0"/>
              </a:rPr>
              <a:t>Robinwood Residential (23</a:t>
            </a:r>
            <a:r>
              <a:rPr lang="en-GB" sz="2800" baseline="30000">
                <a:latin typeface="Letter-join Plus 6" panose="02000505000000020003" pitchFamily="50" charset="0"/>
              </a:rPr>
              <a:t>rd</a:t>
            </a:r>
            <a:r>
              <a:rPr lang="en-GB" sz="2800">
                <a:latin typeface="Letter-join Plus 6" panose="02000505000000020003" pitchFamily="50" charset="0"/>
              </a:rPr>
              <a:t> – 25</a:t>
            </a:r>
            <a:r>
              <a:rPr lang="en-GB" sz="2800" baseline="30000">
                <a:latin typeface="Letter-join Plus 6" panose="02000505000000020003" pitchFamily="50" charset="0"/>
              </a:rPr>
              <a:t>th</a:t>
            </a:r>
            <a:r>
              <a:rPr lang="en-GB" sz="2800">
                <a:latin typeface="Letter-join Plus 6" panose="02000505000000020003" pitchFamily="50" charset="0"/>
              </a:rPr>
              <a:t> March - £50 deposit due Friday 18</a:t>
            </a:r>
            <a:r>
              <a:rPr lang="en-GB" sz="2800" baseline="30000">
                <a:latin typeface="Letter-join Plus 6" panose="02000505000000020003" pitchFamily="50" charset="0"/>
              </a:rPr>
              <a:t>th</a:t>
            </a:r>
            <a:r>
              <a:rPr lang="en-GB" sz="2800">
                <a:latin typeface="Letter-join Plus 6" panose="02000505000000020003" pitchFamily="50" charset="0"/>
              </a:rPr>
              <a:t> July)</a:t>
            </a:r>
          </a:p>
          <a:p>
            <a:r>
              <a:rPr lang="en-GB" sz="2800">
                <a:latin typeface="Letter-join Plus 6" panose="02000505000000020003" pitchFamily="50" charset="0"/>
              </a:rPr>
              <a:t>End of year performance </a:t>
            </a:r>
          </a:p>
        </p:txBody>
      </p:sp>
      <p:pic>
        <p:nvPicPr>
          <p:cNvPr id="4" name="Picture 8" descr="Hallbrook Primary School - Residential Trips">
            <a:extLst>
              <a:ext uri="{FF2B5EF4-FFF2-40B4-BE49-F238E27FC236}">
                <a16:creationId xmlns:a16="http://schemas.microsoft.com/office/drawing/2014/main" id="{4F7D453B-9C98-603C-1B7B-BB2E413B7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826" y="4332349"/>
            <a:ext cx="1945967" cy="194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vents and experiences">
            <a:hlinkClick r:id="" action="ppaction://media"/>
            <a:extLst>
              <a:ext uri="{FF2B5EF4-FFF2-40B4-BE49-F238E27FC236}">
                <a16:creationId xmlns:a16="http://schemas.microsoft.com/office/drawing/2014/main" id="{A95C4164-7F7E-5082-CD4F-8C7476554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3363" y="1436571"/>
            <a:ext cx="1161312" cy="116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1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93"/>
    </mc:Choice>
    <mc:Fallback xmlns="">
      <p:transition spd="slow" advTm="64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F1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683CF1-8BA9-EA86-79C1-0D227DD7D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5256C-0A4E-9F82-360D-B52C182E1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Letter-join Plus 6" panose="02000505000000020003" pitchFamily="50" charset="0"/>
              </a:rPr>
              <a:t>End of KS2 Assessments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482F8A-2396-8350-6EA3-898764B4E421}"/>
              </a:ext>
            </a:extLst>
          </p:cNvPr>
          <p:cNvSpPr txBox="1"/>
          <p:nvPr/>
        </p:nvSpPr>
        <p:spPr>
          <a:xfrm>
            <a:off x="887819" y="1786270"/>
            <a:ext cx="10515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latin typeface="Letter-join Plus 6" panose="02000505000000020003" pitchFamily="50" charset="0"/>
              </a:rPr>
              <a:t>Monday 11</a:t>
            </a:r>
            <a:r>
              <a:rPr lang="en-GB" sz="2800" baseline="30000">
                <a:latin typeface="Letter-join Plus 6" panose="02000505000000020003" pitchFamily="50" charset="0"/>
              </a:rPr>
              <a:t>th</a:t>
            </a:r>
            <a:r>
              <a:rPr lang="en-GB" sz="2800">
                <a:latin typeface="Letter-join Plus 6" panose="02000505000000020003" pitchFamily="50" charset="0"/>
              </a:rPr>
              <a:t> May – Thursday 14</a:t>
            </a:r>
            <a:r>
              <a:rPr lang="en-GB" sz="2800" baseline="30000">
                <a:latin typeface="Letter-join Plus 6" panose="02000505000000020003" pitchFamily="50" charset="0"/>
              </a:rPr>
              <a:t>th</a:t>
            </a:r>
            <a:r>
              <a:rPr lang="en-GB" sz="2800">
                <a:latin typeface="Letter-join Plus 6" panose="02000505000000020003" pitchFamily="50" charset="0"/>
              </a:rPr>
              <a:t> May 2026 (no holidays during this week please)</a:t>
            </a:r>
          </a:p>
          <a:p>
            <a:r>
              <a:rPr lang="en-GB" sz="2800">
                <a:latin typeface="Letter-join Plus 6" panose="02000505000000020003" pitchFamily="50" charset="0"/>
              </a:rPr>
              <a:t>Reading x1 papers</a:t>
            </a:r>
          </a:p>
          <a:p>
            <a:r>
              <a:rPr lang="en-GB" sz="2800">
                <a:latin typeface="Letter-join Plus 6" panose="02000505000000020003" pitchFamily="50" charset="0"/>
              </a:rPr>
              <a:t>Grammar punctuation and spelling x2 papers</a:t>
            </a:r>
          </a:p>
          <a:p>
            <a:r>
              <a:rPr lang="en-GB" sz="2800">
                <a:latin typeface="Letter-join Plus 6" panose="02000505000000020003" pitchFamily="50" charset="0"/>
              </a:rPr>
              <a:t>Mathematics x3 papers (1 arithmetic, 2 reasoning)</a:t>
            </a:r>
          </a:p>
          <a:p>
            <a:r>
              <a:rPr lang="en-GB" sz="2800">
                <a:latin typeface="Letter-join Plus 6" panose="02000505000000020003" pitchFamily="50" charset="0"/>
              </a:rPr>
              <a:t>Writing is teacher assessed by building a portfolio of their best work</a:t>
            </a:r>
          </a:p>
        </p:txBody>
      </p:sp>
      <p:pic>
        <p:nvPicPr>
          <p:cNvPr id="1030" name="Picture 6" descr="Free interactive KS1 and KS2 SATs revision resources - BBC Bitesize">
            <a:extLst>
              <a:ext uri="{FF2B5EF4-FFF2-40B4-BE49-F238E27FC236}">
                <a16:creationId xmlns:a16="http://schemas.microsoft.com/office/drawing/2014/main" id="{CC403201-C9F2-EBEF-C700-180AF2FE8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02" y="4666787"/>
            <a:ext cx="2220769" cy="124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nd of KS2 Assessments">
            <a:hlinkClick r:id="" action="ppaction://media"/>
            <a:extLst>
              <a:ext uri="{FF2B5EF4-FFF2-40B4-BE49-F238E27FC236}">
                <a16:creationId xmlns:a16="http://schemas.microsoft.com/office/drawing/2014/main" id="{02770FAD-E415-C76F-292C-68E100E00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8786" y="269543"/>
            <a:ext cx="1373963" cy="13739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B29CA33-E669-395D-DB3B-E9764A78CC7A}"/>
                  </a:ext>
                </a:extLst>
              </p14:cNvPr>
              <p14:cNvContentPartPr/>
              <p14:nvPr/>
            </p14:nvContentPartPr>
            <p14:xfrm>
              <a:off x="6062660" y="3434132"/>
              <a:ext cx="22680" cy="45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B29CA33-E669-395D-DB3B-E9764A78CC7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56540" y="3428012"/>
                <a:ext cx="349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B64B744-AE02-C131-F8B2-AAE11A5D5D18}"/>
                  </a:ext>
                </a:extLst>
              </p14:cNvPr>
              <p14:cNvContentPartPr/>
              <p14:nvPr/>
            </p14:nvContentPartPr>
            <p14:xfrm>
              <a:off x="5979140" y="3359972"/>
              <a:ext cx="720" cy="5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B64B744-AE02-C131-F8B2-AAE11A5D5D1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73020" y="3353852"/>
                <a:ext cx="129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09E1C52-4EB4-BEAD-4E96-73D11BB651C0}"/>
                  </a:ext>
                </a:extLst>
              </p14:cNvPr>
              <p14:cNvContentPartPr/>
              <p14:nvPr/>
            </p14:nvContentPartPr>
            <p14:xfrm>
              <a:off x="6063740" y="3407132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09E1C52-4EB4-BEAD-4E96-73D11BB651C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57620" y="3401012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814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79"/>
    </mc:Choice>
    <mc:Fallback xmlns="">
      <p:transition spd="slow" advTm="58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F1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A93E55-C3D2-A84D-C5B1-F1EF34447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D59A9-EC03-7366-D418-E10318A82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Letter-join Plus 6" panose="02000505000000020003" pitchFamily="50" charset="0"/>
              </a:rPr>
              <a:t>Homework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97F727-80B9-F626-34F1-872205B7AFB9}"/>
              </a:ext>
            </a:extLst>
          </p:cNvPr>
          <p:cNvSpPr txBox="1"/>
          <p:nvPr/>
        </p:nvSpPr>
        <p:spPr>
          <a:xfrm>
            <a:off x="887819" y="1786270"/>
            <a:ext cx="10515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latin typeface="Letter-join Plus 6" panose="02000505000000020003" pitchFamily="50" charset="0"/>
              </a:rPr>
              <a:t>Reading at least 3 times a week and record in homework diary</a:t>
            </a:r>
          </a:p>
          <a:p>
            <a:r>
              <a:rPr lang="en-GB" sz="2800">
                <a:latin typeface="Letter-join Plus 6" panose="02000505000000020003" pitchFamily="50" charset="0"/>
              </a:rPr>
              <a:t>1x Maths weekly</a:t>
            </a:r>
          </a:p>
          <a:p>
            <a:r>
              <a:rPr lang="en-GB" sz="2800">
                <a:latin typeface="Letter-join Plus 6" panose="02000505000000020003" pitchFamily="50" charset="0"/>
              </a:rPr>
              <a:t>1x English weekly</a:t>
            </a:r>
          </a:p>
          <a:p>
            <a:r>
              <a:rPr lang="en-GB" sz="2800">
                <a:latin typeface="Letter-join Plus 6" panose="02000505000000020003" pitchFamily="50" charset="0"/>
              </a:rPr>
              <a:t>Homework is set on a Friday</a:t>
            </a:r>
          </a:p>
          <a:p>
            <a:r>
              <a:rPr lang="en-GB" sz="2800">
                <a:latin typeface="Letter-join Plus 6" panose="02000505000000020003" pitchFamily="50" charset="0"/>
              </a:rPr>
              <a:t>To be returned the following Thursday</a:t>
            </a:r>
          </a:p>
          <a:p>
            <a:r>
              <a:rPr lang="en-GB" sz="2800">
                <a:latin typeface="Letter-join Plus 6" panose="02000505000000020003" pitchFamily="50" charset="0"/>
              </a:rPr>
              <a:t>Could be paper based or digital (Showbie or Writer’s Toolbox)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264C44-5234-0A1E-0918-DCB2A48CA1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23" t="12422" r="4142" b="9106"/>
          <a:stretch>
            <a:fillRect/>
          </a:stretch>
        </p:blipFill>
        <p:spPr>
          <a:xfrm rot="20700527">
            <a:off x="1512854" y="5129402"/>
            <a:ext cx="2454261" cy="8392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7B0B5B-03F6-88D3-C8C3-4A32CA003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4780" y="4463926"/>
            <a:ext cx="3630244" cy="2170219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0D671D-6759-3A1C-C390-E197B87D83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92511" y="311962"/>
            <a:ext cx="1474308" cy="147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3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83"/>
    </mc:Choice>
    <mc:Fallback xmlns="">
      <p:transition spd="slow" advTm="29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F1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965024-AF90-E113-BAAE-5C3F8A38D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elcome back! - ATHERSLEY SOUTH PRIMARY">
            <a:extLst>
              <a:ext uri="{FF2B5EF4-FFF2-40B4-BE49-F238E27FC236}">
                <a16:creationId xmlns:a16="http://schemas.microsoft.com/office/drawing/2014/main" id="{9AF448DD-BD8C-2991-157C-29D5F4C59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39" y="1100468"/>
            <a:ext cx="5233643" cy="348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 George's Church of England Primary School: Valerie Bloom Year 6">
            <a:extLst>
              <a:ext uri="{FF2B5EF4-FFF2-40B4-BE49-F238E27FC236}">
                <a16:creationId xmlns:a16="http://schemas.microsoft.com/office/drawing/2014/main" id="{0F4BF231-9D36-9EB0-1D31-B5D639D6E5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/>
          <a:stretch>
            <a:fillRect/>
          </a:stretch>
        </p:blipFill>
        <p:spPr bwMode="auto">
          <a:xfrm>
            <a:off x="5775904" y="1068532"/>
            <a:ext cx="5824218" cy="355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Video 22">
            <a:hlinkClick r:id="" action="ppaction://media"/>
            <a:extLst>
              <a:ext uri="{FF2B5EF4-FFF2-40B4-BE49-F238E27FC236}">
                <a16:creationId xmlns:a16="http://schemas.microsoft.com/office/drawing/2014/main" id="{B2AD47C6-C088-9E4F-C105-3CF738FC6E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12500" r="12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1383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60"/>
    </mc:Choice>
    <mc:Fallback xmlns="">
      <p:transition spd="slow" advTm="9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280C0F33DF234D8FF0B0D921FCDBD4" ma:contentTypeVersion="15" ma:contentTypeDescription="Create a new document." ma:contentTypeScope="" ma:versionID="41ce5681fa557c0dee948e1fb0c76d8c">
  <xsd:schema xmlns:xsd="http://www.w3.org/2001/XMLSchema" xmlns:xs="http://www.w3.org/2001/XMLSchema" xmlns:p="http://schemas.microsoft.com/office/2006/metadata/properties" xmlns:ns2="6ea24f70-e854-402f-ac38-0e72f65cb8c5" xmlns:ns3="d1816e48-4f99-4b94-b89f-d330ddca4a58" targetNamespace="http://schemas.microsoft.com/office/2006/metadata/properties" ma:root="true" ma:fieldsID="6c9981c7db19e9732c1e9230e6d4d180" ns2:_="" ns3:_="">
    <xsd:import namespace="6ea24f70-e854-402f-ac38-0e72f65cb8c5"/>
    <xsd:import namespace="d1816e48-4f99-4b94-b89f-d330ddca4a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a24f70-e854-402f-ac38-0e72f65cb8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65895cd-c2e5-4ee0-a44a-cd0d712d94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816e48-4f99-4b94-b89f-d330ddca4a58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8d85247c-e742-415d-b8d5-e002938f914a}" ma:internalName="TaxCatchAll" ma:showField="CatchAllData" ma:web="d1816e48-4f99-4b94-b89f-d330ddca4a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1816e48-4f99-4b94-b89f-d330ddca4a58" xsi:nil="true"/>
    <lcf76f155ced4ddcb4097134ff3c332f xmlns="6ea24f70-e854-402f-ac38-0e72f65cb8c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5B79AC1-EA13-4690-8074-D7BC9F2072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a24f70-e854-402f-ac38-0e72f65cb8c5"/>
    <ds:schemaRef ds:uri="d1816e48-4f99-4b94-b89f-d330ddca4a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6936CD6-2EFA-4DC3-85A7-F725CA4F24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2E6A2E-A397-4D17-BE57-F2AAE90D438E}">
  <ds:schemaRefs>
    <ds:schemaRef ds:uri="http://purl.org/dc/elements/1.1/"/>
    <ds:schemaRef ds:uri="http://schemas.microsoft.com/office/2006/documentManagement/types"/>
    <ds:schemaRef ds:uri="http://www.w3.org/XML/1998/namespace"/>
    <ds:schemaRef ds:uri="http://purl.org/dc/terms/"/>
    <ds:schemaRef ds:uri="http://purl.org/dc/dcmitype/"/>
    <ds:schemaRef ds:uri="d1816e48-4f99-4b94-b89f-d330ddca4a58"/>
    <ds:schemaRef ds:uri="http://schemas.microsoft.com/office/infopath/2007/PartnerControls"/>
    <ds:schemaRef ds:uri="http://schemas.openxmlformats.org/package/2006/metadata/core-properties"/>
    <ds:schemaRef ds:uri="6ea24f70-e854-402f-ac38-0e72f65cb8c5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</Words>
  <Application>Microsoft Office PowerPoint</Application>
  <PresentationFormat>Widescreen</PresentationFormat>
  <Paragraphs>46</Paragraphs>
  <Slides>8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Letter-join Plus 6</vt:lpstr>
      <vt:lpstr>Office Theme</vt:lpstr>
      <vt:lpstr>PowerPoint Presentation</vt:lpstr>
      <vt:lpstr>Meet the Year 6 team</vt:lpstr>
      <vt:lpstr>Roles and Responsibilities in Year 6</vt:lpstr>
      <vt:lpstr>Behaviour / Expectations in Year 6.</vt:lpstr>
      <vt:lpstr>Upcoming Events and Visits (dates TBC)</vt:lpstr>
      <vt:lpstr>End of KS2 Assessments 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Chloe Taylor</dc:creator>
  <cp:lastModifiedBy>Sandra Thornewell</cp:lastModifiedBy>
  <cp:revision>2</cp:revision>
  <dcterms:created xsi:type="dcterms:W3CDTF">2025-06-26T09:55:48Z</dcterms:created>
  <dcterms:modified xsi:type="dcterms:W3CDTF">2025-07-22T13:28:36Z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0x010100E7280C0F33DF234D8FF0B0D921FCDBD4</vt:lpwstr>
  </property>
  <property fmtid="{D5CDD505-2E9C-101B-9397-08002B2CF9AE}" pid="3" name="MediaServiceImageTags">
    <vt:lpwstr/>
  </property>
</Properties>
</file>