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08/01/2026</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08/01/2026</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306744" y="3125481"/>
            <a:ext cx="2909499" cy="983873"/>
          </a:xfrm>
          <a:prstGeom prst="cloud">
            <a:avLst/>
          </a:prstGeom>
          <a:noFill/>
          <a:ln w="57150">
            <a:solidFill>
              <a:srgbClr val="821F4D"/>
            </a:solidFill>
          </a:ln>
        </p:spPr>
        <p:txBody>
          <a:bodyPr wrap="square" lIns="91440" tIns="45720" rIns="91440" bIns="45720" rtlCol="0" anchor="t">
            <a:spAutoFit/>
          </a:bodyPr>
          <a:lstStyle/>
          <a:p>
            <a:pPr algn="ctr"/>
            <a:r>
              <a:rPr lang="en-GB">
                <a:latin typeface="Letter-join No-Lead 6"/>
              </a:rPr>
              <a:t>Year 6</a:t>
            </a:r>
            <a:endParaRPr lang="en-GB">
              <a:latin typeface="Letter-join No-Lead 6" panose="02000505000000020003" pitchFamily="50" charset="0"/>
            </a:endParaRPr>
          </a:p>
          <a:p>
            <a:pPr algn="ctr"/>
            <a:r>
              <a:rPr lang="en-GB">
                <a:latin typeface="Letter-join No-Lead 6"/>
              </a:rPr>
              <a:t>Spring Term 1</a:t>
            </a:r>
          </a:p>
        </p:txBody>
      </p:sp>
      <p:sp>
        <p:nvSpPr>
          <p:cNvPr id="11" name="TextBox 10">
            <a:extLst>
              <a:ext uri="{FF2B5EF4-FFF2-40B4-BE49-F238E27FC236}">
                <a16:creationId xmlns:a16="http://schemas.microsoft.com/office/drawing/2014/main" id="{1C6BB8E7-01D9-B22E-D06F-0E24458E32C4}"/>
              </a:ext>
            </a:extLst>
          </p:cNvPr>
          <p:cNvSpPr txBox="1"/>
          <p:nvPr/>
        </p:nvSpPr>
        <p:spPr>
          <a:xfrm>
            <a:off x="443975" y="114896"/>
            <a:ext cx="3895223"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English</a:t>
            </a:r>
          </a:p>
          <a:p>
            <a:pPr algn="ctr"/>
            <a:r>
              <a:rPr lang="en-GB" sz="1200">
                <a:latin typeface="Letter-join No-Lead 6"/>
              </a:rPr>
              <a:t>We will be looking at the texts Rose Blanche linked to our topic WW2 and a gothic horror called Wind in the Wall.  The  focus will be on writing in first person, creating dialogue, character descriptions and using language to create atmospheric scene settings.</a:t>
            </a:r>
          </a:p>
          <a:p>
            <a:pPr algn="ctr"/>
            <a:endParaRPr lang="en-GB" sz="1200">
              <a:latin typeface="Letter-join No-Lead 6"/>
            </a:endParaRP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411377" y="2985850"/>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443975" y="1713931"/>
            <a:ext cx="2913917"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Maths</a:t>
            </a:r>
            <a:endParaRPr lang="en-GB" sz="1200" u="sng">
              <a:latin typeface="Letter-join No-Lead 6" panose="02000505000000020003" pitchFamily="50" charset="0"/>
            </a:endParaRPr>
          </a:p>
          <a:p>
            <a:pPr algn="ctr"/>
            <a:r>
              <a:rPr lang="en-GB" sz="1200">
                <a:latin typeface="Letter-join No-Lead 6"/>
              </a:rPr>
              <a:t>We will be continuing our work on fractions and identifying equivalence between fractions, decimals and percentages. We will also be learning some algebra, how to convert measures and manipulating decimals. </a:t>
            </a:r>
          </a:p>
        </p:txBody>
      </p:sp>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5554">
            <a:off x="46778" y="1594704"/>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508380" y="3817477"/>
            <a:ext cx="2693589"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panose="02000505000000020003" pitchFamily="50" charset="0"/>
              </a:rPr>
              <a:t>Science</a:t>
            </a:r>
          </a:p>
          <a:p>
            <a:pPr algn="ctr"/>
            <a:r>
              <a:rPr lang="en-GB" sz="1200">
                <a:latin typeface="Letter-join No-Lead 6" panose="02000505000000020003" pitchFamily="50" charset="0"/>
              </a:rPr>
              <a:t>We will be learning about ‘Light and Reflection’. We will look at how light travels and how we see things from reflections. We will also discover that shadows have the same shape as the object blocking the light because light cannot bend around it</a:t>
            </a:r>
            <a:r>
              <a:rPr lang="en-GB" sz="1200"/>
              <a:t>.</a:t>
            </a:r>
            <a:endParaRPr lang="en-GB" sz="1200">
              <a:latin typeface="Letter-join No-Lead 6" panose="02000505000000020003" pitchFamily="50" charset="0"/>
            </a:endParaRP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3210">
            <a:off x="140668" y="3534180"/>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484691" y="2230448"/>
            <a:ext cx="3908654"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Computing</a:t>
            </a:r>
          </a:p>
          <a:p>
            <a:r>
              <a:rPr lang="en-GB" sz="1200">
                <a:latin typeface="Letter-join No-Lead 6"/>
              </a:rPr>
              <a:t>In computing we will focusing on 'Data Handling- Big Data' to develop knowledge and understanding of how bar codes work and RFID works.</a:t>
            </a:r>
            <a:endParaRPr lang="en-GB" sz="1200">
              <a:latin typeface="Letter-join No-Lead 6" panose="02000505000000020003" pitchFamily="50" charset="0"/>
            </a:endParaRPr>
          </a:p>
          <a:p>
            <a:endParaRPr lang="en-GB" sz="1200">
              <a:latin typeface="Letter-join No-Lead 6" panose="02000505000000020003" pitchFamily="50" charset="0"/>
            </a:endParaRP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3653">
            <a:off x="3802834" y="1763753"/>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431052" y="415652"/>
            <a:ext cx="2996206"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panose="02000505000000020003" pitchFamily="50" charset="0"/>
              </a:rPr>
              <a:t>Music</a:t>
            </a:r>
          </a:p>
          <a:p>
            <a:pPr algn="ctr"/>
            <a:r>
              <a:rPr lang="en-GB" sz="1200">
                <a:latin typeface="Letter-join No-Lead 6" panose="02000505000000020003" pitchFamily="50" charset="0"/>
              </a:rPr>
              <a:t>In Music, we will be looking at songs of WW2. In this unit we will look at popular songs during WW2 and learn these, focusing on our pitch and notation skills.</a:t>
            </a:r>
            <a:endParaRPr lang="en-GB" sz="1200">
              <a:latin typeface="Letter-join No-Lead 6"/>
            </a:endParaRP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1019827"/>
            <a:ext cx="1305998"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PSHE</a:t>
            </a:r>
          </a:p>
          <a:p>
            <a:pPr algn="ctr"/>
            <a:endParaRPr lang="en-GB" sz="1200" u="sng">
              <a:latin typeface="Letter-join No-Lead 6" panose="02000505000000020003" pitchFamily="50" charset="0"/>
            </a:endParaRPr>
          </a:p>
          <a:p>
            <a:pPr algn="ctr"/>
            <a:r>
              <a:rPr lang="en-GB" sz="1200">
                <a:latin typeface="Letter-join No-Lead 6"/>
              </a:rPr>
              <a:t>Our unit will be valuing diversity: challenging discrimination and stereotypes.</a:t>
            </a:r>
            <a:endParaRPr lang="en-GB" sz="1200">
              <a:latin typeface="Letter-join No-Lead 6" panose="02000505000000020003" pitchFamily="50" charset="0"/>
            </a:endParaRPr>
          </a:p>
        </p:txBody>
      </p:sp>
      <p:sp>
        <p:nvSpPr>
          <p:cNvPr id="24" name="TextBox 23">
            <a:extLst>
              <a:ext uri="{FF2B5EF4-FFF2-40B4-BE49-F238E27FC236}">
                <a16:creationId xmlns:a16="http://schemas.microsoft.com/office/drawing/2014/main" id="{C7E125DF-D310-D8D3-AFEF-DF9172C4876A}"/>
              </a:ext>
            </a:extLst>
          </p:cNvPr>
          <p:cNvSpPr txBox="1"/>
          <p:nvPr/>
        </p:nvSpPr>
        <p:spPr>
          <a:xfrm>
            <a:off x="4696739" y="363464"/>
            <a:ext cx="2570256"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History</a:t>
            </a:r>
          </a:p>
          <a:p>
            <a:pPr algn="ctr"/>
            <a:endParaRPr lang="en-GB" sz="1200" u="sng">
              <a:latin typeface="Letter-join No-Lead 6" panose="02000505000000020003" pitchFamily="50" charset="0"/>
            </a:endParaRPr>
          </a:p>
          <a:p>
            <a:pPr algn="ctr"/>
            <a:r>
              <a:rPr lang="en-GB" sz="1200">
                <a:latin typeface="Letter-join No-Lead 6"/>
              </a:rPr>
              <a:t> Our key question: is ‘What was the impact of WW2 in Britain?’. Focus will be on the causes of the war, the phases of the Battle of Britain and the impact it had.  The accuracy and reliability of sources will be analysed. </a:t>
            </a:r>
          </a:p>
        </p:txBody>
      </p:sp>
      <p:sp>
        <p:nvSpPr>
          <p:cNvPr id="25" name="TextBox 24">
            <a:extLst>
              <a:ext uri="{FF2B5EF4-FFF2-40B4-BE49-F238E27FC236}">
                <a16:creationId xmlns:a16="http://schemas.microsoft.com/office/drawing/2014/main" id="{35B164B7-B96D-1ECE-61D4-40EA3ED87427}"/>
              </a:ext>
            </a:extLst>
          </p:cNvPr>
          <p:cNvSpPr txBox="1"/>
          <p:nvPr/>
        </p:nvSpPr>
        <p:spPr>
          <a:xfrm>
            <a:off x="5717858" y="4382415"/>
            <a:ext cx="1797950" cy="180049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Art</a:t>
            </a:r>
          </a:p>
          <a:p>
            <a:pPr algn="ctr"/>
            <a:r>
              <a:rPr lang="en-GB" sz="1100">
                <a:latin typeface="Letter-join No-Lead 6"/>
                <a:ea typeface="Lato"/>
                <a:cs typeface="Lato"/>
              </a:rPr>
              <a:t>We are block teaching our Art this half term to get fully immersed into the topic of street art. The children will create their own mural designs using 1-point perspective and scaling, inspired by art by Edgar </a:t>
            </a:r>
            <a:r>
              <a:rPr lang="en-GB" sz="1100">
                <a:latin typeface="Letter-join Plus 6" panose="02000505000000020003" pitchFamily="50" charset="0"/>
              </a:rPr>
              <a:t>Müller. </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63" t="15769" r="48388" b="27586"/>
          <a:stretch/>
        </p:blipFill>
        <p:spPr bwMode="auto">
          <a:xfrm>
            <a:off x="4332564" y="161702"/>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892" t="15769" r="4304" b="23633"/>
          <a:stretch/>
        </p:blipFill>
        <p:spPr bwMode="auto">
          <a:xfrm>
            <a:off x="6505496" y="100988"/>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769" t="19404" r="23441" b="21222"/>
          <a:stretch/>
        </p:blipFill>
        <p:spPr bwMode="auto">
          <a:xfrm>
            <a:off x="7392851" y="11324"/>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3444" y="3826538"/>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5033" y="383960"/>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635058" y="4033108"/>
            <a:ext cx="4361111"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How you can support your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a:rPr>
              <a:t>Daily reading and discussion of the text, asking questions about the characters, plot and setting.</a:t>
            </a:r>
          </a:p>
          <a:p>
            <a:pPr marL="171450" indent="-171450">
              <a:buFont typeface="Arial" panose="020B0604020202020204" pitchFamily="34" charset="0"/>
              <a:buChar char="•"/>
            </a:pPr>
            <a:r>
              <a:rPr lang="en-GB" sz="1200">
                <a:latin typeface="Letter-join No-Lead 6"/>
              </a:rPr>
              <a:t>TT Rockstars to secure quick recall of key multiplication and division facts.</a:t>
            </a:r>
            <a:endParaRPr lang="en-GB"/>
          </a:p>
          <a:p>
            <a:pPr marL="171450" indent="-171450">
              <a:buFont typeface="Arial" panose="020B0604020202020204" pitchFamily="34" charset="0"/>
              <a:buChar char="•"/>
            </a:pPr>
            <a:r>
              <a:rPr lang="en-GB" sz="1200">
                <a:latin typeface="Letter-join No-Lead 6"/>
              </a:rPr>
              <a:t>Hit the Button- a free online maths game to help with quick recall of multiplication and division facts.</a:t>
            </a:r>
          </a:p>
          <a:p>
            <a:pPr marL="171450" indent="-171450">
              <a:buFont typeface="Arial" panose="020B0604020202020204" pitchFamily="34" charset="0"/>
              <a:buChar char="•"/>
            </a:pPr>
            <a:r>
              <a:rPr lang="en-GB" sz="1200">
                <a:latin typeface="Letter-join No-Lead 6"/>
              </a:rPr>
              <a:t>Spelling of Year 5 and 6 words.</a:t>
            </a:r>
          </a:p>
          <a:p>
            <a:pPr marL="171450" indent="-171450">
              <a:buFont typeface="Arial" panose="020B0604020202020204" pitchFamily="34" charset="0"/>
              <a:buChar char="•"/>
            </a:pPr>
            <a:r>
              <a:rPr lang="en-GB" sz="1200">
                <a:latin typeface="Letter-join No-Lead 6"/>
              </a:rPr>
              <a:t>Supporting with specific weekly homework given on Fridays and to be returned on Thursdays.</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73395" y="5531433"/>
            <a:ext cx="2709640"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MFL</a:t>
            </a:r>
          </a:p>
          <a:p>
            <a:pPr algn="ctr"/>
            <a:r>
              <a:rPr lang="en-GB" sz="1200">
                <a:latin typeface="Letter-join No-Lead 6"/>
              </a:rPr>
              <a:t>In French we will be continuing our learning on schools and look  at how to express our preferences. on subjects taught in school.</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652993" y="1637885"/>
            <a:ext cx="2960077"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PE</a:t>
            </a:r>
            <a:endParaRPr lang="en-GB" sz="1200" u="sng">
              <a:latin typeface="Letter-join No-Lead 6" panose="02000505000000020003" pitchFamily="50" charset="0"/>
            </a:endParaRPr>
          </a:p>
          <a:p>
            <a:pPr algn="ctr"/>
            <a:r>
              <a:rPr lang="en-GB" sz="1200">
                <a:latin typeface="Letter-join No-Lead 6"/>
              </a:rPr>
              <a:t>In indoor PE we will be 'War-time Dance' creating motifs drawing on the moves from the Jitter Bug, Swing and Jive.</a:t>
            </a:r>
          </a:p>
          <a:p>
            <a:pPr algn="ctr"/>
            <a:endParaRPr lang="en-GB" sz="1200">
              <a:latin typeface="Letter-join No-Lead 6" panose="02000505000000020003" pitchFamily="50" charset="0"/>
            </a:endParaRPr>
          </a:p>
          <a:p>
            <a:pPr algn="ctr"/>
            <a:r>
              <a:rPr lang="en-GB" sz="1200">
                <a:latin typeface="Letter-join No-Lead 6"/>
              </a:rPr>
              <a:t>In outdoor PE, we will be doing orienteering through ‘outdoor adventurous activity’ (OAA). This includes map reading, navigations, using markers, orienteering self and others, and setting up orienteering challenges. </a:t>
            </a:r>
            <a:endParaRPr lang="en-GB" sz="1200">
              <a:latin typeface="Letter-join No-Lead 6" panose="02000505000000020003" pitchFamily="50" charset="0"/>
            </a:endParaRP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765388">
            <a:off x="10576184" y="2629440"/>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388092" y="4561134"/>
            <a:ext cx="2246164"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RE</a:t>
            </a:r>
          </a:p>
          <a:p>
            <a:pPr algn="ctr"/>
            <a:endParaRPr lang="en-GB" sz="1200">
              <a:latin typeface="Letter-join No-Lead 6" panose="02000505000000020003" pitchFamily="50" charset="0"/>
            </a:endParaRPr>
          </a:p>
          <a:p>
            <a:pPr algn="ctr"/>
            <a:r>
              <a:rPr lang="en-GB" sz="1200">
                <a:latin typeface="Letter-join No-Lead 6"/>
              </a:rPr>
              <a:t>Our ‘Big Question’ this half term i</a:t>
            </a:r>
            <a:r>
              <a:rPr lang="en-GB" sz="1200">
                <a:latin typeface="Letter-join No-Lead 6" panose="02000505000000020003" pitchFamily="50" charset="0"/>
              </a:rPr>
              <a:t>s ‘Why do Hindus want to be good?’.</a:t>
            </a:r>
          </a:p>
          <a:p>
            <a:pPr algn="ctr"/>
            <a:r>
              <a:rPr lang="en-GB" sz="1200">
                <a:latin typeface="Letter-join No-Lead 6" panose="02000505000000020003" pitchFamily="50" charset="0"/>
              </a:rPr>
              <a:t>We will explore what karma, dharma, samsara and moksha are and how these links to Hindus choices and actions.  </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5339" y="4219689"/>
            <a:ext cx="899674" cy="51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SharedWithUsers xmlns="e5b96425-6c5e-47e5-8e3c-66a165e9bc6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5f22b4280c0a1171dbeab901c2f0c8b0">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2aa7fbae2c7211a8b463d60f91f35d34"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DD5C8D-9D19-411A-856C-B32D4E4166BA}">
  <ds:schemaRefs>
    <ds:schemaRef ds:uri="529c40e8-0bab-43d5-8ec0-07f08635fbc7"/>
    <ds:schemaRef ds:uri="e5b96425-6c5e-47e5-8e3c-66a165e9bc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626763-ADBA-4D4A-AEBD-72789BFF54AB}">
  <ds:schemaRefs>
    <ds:schemaRef ds:uri="529c40e8-0bab-43d5-8ec0-07f08635fbc7"/>
    <ds:schemaRef ds:uri="e5b96425-6c5e-47e5-8e3c-66a165e9b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F1374E-F187-4D2C-86E8-479F4D7C6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Fliss Tyler</dc:creator>
  <cp:revision>4</cp:revision>
  <dcterms:created xsi:type="dcterms:W3CDTF">2025-03-25T13:02:34Z</dcterms:created>
  <dcterms:modified xsi:type="dcterms:W3CDTF">2026-01-08T10:46:03Z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y fmtid="{D5CDD505-2E9C-101B-9397-08002B2CF9AE}" pid="4" name="Order">
    <vt:r8>3790000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