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93B24-0724-4310-B50A-4113C0E2DBCA}" v="853" dt="2026-01-05T14:50:29.515"/>
    <p1510:client id="{54E0688D-293B-1448-0074-F4E8A053D5BE}" v="461" dt="2026-01-04T18:03:23.990"/>
    <p1510:client id="{DB1264FC-4830-43C4-80D8-D6D9E686586B}" v="1204" dt="2026-01-05T14:55:35.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C2A-C600-ADF6-C665-26EDC09D4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C0667C-2459-EA80-E565-0297EAF3C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A3129-2301-77B4-A263-18CA751D92E6}"/>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5" name="Footer Placeholder 4">
            <a:extLst>
              <a:ext uri="{FF2B5EF4-FFF2-40B4-BE49-F238E27FC236}">
                <a16:creationId xmlns:a16="http://schemas.microsoft.com/office/drawing/2014/main" id="{5CD31B81-6B02-6B4F-597E-AE07F412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77E7D-F8BB-9636-9BFD-C4E0867507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0874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3803-389F-A1D8-3EED-41525FCDFF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910775-C225-AB1F-F7D3-334F59AAE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61E16-3F12-D488-F469-49AA6B262DF8}"/>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5" name="Footer Placeholder 4">
            <a:extLst>
              <a:ext uri="{FF2B5EF4-FFF2-40B4-BE49-F238E27FC236}">
                <a16:creationId xmlns:a16="http://schemas.microsoft.com/office/drawing/2014/main" id="{AF2E4372-F7D1-A28E-7B0D-7940ADF4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08BD0-3840-5E1B-766F-7D4508AC80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75616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89C05-AF36-663F-CAA9-0C018A3A6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03658-7EEE-72D9-81D9-02C938F4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E1528-B3F4-639A-315C-5A962EDC3D69}"/>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5" name="Footer Placeholder 4">
            <a:extLst>
              <a:ext uri="{FF2B5EF4-FFF2-40B4-BE49-F238E27FC236}">
                <a16:creationId xmlns:a16="http://schemas.microsoft.com/office/drawing/2014/main" id="{7BBD0168-DCA1-78C5-38C4-5E0577C2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5E3EC-FD39-DB78-1BF8-518EECEF4C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53490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F09B-A794-A5FC-D85A-B7AACA0D2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C6DCB-53BF-1514-C34E-D5B7DBE9E3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D3E94-C5A3-700F-C7FD-0BA1CBA4F073}"/>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5" name="Footer Placeholder 4">
            <a:extLst>
              <a:ext uri="{FF2B5EF4-FFF2-40B4-BE49-F238E27FC236}">
                <a16:creationId xmlns:a16="http://schemas.microsoft.com/office/drawing/2014/main" id="{59A6ADAD-2B00-8F26-D919-50BA5B6BA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AF66D-988D-6F2A-E4C5-E4FF8EF18487}"/>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42350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C13-098F-7199-1C4E-2C6E93F14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E59B85-72DD-BA17-2D9E-A7346142CA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547D3-6684-9114-E0BE-B4DA421A34ED}"/>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5" name="Footer Placeholder 4">
            <a:extLst>
              <a:ext uri="{FF2B5EF4-FFF2-40B4-BE49-F238E27FC236}">
                <a16:creationId xmlns:a16="http://schemas.microsoft.com/office/drawing/2014/main" id="{BF65249D-F3F3-8819-28C6-09B088D84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4FD51D-0F74-4D55-5947-6A0F0EEBBF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48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27D6-07A6-324F-8A74-7C9CFDE473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F621B-DD9B-6BFB-A71A-576F185E4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92661-0721-B1BA-D3D1-0DCBFA72C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08DE4-6BBE-821E-CEAC-2E634F8B7F9A}"/>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6" name="Footer Placeholder 5">
            <a:extLst>
              <a:ext uri="{FF2B5EF4-FFF2-40B4-BE49-F238E27FC236}">
                <a16:creationId xmlns:a16="http://schemas.microsoft.com/office/drawing/2014/main" id="{00437AB1-14E3-2C06-62B0-86C440670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E4ABF-82AB-085E-7485-C31677BE806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15607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1AFB-2D47-22C9-093F-F44CF7BE1C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78581D-5F4A-4D27-D76F-EF59F535C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CAEF1-A874-A8F6-2B20-3D459550B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681C94-40BB-3C8E-1736-A0999BB4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46AFD-1D76-A827-FBC6-BBCC39AC1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EB0DC-DE75-F9A2-6610-C7577F400BFA}"/>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8" name="Footer Placeholder 7">
            <a:extLst>
              <a:ext uri="{FF2B5EF4-FFF2-40B4-BE49-F238E27FC236}">
                <a16:creationId xmlns:a16="http://schemas.microsoft.com/office/drawing/2014/main" id="{E17A8E4A-DDA1-1053-80AD-80527CE028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210FB-D2B0-3E62-C2BE-B99FD4905BD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9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502D-B1D6-B787-E8C4-3837E8BF7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99041B-D00E-C03A-975C-19EF7A5CDA31}"/>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4" name="Footer Placeholder 3">
            <a:extLst>
              <a:ext uri="{FF2B5EF4-FFF2-40B4-BE49-F238E27FC236}">
                <a16:creationId xmlns:a16="http://schemas.microsoft.com/office/drawing/2014/main" id="{F56053B4-46C5-720D-C4FD-55F1CFE79E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5FA124-22A5-D500-3620-27BF1F14322A}"/>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3835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DD425-E2DE-4EA1-7DCE-343959C9A054}"/>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3" name="Footer Placeholder 2">
            <a:extLst>
              <a:ext uri="{FF2B5EF4-FFF2-40B4-BE49-F238E27FC236}">
                <a16:creationId xmlns:a16="http://schemas.microsoft.com/office/drawing/2014/main" id="{56FB8192-7607-61BB-8735-5EF5E18B84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C64EEE-C5A7-DD8B-6A0A-C50EB7438A3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7890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08AE-FECE-FE2C-B4EB-C8A983E78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4DAF1-7A1E-A54E-DFB5-6886390CC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1EA7B0-537E-C45A-52D6-5696A367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C43B-DF58-9D8E-EC0E-0AE4B5B7D726}"/>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6" name="Footer Placeholder 5">
            <a:extLst>
              <a:ext uri="{FF2B5EF4-FFF2-40B4-BE49-F238E27FC236}">
                <a16:creationId xmlns:a16="http://schemas.microsoft.com/office/drawing/2014/main" id="{FCB74BBB-3A3B-D3A6-B498-1B1EEF2F9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9B174A-A8FD-20B7-F2F2-9069D3FC555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187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A09B-CBD2-17EA-0473-8EF8100F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D3773A-DB09-0D7A-C8D4-9D5B7DEC4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1909A-1816-2C26-E93C-9E46468E8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60387-8332-F6F1-D486-9400EA4D17D5}"/>
              </a:ext>
            </a:extLst>
          </p:cNvPr>
          <p:cNvSpPr>
            <a:spLocks noGrp="1"/>
          </p:cNvSpPr>
          <p:nvPr>
            <p:ph type="dt" sz="half" idx="10"/>
          </p:nvPr>
        </p:nvSpPr>
        <p:spPr/>
        <p:txBody>
          <a:bodyPr/>
          <a:lstStyle/>
          <a:p>
            <a:fld id="{0DC8AAB8-335D-4F99-9E9F-9118B83745A6}" type="datetimeFigureOut">
              <a:rPr lang="en-GB" smtClean="0"/>
              <a:t>05/01/2026</a:t>
            </a:fld>
            <a:endParaRPr lang="en-GB"/>
          </a:p>
        </p:txBody>
      </p:sp>
      <p:sp>
        <p:nvSpPr>
          <p:cNvPr id="6" name="Footer Placeholder 5">
            <a:extLst>
              <a:ext uri="{FF2B5EF4-FFF2-40B4-BE49-F238E27FC236}">
                <a16:creationId xmlns:a16="http://schemas.microsoft.com/office/drawing/2014/main" id="{C929725A-39CF-00A7-25F8-0A8110C96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5FC57-398A-B5C1-A0E6-BB2F2468C7B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1892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FAF87-7117-FDE2-E5DF-093D94FCC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36D52-ADE8-49A0-1389-F9B6BCB41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351EC-E88A-85D5-7FE4-634389A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C8AAB8-335D-4F99-9E9F-9118B83745A6}" type="datetimeFigureOut">
              <a:rPr lang="en-GB" smtClean="0"/>
              <a:t>05/01/2026</a:t>
            </a:fld>
            <a:endParaRPr lang="en-GB"/>
          </a:p>
        </p:txBody>
      </p:sp>
      <p:sp>
        <p:nvSpPr>
          <p:cNvPr id="5" name="Footer Placeholder 4">
            <a:extLst>
              <a:ext uri="{FF2B5EF4-FFF2-40B4-BE49-F238E27FC236}">
                <a16:creationId xmlns:a16="http://schemas.microsoft.com/office/drawing/2014/main" id="{40C34282-A3D7-9BCF-8860-6ADF9A72D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DDFA772-FCF6-397B-0F0A-E817B10F5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5CF7E-6EC5-4FF4-A502-168C4E47C45D}" type="slidenum">
              <a:rPr lang="en-GB" smtClean="0"/>
              <a:t>‹#›</a:t>
            </a:fld>
            <a:endParaRPr lang="en-GB"/>
          </a:p>
        </p:txBody>
      </p:sp>
    </p:spTree>
    <p:extLst>
      <p:ext uri="{BB962C8B-B14F-4D97-AF65-F5344CB8AC3E}">
        <p14:creationId xmlns:p14="http://schemas.microsoft.com/office/powerpoint/2010/main" val="267910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topmarks.co.uk/maths-games/hit-the-button" TargetMode="External"/><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85981" y="3085146"/>
            <a:ext cx="2886053" cy="995596"/>
          </a:xfrm>
          <a:prstGeom prst="cloud">
            <a:avLst/>
          </a:prstGeom>
          <a:noFill/>
          <a:ln w="57150">
            <a:solidFill>
              <a:srgbClr val="821F4D"/>
            </a:solidFill>
          </a:ln>
        </p:spPr>
        <p:txBody>
          <a:bodyPr wrap="square" lIns="91440" tIns="45720" rIns="91440" bIns="45720" rtlCol="0" anchor="t">
            <a:spAutoFit/>
          </a:bodyPr>
          <a:lstStyle/>
          <a:p>
            <a:pPr algn="ctr"/>
            <a:r>
              <a:rPr lang="en-GB">
                <a:latin typeface="Letter-join No-Lead 6" panose="02000505000000020003" pitchFamily="50" charset="0"/>
              </a:rPr>
              <a:t>Year 5</a:t>
            </a:r>
          </a:p>
          <a:p>
            <a:pPr algn="ctr"/>
            <a:r>
              <a:rPr lang="en-GB">
                <a:latin typeface="Letter-join No-Lead 6"/>
              </a:rPr>
              <a:t>Spring Term 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783875" y="77961"/>
            <a:ext cx="3043032" cy="1938992"/>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English</a:t>
            </a:r>
          </a:p>
          <a:p>
            <a:pPr algn="ctr"/>
            <a:r>
              <a:rPr lang="en-GB" sz="1200">
                <a:latin typeface="Letter-join No-Lead 6" panose="02000505000000020003" pitchFamily="50" charset="0"/>
              </a:rPr>
              <a:t>Our class text is called, “Hidden Figures” by Margot Lee Shetterly. We will look at the Space race against the backdrop of segregation in USA. Our topic will look at the impact of 4 black women on the development and achievements of NASA. We will explore a variety of sentence types , the use of parenthesis and non-fiction writing.</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696956" y="2889966"/>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452192" y="2207869"/>
            <a:ext cx="3041422"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p>
          <a:p>
            <a:pPr algn="ctr"/>
            <a:r>
              <a:rPr lang="en-GB" sz="1200">
                <a:latin typeface="Letter-join No-Lead 6"/>
              </a:rPr>
              <a:t>We will be continuing to focus on fractions. We will practise the skills of adding and subtracting a variety of fractions, including improper fractions and mixed numbers. We will also consolidate our knowledge of equivalent fractions as a fundamental skill to help in future maths questions.</a:t>
            </a:r>
            <a:endParaRPr lang="en-GB" sz="105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057367" y="1854330"/>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37841" y="4022215"/>
            <a:ext cx="3057003"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Science</a:t>
            </a:r>
          </a:p>
          <a:p>
            <a:pPr algn="ctr"/>
            <a:r>
              <a:rPr lang="en-GB" sz="1200">
                <a:latin typeface="Letter-join No-Lead 6"/>
              </a:rPr>
              <a:t>Our new topic is all about ‘space’. We will explore our solar system, what causes seasons, days and nights on planet Earth, as well as exploring the moon phases. You can start to observe the moon and see how it is changing each night!</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49066" y="3707423"/>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899575" y="2181730"/>
            <a:ext cx="3444605" cy="646331"/>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Computing</a:t>
            </a:r>
            <a:endParaRPr lang="en-US" sz="1050">
              <a:latin typeface="Letter-join No-Lead 6"/>
            </a:endParaRPr>
          </a:p>
          <a:p>
            <a:pPr algn="ctr"/>
            <a:r>
              <a:rPr lang="en-GB" sz="1200">
                <a:latin typeface="Letter-join No-Lead 6" panose="02000505000000020003" pitchFamily="50" charset="0"/>
              </a:rPr>
              <a:t>Our topic in Computing for Spring year 1 will be investigating ‘Selections in physical computing.’</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787787" y="1384361"/>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93673" y="420627"/>
            <a:ext cx="2488195"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Music</a:t>
            </a:r>
            <a:br>
              <a:rPr lang="en-GB" sz="1200">
                <a:highlight>
                  <a:srgbClr val="FFFF00"/>
                </a:highlight>
                <a:latin typeface="Letter-join No-Lead 6"/>
              </a:rPr>
            </a:br>
            <a:r>
              <a:rPr lang="en-GB" sz="1200">
                <a:latin typeface="Letter-join No-Lead 6"/>
              </a:rPr>
              <a:t>This topic will be inspired by the Egyptians. The children will learn to sing and play a song about the </a:t>
            </a:r>
            <a:r>
              <a:rPr lang="en-GB" sz="1200">
                <a:solidFill>
                  <a:srgbClr val="000000"/>
                </a:solidFill>
                <a:latin typeface="Letter-join No-Lead 6"/>
                <a:ea typeface="Lato"/>
                <a:cs typeface="Lato"/>
              </a:rPr>
              <a:t>Egyptians and improvise their own music, writing this down using hieroglyphs and music notation.</a:t>
            </a:r>
            <a:r>
              <a:rPr lang="en-GB" sz="1200">
                <a:latin typeface="Letter-join No-Lead 6"/>
              </a:rPr>
              <a:t> </a:t>
            </a:r>
          </a:p>
        </p:txBody>
      </p:sp>
      <p:sp>
        <p:nvSpPr>
          <p:cNvPr id="22" name="TextBox 21">
            <a:extLst>
              <a:ext uri="{FF2B5EF4-FFF2-40B4-BE49-F238E27FC236}">
                <a16:creationId xmlns:a16="http://schemas.microsoft.com/office/drawing/2014/main" id="{FFE11EB2-0B15-7898-6BAC-BB9FCAB1D810}"/>
              </a:ext>
            </a:extLst>
          </p:cNvPr>
          <p:cNvSpPr txBox="1"/>
          <p:nvPr/>
        </p:nvSpPr>
        <p:spPr>
          <a:xfrm>
            <a:off x="10595925" y="515113"/>
            <a:ext cx="1543024" cy="2308324"/>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PSHE</a:t>
            </a:r>
          </a:p>
          <a:p>
            <a:pPr fontAlgn="base"/>
            <a:r>
              <a:rPr lang="en-GB" sz="1200">
                <a:latin typeface="Letter-join No-Lead 6" panose="02000505000000020003" pitchFamily="50" charset="0"/>
              </a:rPr>
              <a:t>Our unit will focus on what it means to  belong to a community. Following this we will look at our role in protecting the environment and showing compassion towards others </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40964" y="196573"/>
            <a:ext cx="2593702"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Geography</a:t>
            </a:r>
            <a:endParaRPr lang="en-GB" sz="1200" u="sng">
              <a:latin typeface="Letter-join No-Lead 6" panose="02000505000000020003" pitchFamily="50" charset="0"/>
            </a:endParaRPr>
          </a:p>
          <a:p>
            <a:pPr algn="ctr"/>
            <a:r>
              <a:rPr lang="en-GB" sz="1200">
                <a:latin typeface="Letter-join No-Lead 6" panose="02000505000000020003" pitchFamily="50" charset="0"/>
              </a:rPr>
              <a:t>We will be exploring the question ‘What is life like in the Alps?” We will use a variety of geographical mapping resources to locates and describe the features. Our focus location is Innsbruck which we will compare to Redditch. We will also be conducting a public opinion survey.</a:t>
            </a:r>
            <a:endParaRPr lang="en-GB" sz="1200" u="sng">
              <a:latin typeface="Letter-join No-Lead 6" panose="02000505000000020003" pitchFamily="50" charset="0"/>
            </a:endParaRPr>
          </a:p>
        </p:txBody>
      </p:sp>
      <p:sp>
        <p:nvSpPr>
          <p:cNvPr id="25" name="TextBox 24">
            <a:extLst>
              <a:ext uri="{FF2B5EF4-FFF2-40B4-BE49-F238E27FC236}">
                <a16:creationId xmlns:a16="http://schemas.microsoft.com/office/drawing/2014/main" id="{35B164B7-B96D-1ECE-61D4-40EA3ED87427}"/>
              </a:ext>
            </a:extLst>
          </p:cNvPr>
          <p:cNvSpPr txBox="1"/>
          <p:nvPr/>
        </p:nvSpPr>
        <p:spPr>
          <a:xfrm>
            <a:off x="5745522" y="4774732"/>
            <a:ext cx="1598658" cy="1754326"/>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Art</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focuses on using and applying a range of drawing skills within the theme of retro-futurism. Our focus artist is Teis Albers.</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829225" y="20611"/>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544851" y="-27199"/>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9350" y="4193548"/>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0306" y="59255"/>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717748" y="4345381"/>
            <a:ext cx="4371217" cy="1938992"/>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Daily reading and discussion of their ZPD books, asking questions about the characters, plot and setting.</a:t>
            </a:r>
          </a:p>
          <a:p>
            <a:pPr marL="171450" indent="-171450">
              <a:buFont typeface="Arial" panose="020B0604020202020204" pitchFamily="34" charset="0"/>
              <a:buChar char="•"/>
            </a:pPr>
            <a:r>
              <a:rPr lang="en-GB" sz="1200">
                <a:latin typeface="Letter-join No-Lead 6" panose="02000505000000020003" pitchFamily="50" charset="0"/>
              </a:rPr>
              <a:t>Times Tables Rockstars</a:t>
            </a:r>
          </a:p>
          <a:p>
            <a:pPr marL="171450" indent="-171450">
              <a:buFont typeface="Arial" panose="020B0604020202020204" pitchFamily="34" charset="0"/>
              <a:buChar char="•"/>
            </a:pPr>
            <a:r>
              <a:rPr lang="en-GB" sz="1200">
                <a:hlinkClick r:id="rId11"/>
              </a:rPr>
              <a:t>Hit the Button - Quick fire maths practise for 6-11 year olds</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Consolidate Year 5 and 6 spelling words (both reading and spelling)</a:t>
            </a:r>
          </a:p>
          <a:p>
            <a:pPr marL="171450" indent="-171450">
              <a:buFont typeface="Arial" panose="020B0604020202020204" pitchFamily="34" charset="0"/>
              <a:buChar char="•"/>
            </a:pPr>
            <a:r>
              <a:rPr lang="en-GB" sz="1200">
                <a:latin typeface="Letter-join No-Lead 6" panose="02000505000000020003" pitchFamily="50" charset="0"/>
              </a:rPr>
              <a:t>Log onto Writer’s Toolbox to have a go at editing and uplevelling your writing, or have a go on the practice activities.</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3070360"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MFL</a:t>
            </a:r>
          </a:p>
          <a:p>
            <a:pPr algn="ctr"/>
            <a:r>
              <a:rPr lang="en-GB" sz="1200">
                <a:latin typeface="Letter-join No-Lead 6"/>
              </a:rPr>
              <a:t>In French, the children will learn how say where they live and give directions in French.</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717748" y="2091228"/>
            <a:ext cx="2828193"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PE-</a:t>
            </a:r>
          </a:p>
          <a:p>
            <a:pPr algn="ctr"/>
            <a:r>
              <a:rPr lang="en-GB" sz="1200">
                <a:latin typeface="Letter-join No-Lead 6"/>
              </a:rPr>
              <a:t>In dance we will create motifs and sequences based on the stimulus of ‘rivers around the world’.</a:t>
            </a:r>
          </a:p>
          <a:p>
            <a:pPr algn="ctr"/>
            <a:r>
              <a:rPr lang="en-GB" sz="1200">
                <a:latin typeface="Letter-join No-Lead 6"/>
              </a:rPr>
              <a:t>In outdoor PE we will focus on the sport of netball, considering different points of play for a variety of positions, attacking and defending strategies and the role of tactical play.</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5388">
            <a:off x="7099584" y="1640496"/>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833810" y="4379963"/>
            <a:ext cx="1507489" cy="1938992"/>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RE</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is called, “Why do Christians believe Jesus is the Messiah?” where we will explore Christian’s relationships and beliefs about Jesus.</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0576" y="4100759"/>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68A301-1D9F-7611-C102-EC315091261E}"/>
              </a:ext>
            </a:extLst>
          </p:cNvPr>
          <p:cNvPicPr>
            <a:picLocks noChangeAspect="1"/>
          </p:cNvPicPr>
          <p:nvPr/>
        </p:nvPicPr>
        <p:blipFill>
          <a:blip r:embed="rId15"/>
          <a:stretch>
            <a:fillRect/>
          </a:stretch>
        </p:blipFill>
        <p:spPr>
          <a:xfrm>
            <a:off x="95583" y="767655"/>
            <a:ext cx="656680" cy="885249"/>
          </a:xfrm>
          <a:prstGeom prst="rect">
            <a:avLst/>
          </a:prstGeom>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5f22b4280c0a1171dbeab901c2f0c8b0">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a7fbae2c7211a8b463d60f91f35d34"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72089-504C-4BDE-8812-269E00ED76FB}">
  <ds:schemaRefs>
    <ds:schemaRef ds:uri="529c40e8-0bab-43d5-8ec0-07f08635fbc7"/>
    <ds:schemaRef ds:uri="e5b96425-6c5e-47e5-8e3c-66a165e9bc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6F8BE4-3679-43CF-9CDE-0CC31268DD59}">
  <ds:schemaRefs>
    <ds:schemaRef ds:uri="http://schemas.microsoft.com/sharepoint/v3/contenttype/forms"/>
  </ds:schemaRefs>
</ds:datastoreItem>
</file>

<file path=customXml/itemProps3.xml><?xml version="1.0" encoding="utf-8"?>
<ds:datastoreItem xmlns:ds="http://schemas.openxmlformats.org/officeDocument/2006/customXml" ds:itemID="{663B05CD-215B-4FBF-BB60-4C435CB34267}">
  <ds:schemaRefs>
    <ds:schemaRef ds:uri="529c40e8-0bab-43d5-8ec0-07f08635fbc7"/>
    <ds:schemaRef ds:uri="e5b96425-6c5e-47e5-8e3c-66a165e9b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revision>3</cp:revision>
  <dcterms:created xsi:type="dcterms:W3CDTF">2025-06-24T14:33:43Z</dcterms:created>
  <dcterms:modified xsi:type="dcterms:W3CDTF">2026-01-05T15:00:24Z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