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B3005-1954-64EC-B148-7FCD9E6C6F50}" v="17" dt="2025-11-11T12:11:25.637"/>
    <p1510:client id="{1E01C859-22FD-5AF2-A080-2316F9930743}" v="628" dt="2025-11-11T14:04:41.445"/>
    <p1510:client id="{48F7A1F4-4617-4E49-BE53-ACC9BBC9E6C2}" v="6" dt="2025-11-09T20:57:57.505"/>
    <p1510:client id="{C43EF419-1364-F107-0B16-00624FB29F1C}" v="337" dt="2025-11-11T12:21:28.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theme" Target="theme/theme1.xml" Id="rId8" /><Relationship Type="http://schemas.openxmlformats.org/officeDocument/2006/relationships/customXml" Target="../customXml/item3.xml" Id="rId3" /><Relationship Type="http://schemas.openxmlformats.org/officeDocument/2006/relationships/viewProps" Target="viewProps.xml" Id="rId7" /><Relationship Type="http://schemas.openxmlformats.org/officeDocument/2006/relationships/customXml" Target="../customXml/item2.xml" Id="rId2" /><Relationship Type="http://schemas.openxmlformats.org/officeDocument/2006/relationships/customXml" Target="../customXml/item1.xml" Id="rId1" /><Relationship Type="http://schemas.openxmlformats.org/officeDocument/2006/relationships/presProps" Target="presProps.xml" Id="rId6" /><Relationship Type="http://schemas.microsoft.com/office/2015/10/relationships/revisionInfo" Target="revisionInfo.xml" Id="rId11" /><Relationship Type="http://schemas.openxmlformats.org/officeDocument/2006/relationships/slide" Target="slides/slide1.xml" Id="rId5" /><Relationship Type="http://schemas.openxmlformats.org/officeDocument/2006/relationships/slideMaster" Target="slideMasters/slideMaster1.xml" Id="rId4" /><Relationship Type="http://schemas.openxmlformats.org/officeDocument/2006/relationships/tableStyles" Target="tableStyles.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F136-2ECE-CD2B-D9B7-C659562D1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329EF3-D549-4C3F-3C8E-056F55787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4A7175-46FF-961C-52A4-58DF78A665CA}"/>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5" name="Footer Placeholder 4">
            <a:extLst>
              <a:ext uri="{FF2B5EF4-FFF2-40B4-BE49-F238E27FC236}">
                <a16:creationId xmlns:a16="http://schemas.microsoft.com/office/drawing/2014/main" id="{FA239718-F61E-C618-B692-240445D2FE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8B0D43-6065-76B8-67D7-B24776433AB4}"/>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47509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1569-2402-3E14-EF8C-8D95822967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A6C567-2910-824D-4163-EB64F6F51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DBEA4-DBC9-4BCE-ECFB-3DF9D94555A6}"/>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5" name="Footer Placeholder 4">
            <a:extLst>
              <a:ext uri="{FF2B5EF4-FFF2-40B4-BE49-F238E27FC236}">
                <a16:creationId xmlns:a16="http://schemas.microsoft.com/office/drawing/2014/main" id="{5E46EC8E-2605-CD37-98E8-BFF54CB34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8669C-4EDA-203D-C055-99176974A801}"/>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46863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E6A4E-EF29-E3F8-59A1-0CF7DFF74A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21F5FE-6F6F-893B-C19E-5DA2A41C85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17639-6443-E45E-4D33-F20251CB6704}"/>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5" name="Footer Placeholder 4">
            <a:extLst>
              <a:ext uri="{FF2B5EF4-FFF2-40B4-BE49-F238E27FC236}">
                <a16:creationId xmlns:a16="http://schemas.microsoft.com/office/drawing/2014/main" id="{19C4E96F-2EC8-A50C-1CE5-0E7A51446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C2C31-1511-FB6B-0F1C-4997A7FFEE46}"/>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7011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12DB-1E96-15B8-ADA8-45E6CDE855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55479B-DD1F-50FE-D7BF-BF5A80C2B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CD7424-8BE1-10E0-B1EA-A8D9ADB55888}"/>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5" name="Footer Placeholder 4">
            <a:extLst>
              <a:ext uri="{FF2B5EF4-FFF2-40B4-BE49-F238E27FC236}">
                <a16:creationId xmlns:a16="http://schemas.microsoft.com/office/drawing/2014/main" id="{788259F6-46F8-15F9-0552-D6A344BBC8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D2BDE-FC42-32B5-B740-E8EC4EB4C8E6}"/>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50609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822B-E9B5-055A-EF3F-01C600A9E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710603-FAAE-F5F0-26B0-84A9997EE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D4FF99-46A1-4827-963A-7EB75C48E071}"/>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5" name="Footer Placeholder 4">
            <a:extLst>
              <a:ext uri="{FF2B5EF4-FFF2-40B4-BE49-F238E27FC236}">
                <a16:creationId xmlns:a16="http://schemas.microsoft.com/office/drawing/2014/main" id="{5F9FCD26-95CE-16FE-19E1-6DA8580B7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B4F57-D164-C47B-BB66-F88198039A9C}"/>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81476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1C43-8D17-EC54-4A72-6C6155EB9F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25AA35-A808-31C4-DDC8-B5E553797D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B6F9FC-55E6-474F-70F3-FBBC8C0A8D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1FA0D6-EE96-FE79-7F6F-4533E4D1D0CD}"/>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6" name="Footer Placeholder 5">
            <a:extLst>
              <a:ext uri="{FF2B5EF4-FFF2-40B4-BE49-F238E27FC236}">
                <a16:creationId xmlns:a16="http://schemas.microsoft.com/office/drawing/2014/main" id="{59BF36B3-EE20-2DAD-954A-359DF9AA6F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32572E-D13F-B0D4-2AE3-50488EAC24DB}"/>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4044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0E33-D8F3-3A8E-44C7-0BD358D7B9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7D38BD-8A89-6CD0-4935-A89E50358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313ACA-7922-3CFE-004D-D0F48F8DD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EC1D39-F2F4-1FD3-CAF4-844DFA1FA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92980-B923-10AE-26C6-21DA416770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CCEF33-A764-463E-3DA0-9EA22FB938FA}"/>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8" name="Footer Placeholder 7">
            <a:extLst>
              <a:ext uri="{FF2B5EF4-FFF2-40B4-BE49-F238E27FC236}">
                <a16:creationId xmlns:a16="http://schemas.microsoft.com/office/drawing/2014/main" id="{44DA00CE-8057-E374-9D96-407E90E0FA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443968-BA84-07C3-8AB6-63089E6208EA}"/>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22591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3F54-EFFA-3D02-6FF6-715C694B95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807A9E-0D73-CE37-843E-A1B9717574D9}"/>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4" name="Footer Placeholder 3">
            <a:extLst>
              <a:ext uri="{FF2B5EF4-FFF2-40B4-BE49-F238E27FC236}">
                <a16:creationId xmlns:a16="http://schemas.microsoft.com/office/drawing/2014/main" id="{6532D39C-FA32-C558-C5AD-B0BEC2526C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577EAA-1AED-ADBA-1FCF-3E4783891862}"/>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96023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ABF73-CA7A-F97C-E11C-B5C9E14F141D}"/>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3" name="Footer Placeholder 2">
            <a:extLst>
              <a:ext uri="{FF2B5EF4-FFF2-40B4-BE49-F238E27FC236}">
                <a16:creationId xmlns:a16="http://schemas.microsoft.com/office/drawing/2014/main" id="{AB3FE3F2-B765-15C7-93E4-267AD8730A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3CAAE0-F275-7F42-E8B9-E04BB28E5451}"/>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66353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21D9-0D20-C4CF-FE7D-99D688A3F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2742-906D-ED3C-57C6-2B512547D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38CA6A-EB8D-EE50-36DE-FDECDB503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29153-6F4A-BEDE-B3FF-830AAE378818}"/>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6" name="Footer Placeholder 5">
            <a:extLst>
              <a:ext uri="{FF2B5EF4-FFF2-40B4-BE49-F238E27FC236}">
                <a16:creationId xmlns:a16="http://schemas.microsoft.com/office/drawing/2014/main" id="{7792F51E-2486-A2AA-3EBE-D8F470F2ED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96FF9-8289-A775-C3DA-A18F0C36DF42}"/>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31651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0C2C-745E-5C33-8E41-095151FAF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DFE58E-A046-7952-CE6E-419B96BCA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938CAE-4895-8540-E386-4529EEB5C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D2899-0274-55BA-9F44-E9480BD5D4FA}"/>
              </a:ext>
            </a:extLst>
          </p:cNvPr>
          <p:cNvSpPr>
            <a:spLocks noGrp="1"/>
          </p:cNvSpPr>
          <p:nvPr>
            <p:ph type="dt" sz="half" idx="10"/>
          </p:nvPr>
        </p:nvSpPr>
        <p:spPr/>
        <p:txBody>
          <a:bodyPr/>
          <a:lstStyle/>
          <a:p>
            <a:fld id="{AC9C31D0-6EB7-4624-9B6F-8E2B5FB17CC3}" type="datetimeFigureOut">
              <a:rPr lang="en-GB" smtClean="0"/>
              <a:t>11/11/2025</a:t>
            </a:fld>
            <a:endParaRPr lang="en-GB"/>
          </a:p>
        </p:txBody>
      </p:sp>
      <p:sp>
        <p:nvSpPr>
          <p:cNvPr id="6" name="Footer Placeholder 5">
            <a:extLst>
              <a:ext uri="{FF2B5EF4-FFF2-40B4-BE49-F238E27FC236}">
                <a16:creationId xmlns:a16="http://schemas.microsoft.com/office/drawing/2014/main" id="{5BC82C69-37F7-10B1-AF7D-5F096F9DD4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1F64B4-5B69-7305-A5D1-36885DE45B09}"/>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62704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C4F01-ED0E-E8A7-A84D-2ECED88E90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233BE0-F1AA-1087-2C6C-9C79B15D4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1036D8-C517-57EC-CB46-0A3C64019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9C31D0-6EB7-4624-9B6F-8E2B5FB17CC3}" type="datetimeFigureOut">
              <a:rPr lang="en-GB" smtClean="0"/>
              <a:t>11/11/2025</a:t>
            </a:fld>
            <a:endParaRPr lang="en-GB"/>
          </a:p>
        </p:txBody>
      </p:sp>
      <p:sp>
        <p:nvSpPr>
          <p:cNvPr id="5" name="Footer Placeholder 4">
            <a:extLst>
              <a:ext uri="{FF2B5EF4-FFF2-40B4-BE49-F238E27FC236}">
                <a16:creationId xmlns:a16="http://schemas.microsoft.com/office/drawing/2014/main" id="{FDCB6992-631C-AFA3-DC86-20CA8228B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FCE7C03-EA2D-31D6-E6D4-05980E851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7E1595-1FC1-41F9-993E-B6C58B30A43F}" type="slidenum">
              <a:rPr lang="en-GB" smtClean="0"/>
              <a:t>‹#›</a:t>
            </a:fld>
            <a:endParaRPr lang="en-GB"/>
          </a:p>
        </p:txBody>
      </p:sp>
    </p:spTree>
    <p:extLst>
      <p:ext uri="{BB962C8B-B14F-4D97-AF65-F5344CB8AC3E}">
        <p14:creationId xmlns:p14="http://schemas.microsoft.com/office/powerpoint/2010/main" val="3311317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 name="TextBox 9">
            <a:extLst>
              <a:ext uri="{FF2B5EF4-FFF2-40B4-BE49-F238E27FC236}">
                <a16:creationId xmlns:a16="http://schemas.microsoft.com/office/drawing/2014/main" id="{95C54EFA-DA48-9B77-C530-1677146F1E01}"/>
              </a:ext>
            </a:extLst>
          </p:cNvPr>
          <p:cNvSpPr txBox="1"/>
          <p:nvPr/>
        </p:nvSpPr>
        <p:spPr>
          <a:xfrm>
            <a:off x="4616691" y="2953514"/>
            <a:ext cx="2909499" cy="702766"/>
          </a:xfrm>
          <a:prstGeom prst="cloud">
            <a:avLst/>
          </a:prstGeom>
          <a:noFill/>
          <a:ln w="57150">
            <a:solidFill>
              <a:srgbClr val="821F4D"/>
            </a:solidFill>
          </a:ln>
        </p:spPr>
        <p:txBody>
          <a:bodyPr wrap="square" lIns="91440" tIns="45720" rIns="91440" bIns="45720" rtlCol="0" anchor="t">
            <a:spAutoFit/>
          </a:bodyPr>
          <a:lstStyle/>
          <a:p>
            <a:pPr algn="ctr"/>
            <a:r>
              <a:rPr lang="en-GB" sz="1200">
                <a:latin typeface="Letter-join No-Lead 6"/>
              </a:rPr>
              <a:t>Year 4</a:t>
            </a:r>
          </a:p>
          <a:p>
            <a:pPr algn="ctr"/>
            <a:r>
              <a:rPr lang="en-GB" sz="1200">
                <a:latin typeface="Letter-join No-Lead 6"/>
              </a:rPr>
              <a:t>Autumn 2</a:t>
            </a:r>
          </a:p>
        </p:txBody>
      </p:sp>
      <p:sp>
        <p:nvSpPr>
          <p:cNvPr id="11" name="TextBox 10">
            <a:extLst>
              <a:ext uri="{FF2B5EF4-FFF2-40B4-BE49-F238E27FC236}">
                <a16:creationId xmlns:a16="http://schemas.microsoft.com/office/drawing/2014/main" id="{1C6BB8E7-01D9-B22E-D06F-0E24458E32C4}"/>
              </a:ext>
            </a:extLst>
          </p:cNvPr>
          <p:cNvSpPr txBox="1"/>
          <p:nvPr/>
        </p:nvSpPr>
        <p:spPr>
          <a:xfrm>
            <a:off x="191780" y="160544"/>
            <a:ext cx="3319769" cy="1477328"/>
          </a:xfrm>
          <a:prstGeom prst="rect">
            <a:avLst/>
          </a:prstGeom>
          <a:noFill/>
          <a:ln>
            <a:solidFill>
              <a:srgbClr val="821F4D"/>
            </a:solidFill>
            <a:prstDash val="lgDash"/>
          </a:ln>
        </p:spPr>
        <p:txBody>
          <a:bodyPr wrap="square" rtlCol="0">
            <a:spAutoFit/>
          </a:bodyPr>
          <a:lstStyle/>
          <a:p>
            <a:pPr algn="ctr"/>
            <a:r>
              <a:rPr lang="en-GB" sz="1000" u="sng">
                <a:latin typeface="Letter-join Plus 6" panose="02000505000000020003" pitchFamily="50" charset="0"/>
              </a:rPr>
              <a:t>English</a:t>
            </a:r>
          </a:p>
          <a:p>
            <a:pPr algn="ctr"/>
            <a:endParaRPr lang="en-GB" sz="1000" u="sng">
              <a:latin typeface="Letter-join Plus 6" panose="02000505000000020003" pitchFamily="50" charset="0"/>
            </a:endParaRPr>
          </a:p>
          <a:p>
            <a:pPr algn="ctr"/>
            <a:r>
              <a:rPr lang="en-GB" sz="1000" b="0" i="0">
                <a:solidFill>
                  <a:srgbClr val="231F20"/>
                </a:solidFill>
                <a:effectLst/>
                <a:latin typeface="Letter-join No-Lead 6" panose="02000505000000020003" pitchFamily="50" charset="0"/>
              </a:rPr>
              <a:t>Our text is ‘Baker by the sea’ by Paula White. During our time reading this book the children will learn how to write a set of instructions and create a brochure style piece of writing. We will look at sequencing instructions, using imperative verbs, bullet points and headings and sub-headings. </a:t>
            </a:r>
            <a:endParaRPr lang="en-GB" sz="1000" u="sng">
              <a:latin typeface="Letter-join Plus 6" panose="02000505000000020003" pitchFamily="50" charset="0"/>
            </a:endParaRPr>
          </a:p>
          <a:p>
            <a:pPr algn="ctr"/>
            <a:endParaRPr lang="en-GB" sz="1000" u="sng">
              <a:latin typeface="Letter-join Plus 6" panose="02000505000000020003" pitchFamily="50" charset="0"/>
            </a:endParaRP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4137280" y="2672337"/>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137509" y="1950097"/>
            <a:ext cx="3601502" cy="1323439"/>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a:latin typeface="Letter-join No-Lead 6"/>
              </a:rPr>
              <a:t>Maths </a:t>
            </a:r>
          </a:p>
          <a:p>
            <a:pPr algn="ctr"/>
            <a:endParaRPr lang="en-GB" sz="1000" u="sng">
              <a:latin typeface="Letter-join No-Lead 6"/>
            </a:endParaRPr>
          </a:p>
          <a:p>
            <a:pPr algn="ctr"/>
            <a:r>
              <a:rPr lang="en-GB" sz="1000">
                <a:latin typeface="Letter-join No-Lead 6"/>
              </a:rPr>
              <a:t>We will continue our focus on number and place value up to 4 digits. This will include developing methods for the four operations; addition, subtraction, division and multiplication. There will be a big push on developing their </a:t>
            </a:r>
            <a:r>
              <a:rPr lang="en-GB" sz="1000" err="1">
                <a:latin typeface="Letter-join No-Lead 6"/>
              </a:rPr>
              <a:t>timestable</a:t>
            </a:r>
            <a:r>
              <a:rPr lang="en-GB" sz="1000">
                <a:latin typeface="Letter-join No-Lead 6"/>
              </a:rPr>
              <a:t> knowledge up to 12x in preparation for their Multiplication Check at the end of the year.</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95317" y="1686841"/>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3865362" y="2158051"/>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137508" y="3422486"/>
            <a:ext cx="3285263" cy="1631216"/>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a:latin typeface="Letter-join No-Lead 6" panose="02000505000000020003" pitchFamily="50" charset="0"/>
              </a:rPr>
              <a:t>Science</a:t>
            </a:r>
          </a:p>
          <a:p>
            <a:pPr algn="ctr"/>
            <a:r>
              <a:rPr lang="en-GB" sz="1000">
                <a:latin typeface="Letter-join No-Lead 6" panose="02000505000000020003" pitchFamily="50" charset="0"/>
              </a:rPr>
              <a:t>We will be learning about electricity and circuits. In this unit, children explore what electricity is, how it works, and how it powers everyday appliances. They will build simple circuits using wires, bulbs, switches, and buzzers, learning how each component functions. Through investigations, children will discover which materials are conductors or insulators. By the end, children understand how electricity flows, how to use it safely, and its importance in daily life.</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3509331" y="3519433"/>
            <a:ext cx="763678" cy="76367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526059" y="4454691"/>
            <a:ext cx="3841751" cy="2062103"/>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a:latin typeface="Letter-join No-Lead 6"/>
              </a:rPr>
              <a:t>Computing</a:t>
            </a:r>
          </a:p>
          <a:p>
            <a:pPr algn="ctr"/>
            <a:endParaRPr lang="en-GB" sz="1000" u="sng">
              <a:latin typeface="Letter-join No-Lead 6"/>
            </a:endParaRPr>
          </a:p>
          <a:p>
            <a:r>
              <a:rPr lang="en-GB" sz="900">
                <a:solidFill>
                  <a:srgbClr val="222222"/>
                </a:solidFill>
                <a:latin typeface="Letter-join Plus 6"/>
                <a:ea typeface="Lato"/>
                <a:cs typeface="Lato"/>
              </a:rPr>
              <a:t>This half term we will learn how the internet is used. Children will learn;</a:t>
            </a:r>
          </a:p>
          <a:p>
            <a:pPr marL="171450" indent="-171450">
              <a:buFont typeface="Arial" panose="020B0604020202020204" pitchFamily="34" charset="0"/>
              <a:buChar char="•"/>
            </a:pPr>
            <a:r>
              <a:rPr lang="en-GB" sz="900">
                <a:solidFill>
                  <a:srgbClr val="222222"/>
                </a:solidFill>
                <a:latin typeface="Letter-join Plus 6"/>
                <a:ea typeface="Lato"/>
                <a:cs typeface="Lato"/>
              </a:rPr>
              <a:t>Understand the need to be thoughtful when working on a collaborative document.</a:t>
            </a:r>
          </a:p>
          <a:p>
            <a:pPr marL="171450" indent="-171450">
              <a:buFont typeface="Arial" panose="020B0604020202020204" pitchFamily="34" charset="0"/>
              <a:buChar char="•"/>
            </a:pPr>
            <a:r>
              <a:rPr lang="en-GB" sz="900">
                <a:solidFill>
                  <a:srgbClr val="222222"/>
                </a:solidFill>
                <a:latin typeface="Letter-join Plus 6"/>
                <a:ea typeface="Lato"/>
                <a:cs typeface="Lato"/>
              </a:rPr>
              <a:t>Use comments to suggest changes to a document and understand how to resolve comments.</a:t>
            </a:r>
          </a:p>
          <a:p>
            <a:pPr marL="171450" indent="-171450">
              <a:buFont typeface="Arial" panose="020B0604020202020204" pitchFamily="34" charset="0"/>
              <a:buChar char="•"/>
            </a:pPr>
            <a:r>
              <a:rPr lang="en-GB" sz="900">
                <a:solidFill>
                  <a:srgbClr val="222222"/>
                </a:solidFill>
                <a:latin typeface="Letter-join Plus 6"/>
                <a:ea typeface="Lato"/>
                <a:cs typeface="Lato"/>
              </a:rPr>
              <a:t>Use a variety of different slide styles to convey information, including images and transitions.</a:t>
            </a:r>
          </a:p>
          <a:p>
            <a:pPr marL="171450" indent="-171450">
              <a:buFont typeface="Arial" panose="020B0604020202020204" pitchFamily="34" charset="0"/>
              <a:buChar char="•"/>
            </a:pPr>
            <a:r>
              <a:rPr lang="en-GB" sz="900">
                <a:solidFill>
                  <a:srgbClr val="222222"/>
                </a:solidFill>
                <a:latin typeface="Letter-join Plus 6"/>
                <a:ea typeface="Lato"/>
                <a:cs typeface="Lato"/>
              </a:rPr>
              <a:t>Create a Google Form with a range of different question types that will provide different types of answers, e.g. text, multiple choice or numerical values.</a:t>
            </a:r>
          </a:p>
          <a:p>
            <a:pPr marL="171450" indent="-171450">
              <a:buFont typeface="Arial" panose="020B0604020202020204" pitchFamily="34" charset="0"/>
              <a:buChar char="•"/>
            </a:pPr>
            <a:r>
              <a:rPr lang="en-GB" sz="900">
                <a:solidFill>
                  <a:srgbClr val="222222"/>
                </a:solidFill>
                <a:latin typeface="Letter-join Plus 6"/>
                <a:ea typeface="Lato"/>
                <a:cs typeface="Lato"/>
              </a:rPr>
              <a:t>Export data to a spreadsheet, highlighting data, using conditional formatting and calculating averages and sums of numbers.</a:t>
            </a:r>
            <a:endParaRPr lang="en-GB" sz="1000" u="sng">
              <a:latin typeface="Letter-join No-Lead 6" panose="02000505000000020003" pitchFamily="50" charset="0"/>
            </a:endParaRP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6712179" y="3660163"/>
            <a:ext cx="926516" cy="9138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912872" y="71086"/>
            <a:ext cx="2120904"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Plus 6"/>
              </a:rPr>
              <a:t>Music</a:t>
            </a:r>
          </a:p>
          <a:p>
            <a:pPr algn="ctr"/>
            <a:r>
              <a:rPr lang="en-GB" sz="1000" dirty="0">
                <a:latin typeface="Letter-join Plus 6"/>
              </a:rPr>
              <a:t>This half term, we continue our instrumental focus. We are learning about Indonesian music, discovering</a:t>
            </a:r>
            <a:r>
              <a:rPr lang="en-GB" sz="1000" dirty="0">
                <a:solidFill>
                  <a:srgbClr val="000000"/>
                </a:solidFill>
                <a:latin typeface="Letter-join Plus 6"/>
                <a:ea typeface="+mn-lt"/>
                <a:cs typeface="+mn-lt"/>
              </a:rPr>
              <a:t> the features Gamelan music including the Slendro scale and cyclical rhythmic patterns. We are identifying traditional gamelan instruments, learning about the concept of an octave and exploring how different timbres are used in gamelan music.</a:t>
            </a:r>
            <a:endParaRPr lang="en-GB" sz="1400" dirty="0">
              <a:solidFill>
                <a:srgbClr val="FFFFFF"/>
              </a:solidFill>
              <a:latin typeface="Aptos"/>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122010" y="959242"/>
            <a:ext cx="1905860" cy="1477328"/>
          </a:xfrm>
          <a:prstGeom prst="rect">
            <a:avLst/>
          </a:prstGeom>
          <a:noFill/>
          <a:ln>
            <a:solidFill>
              <a:srgbClr val="821F4D"/>
            </a:solidFill>
            <a:prstDash val="lgDash"/>
          </a:ln>
        </p:spPr>
        <p:txBody>
          <a:bodyPr wrap="square" rtlCol="0">
            <a:spAutoFit/>
          </a:bodyPr>
          <a:lstStyle/>
          <a:p>
            <a:pPr algn="ctr"/>
            <a:r>
              <a:rPr lang="en-GB" sz="1000" u="sng">
                <a:latin typeface="Letter-join No-Lead 6" panose="02000505000000020003" pitchFamily="50" charset="0"/>
              </a:rPr>
              <a:t>PSHE</a:t>
            </a:r>
          </a:p>
          <a:p>
            <a:pPr algn="ctr"/>
            <a:endParaRPr lang="en-GB" sz="1000" u="sng">
              <a:latin typeface="Letter-join No-Lead 6" panose="02000505000000020003" pitchFamily="50" charset="0"/>
            </a:endParaRPr>
          </a:p>
          <a:p>
            <a:pPr algn="ctr"/>
            <a:r>
              <a:rPr lang="en-GB" sz="1000">
                <a:latin typeface="Letter-join No-Lead 6" panose="02000505000000020003" pitchFamily="50" charset="0"/>
              </a:rPr>
              <a:t>Our unit will focus on positive friendships including hurtful behaviour, managing confidentiality and managing risks online. We will also be respecting differences and similarities with sensitivity.</a:t>
            </a:r>
          </a:p>
        </p:txBody>
      </p:sp>
      <p:sp>
        <p:nvSpPr>
          <p:cNvPr id="24" name="TextBox 23">
            <a:extLst>
              <a:ext uri="{FF2B5EF4-FFF2-40B4-BE49-F238E27FC236}">
                <a16:creationId xmlns:a16="http://schemas.microsoft.com/office/drawing/2014/main" id="{C7E125DF-D310-D8D3-AFEF-DF9172C4876A}"/>
              </a:ext>
            </a:extLst>
          </p:cNvPr>
          <p:cNvSpPr txBox="1"/>
          <p:nvPr/>
        </p:nvSpPr>
        <p:spPr>
          <a:xfrm>
            <a:off x="3664249" y="72674"/>
            <a:ext cx="4090397"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a:latin typeface="Letter-join Plus 6" panose="02000505000000020003" pitchFamily="50" charset="0"/>
              </a:rPr>
              <a:t>Geography</a:t>
            </a:r>
          </a:p>
          <a:p>
            <a:pPr algn="ctr"/>
            <a:endParaRPr lang="en-GB" sz="1000" u="sng">
              <a:latin typeface="Letter-join Plus 6" panose="02000505000000020003" pitchFamily="50" charset="0"/>
            </a:endParaRPr>
          </a:p>
          <a:p>
            <a:pPr algn="ctr"/>
            <a:r>
              <a:rPr lang="en-GB" sz="1000">
                <a:latin typeface="Letter-join Plus 6"/>
              </a:rPr>
              <a:t>Our new topic for Geography is 'Are all settlements the same?'</a:t>
            </a:r>
            <a:endParaRPr lang="en-GB" sz="1000">
              <a:latin typeface="Letter-join Plus 6" panose="02000505000000020003" pitchFamily="50" charset="0"/>
            </a:endParaRPr>
          </a:p>
          <a:p>
            <a:pPr algn="ctr"/>
            <a:r>
              <a:rPr lang="en-GB" sz="1000">
                <a:latin typeface="Letter-join Plus 6" panose="02000505000000020003" pitchFamily="50" charset="0"/>
              </a:rPr>
              <a:t>In this unit, children explore different types of settlements, from villages to cities, and discover how and why they develop. They learn about the features of settlements, how land is used, and what makes places suitable for living and working. Through map work, field work and comparisons of UK and global examples, pupils investigate how location, resources, and transport influence settlement patterns. By the end, children understand that settlements vary in size, purpose, and layout, and can explain how human and physical factors shape where people live.</a:t>
            </a:r>
          </a:p>
        </p:txBody>
      </p:sp>
      <p:sp>
        <p:nvSpPr>
          <p:cNvPr id="25" name="TextBox 24">
            <a:extLst>
              <a:ext uri="{FF2B5EF4-FFF2-40B4-BE49-F238E27FC236}">
                <a16:creationId xmlns:a16="http://schemas.microsoft.com/office/drawing/2014/main" id="{35B164B7-B96D-1ECE-61D4-40EA3ED87427}"/>
              </a:ext>
            </a:extLst>
          </p:cNvPr>
          <p:cNvSpPr txBox="1"/>
          <p:nvPr/>
        </p:nvSpPr>
        <p:spPr>
          <a:xfrm>
            <a:off x="7492578" y="4442329"/>
            <a:ext cx="1848680"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050" u="sng" dirty="0">
                <a:latin typeface="Letter-join No-Lead 6"/>
              </a:rPr>
              <a:t>DT</a:t>
            </a:r>
            <a:endParaRPr lang="en-GB" sz="900" u="sng" dirty="0">
              <a:latin typeface="Letter-join No-Lead 6"/>
            </a:endParaRPr>
          </a:p>
          <a:p>
            <a:pPr algn="ctr"/>
            <a:endParaRPr lang="en-GB" sz="1050" u="sng">
              <a:latin typeface="Letter-join No-Lead 6"/>
            </a:endParaRPr>
          </a:p>
          <a:p>
            <a:r>
              <a:rPr lang="en-GB" sz="900" dirty="0">
                <a:latin typeface="Letter-join No-Lead 6"/>
              </a:rPr>
              <a:t>This half term our learning will be directly linked to our Science. The children will </a:t>
            </a:r>
            <a:r>
              <a:rPr lang="en-GB" sz="900" dirty="0">
                <a:solidFill>
                  <a:srgbClr val="000000"/>
                </a:solidFill>
                <a:latin typeface="Letter-join No-Lead 6"/>
                <a:ea typeface="+mn-lt"/>
                <a:cs typeface="+mn-lt"/>
              </a:rPr>
              <a:t>i</a:t>
            </a:r>
            <a:r>
              <a:rPr lang="en-GB" sz="900" dirty="0">
                <a:solidFill>
                  <a:srgbClr val="222222"/>
                </a:solidFill>
                <a:latin typeface="Letter-join Plus 6"/>
                <a:ea typeface="+mn-lt"/>
                <a:cs typeface="+mn-lt"/>
              </a:rPr>
              <a:t>dentify electrical products and explain why they are useful. </a:t>
            </a:r>
            <a:r>
              <a:rPr lang="en-GB" sz="900" dirty="0">
                <a:latin typeface="Letter-join No-Lead 6"/>
              </a:rPr>
              <a:t>They will also evaluate a range of existing torches and design a functional torch for a target audience.</a:t>
            </a:r>
            <a:endParaRPr lang="en-GB" sz="900" dirty="0">
              <a:latin typeface="Letter-join Plus 6"/>
            </a:endParaRPr>
          </a:p>
          <a:p>
            <a:pPr algn="ctr"/>
            <a:endParaRPr lang="en-GB" sz="900" u="sng">
              <a:latin typeface="Letter-join No-Lead 6" panose="02000505000000020003" pitchFamily="50" charset="0"/>
            </a:endParaRPr>
          </a:p>
          <a:p>
            <a:pPr algn="ctr"/>
            <a:endParaRPr lang="en-GB" sz="900" u="sng">
              <a:latin typeface="Letter-join No-Lead 6" panose="02000505000000020003" pitchFamily="50" charset="0"/>
            </a:endParaRPr>
          </a:p>
          <a:p>
            <a:pPr algn="ctr"/>
            <a:endParaRPr lang="en-GB" sz="900" u="sng">
              <a:latin typeface="Letter-join No-Lead 6" panose="02000505000000020003" pitchFamily="50" charset="0"/>
            </a:endParaRPr>
          </a:p>
        </p:txBody>
      </p:sp>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769" t="19404" r="23441" b="21222"/>
          <a:stretch/>
        </p:blipFill>
        <p:spPr bwMode="auto">
          <a:xfrm>
            <a:off x="10217052" y="73442"/>
            <a:ext cx="672567" cy="65351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89251" y="128181"/>
            <a:ext cx="810969" cy="81442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9432141" y="5439918"/>
            <a:ext cx="2669868" cy="1169551"/>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No-Lead 6"/>
              </a:rPr>
              <a:t>How you can support your child at home</a:t>
            </a:r>
          </a:p>
          <a:p>
            <a:pPr algn="ctr"/>
            <a:endParaRPr lang="en-GB" sz="1000" u="sng">
              <a:latin typeface="Letter-join No-Lead 6" panose="02000505000000020003" pitchFamily="50" charset="0"/>
            </a:endParaRPr>
          </a:p>
          <a:p>
            <a:pPr marL="171450" indent="-171450">
              <a:buFont typeface="Arial" panose="020B0604020202020204" pitchFamily="34" charset="0"/>
              <a:buChar char="•"/>
            </a:pPr>
            <a:r>
              <a:rPr lang="en-GB" sz="1000" dirty="0">
                <a:latin typeface="Letter-join No-Lead 6"/>
              </a:rPr>
              <a:t>Spelling and reading of Year 3 &amp; 4 words using games such as silly sentences. </a:t>
            </a:r>
          </a:p>
          <a:p>
            <a:pPr marL="171450" indent="-171450">
              <a:buFont typeface="Arial" panose="020B0604020202020204" pitchFamily="34" charset="0"/>
              <a:buChar char="•"/>
            </a:pPr>
            <a:r>
              <a:rPr lang="en-GB" sz="1000" dirty="0">
                <a:latin typeface="Letter-join No-Lead 6"/>
              </a:rPr>
              <a:t>Regular use of Times table rockstars </a:t>
            </a:r>
          </a:p>
          <a:p>
            <a:pPr marL="171450" indent="-171450">
              <a:buFont typeface="Arial" panose="020B0604020202020204" pitchFamily="34" charset="0"/>
              <a:buChar char="•"/>
            </a:pPr>
            <a:r>
              <a:rPr lang="en-GB" sz="1000" dirty="0">
                <a:latin typeface="Letter-join No-Lead 6"/>
              </a:rPr>
              <a:t>Daily reading </a:t>
            </a:r>
          </a:p>
          <a:p>
            <a:pPr marL="171450" indent="-171450">
              <a:buFont typeface="Arial" panose="020B0604020202020204" pitchFamily="34" charset="0"/>
              <a:buChar char="•"/>
            </a:pPr>
            <a:r>
              <a:rPr lang="en-GB" sz="1000" dirty="0">
                <a:latin typeface="Letter-join No-Lead 6"/>
              </a:rPr>
              <a:t>If possible, taking your child swimming.</a:t>
            </a:r>
          </a:p>
        </p:txBody>
      </p:sp>
      <p:sp>
        <p:nvSpPr>
          <p:cNvPr id="34" name="TextBox 33">
            <a:extLst>
              <a:ext uri="{FF2B5EF4-FFF2-40B4-BE49-F238E27FC236}">
                <a16:creationId xmlns:a16="http://schemas.microsoft.com/office/drawing/2014/main" id="{9CE686A4-D55E-678D-0570-001401DF1FAB}"/>
              </a:ext>
            </a:extLst>
          </p:cNvPr>
          <p:cNvSpPr txBox="1"/>
          <p:nvPr/>
        </p:nvSpPr>
        <p:spPr>
          <a:xfrm>
            <a:off x="191780" y="5202652"/>
            <a:ext cx="3146880" cy="1415772"/>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a:latin typeface="Letter-join No-Lead 6"/>
              </a:rPr>
              <a:t>MFL</a:t>
            </a:r>
          </a:p>
          <a:p>
            <a:pPr algn="ctr"/>
            <a:endParaRPr lang="en-GB" sz="600" u="sng">
              <a:latin typeface="Letter-join No-Lead 6"/>
            </a:endParaRPr>
          </a:p>
          <a:p>
            <a:pPr algn="ctr"/>
            <a:r>
              <a:rPr lang="en-GB" sz="1000">
                <a:latin typeface="Letter-join No-Lead 6"/>
              </a:rPr>
              <a:t>We will be continuing to recap on our knowledge learnt in Year 3. Embedding basic classroom phrases including instructions and demands. We will continue to focus on our phonic knowledge and what the children learnt in year three, including colours and parts of the body.</a:t>
            </a:r>
          </a:p>
          <a:p>
            <a:pPr algn="ctr"/>
            <a:endParaRPr lang="en-GB" sz="1000">
              <a:latin typeface="Letter-join No-Lead 6"/>
            </a:endParaRP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05" y="5165919"/>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915149" y="3285140"/>
            <a:ext cx="4112721"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a:latin typeface="Letter-join No-Lead 6" panose="02000505000000020003" pitchFamily="50" charset="0"/>
              </a:rPr>
              <a:t>PE- </a:t>
            </a:r>
          </a:p>
          <a:p>
            <a:pPr algn="ctr"/>
            <a:endParaRPr lang="en-GB" sz="1000">
              <a:latin typeface="Letter-join No-Lead 6" panose="02000505000000020003" pitchFamily="50" charset="0"/>
            </a:endParaRPr>
          </a:p>
          <a:p>
            <a:pPr algn="ctr"/>
            <a:r>
              <a:rPr lang="en-GB" sz="1000">
                <a:latin typeface="Letter-join No-Lead 6"/>
              </a:rPr>
              <a:t>In PE, the children will continue to learn about how to demonstrate good sportsmanship and how to stay fit and healthy. They will participate in a range of invasion games building the fundamental PE skills of throwing and catching, movement and fine and gross motor skills.</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765388">
            <a:off x="11349117" y="4499409"/>
            <a:ext cx="572566" cy="95326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7759685" y="2164499"/>
            <a:ext cx="2270171" cy="1015663"/>
          </a:xfrm>
          <a:prstGeom prst="rect">
            <a:avLst/>
          </a:prstGeom>
          <a:noFill/>
          <a:ln>
            <a:solidFill>
              <a:srgbClr val="821F4D"/>
            </a:solidFill>
            <a:prstDash val="lgDash"/>
          </a:ln>
        </p:spPr>
        <p:txBody>
          <a:bodyPr wrap="square" rtlCol="0">
            <a:spAutoFit/>
          </a:bodyPr>
          <a:lstStyle/>
          <a:p>
            <a:pPr algn="ctr"/>
            <a:r>
              <a:rPr lang="en-GB" sz="1000" u="sng">
                <a:latin typeface="Letter-join No-Lead 6" panose="02000505000000020003" pitchFamily="50" charset="0"/>
              </a:rPr>
              <a:t>RE</a:t>
            </a:r>
          </a:p>
          <a:p>
            <a:pPr algn="ctr"/>
            <a:r>
              <a:rPr lang="en-GB" sz="1000">
                <a:latin typeface="Letter-join No-Lead 6" panose="02000505000000020003" pitchFamily="50" charset="0"/>
              </a:rPr>
              <a:t>This term we will be continuing to explore the question ‘What is the Trinity and why it is important to</a:t>
            </a:r>
          </a:p>
          <a:p>
            <a:pPr algn="ctr"/>
            <a:r>
              <a:rPr lang="en-GB" sz="1000">
                <a:latin typeface="Letter-join No-Lead 6" panose="02000505000000020003" pitchFamily="50" charset="0"/>
              </a:rPr>
              <a:t>Christians?’. Before moving onto</a:t>
            </a:r>
          </a:p>
          <a:p>
            <a:pPr algn="ctr"/>
            <a:r>
              <a:rPr lang="en-GB" sz="1000">
                <a:latin typeface="Letter-join No-Lead 6" panose="02000505000000020003" pitchFamily="50" charset="0"/>
              </a:rPr>
              <a:t>‘What do Hindu’s believe God is like?’</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2950" y="1559460"/>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47FB795-DD51-B5ED-C9D0-C7B232914EDF}"/>
              </a:ext>
            </a:extLst>
          </p:cNvPr>
          <p:cNvPicPr>
            <a:picLocks noChangeAspect="1"/>
          </p:cNvPicPr>
          <p:nvPr/>
        </p:nvPicPr>
        <p:blipFill>
          <a:blip r:embed="rId12"/>
          <a:stretch>
            <a:fillRect/>
          </a:stretch>
        </p:blipFill>
        <p:spPr>
          <a:xfrm>
            <a:off x="9401415" y="4646673"/>
            <a:ext cx="1628605" cy="658831"/>
          </a:xfrm>
          <a:prstGeom prst="rect">
            <a:avLst/>
          </a:prstGeom>
        </p:spPr>
      </p:pic>
      <p:pic>
        <p:nvPicPr>
          <p:cNvPr id="6" name="Picture 5">
            <a:extLst>
              <a:ext uri="{FF2B5EF4-FFF2-40B4-BE49-F238E27FC236}">
                <a16:creationId xmlns:a16="http://schemas.microsoft.com/office/drawing/2014/main" id="{3A31EC62-0EDE-B334-53A4-C9C0F3687BB7}"/>
              </a:ext>
            </a:extLst>
          </p:cNvPr>
          <p:cNvPicPr>
            <a:picLocks noChangeAspect="1"/>
          </p:cNvPicPr>
          <p:nvPr/>
        </p:nvPicPr>
        <p:blipFill>
          <a:blip r:embed="rId13"/>
          <a:stretch>
            <a:fillRect/>
          </a:stretch>
        </p:blipFill>
        <p:spPr>
          <a:xfrm>
            <a:off x="6129593" y="2062883"/>
            <a:ext cx="1354311" cy="721285"/>
          </a:xfrm>
          <a:prstGeom prst="rect">
            <a:avLst/>
          </a:prstGeom>
        </p:spPr>
      </p:pic>
      <p:pic>
        <p:nvPicPr>
          <p:cNvPr id="8" name="Picture 7">
            <a:extLst>
              <a:ext uri="{FF2B5EF4-FFF2-40B4-BE49-F238E27FC236}">
                <a16:creationId xmlns:a16="http://schemas.microsoft.com/office/drawing/2014/main" id="{D2F62CE1-48E5-A45C-0F05-029B00908D3D}"/>
              </a:ext>
            </a:extLst>
          </p:cNvPr>
          <p:cNvPicPr>
            <a:picLocks noChangeAspect="1"/>
          </p:cNvPicPr>
          <p:nvPr/>
        </p:nvPicPr>
        <p:blipFill>
          <a:blip r:embed="rId14"/>
          <a:stretch>
            <a:fillRect/>
          </a:stretch>
        </p:blipFill>
        <p:spPr>
          <a:xfrm>
            <a:off x="10341756" y="2512817"/>
            <a:ext cx="847495" cy="749707"/>
          </a:xfrm>
          <a:prstGeom prst="rect">
            <a:avLst/>
          </a:prstGeom>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74556debc309f4b4478ca826e20416bd">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9c8adfa4497de0dafb6bc8c4f60667"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B2431E-5F5A-46A4-80C0-2C24F5081189}"/>
</file>

<file path=customXml/itemProps2.xml><?xml version="1.0" encoding="utf-8"?>
<ds:datastoreItem xmlns:ds="http://schemas.openxmlformats.org/officeDocument/2006/customXml" ds:itemID="{69CA6EC3-6010-419B-9F24-F53CF51675B3}">
  <ds:schemaRefs>
    <ds:schemaRef ds:uri="http://schemas.microsoft.com/sharepoint/v3/contenttype/forms"/>
  </ds:schemaRefs>
</ds:datastoreItem>
</file>

<file path=customXml/itemProps3.xml><?xml version="1.0" encoding="utf-8"?>
<ds:datastoreItem xmlns:ds="http://schemas.openxmlformats.org/officeDocument/2006/customXml" ds:itemID="{8C336D87-7D51-47C5-A48D-C4358B4DCAC2}">
  <ds:schemaRefs>
    <ds:schemaRef ds:uri="bfd4a97d-046b-4eea-b3a8-2f3ec27d2b5e"/>
    <ds:schemaRef ds:uri="f00d88ee-b9c9-43dc-afb7-fdfd69f3df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revision>53</cp:revision>
  <dcterms:created xsi:type="dcterms:W3CDTF">2025-03-26T16:14:54Z</dcterms:created>
  <dcterms:modified xsi:type="dcterms:W3CDTF">2025-11-11T14:04:46Z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