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8A60F-28CF-D18E-02E9-8059AF49F96B}" v="370" dt="2026-01-05T13:51:39.972"/>
    <p1510:client id="{3C434343-056A-455E-B768-4571AA21B64D}" v="644" dt="2026-01-05T14:05:29.560"/>
    <p1510:client id="{4703BBB2-B6D1-A7C6-1F4D-10E73EF56278}" v="238" dt="2026-01-05T15:37:42.532"/>
    <p1510:client id="{8261B17B-1324-A3ED-C342-64F18BB4F349}" v="1629" dt="2026-01-05T14:44:53.963"/>
    <p1510:client id="{82C7C2A7-FB3E-4734-94E4-7A848DE7BF0F}" v="2" dt="2026-01-05T10:47:38.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5711-DBCC-1FE8-6124-9DD68BEDD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E319A0-D8E9-BA64-E1D2-666630C28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44B4DB-ED33-43D8-901B-6485EB30BE28}"/>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62EEB188-BB9D-AF34-329D-518C39AA6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EFA91-74C7-3235-63D1-C549A14C9FDF}"/>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47159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966A-A9D4-DBEA-9744-208C961758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966BD7-998A-FD2F-5329-AE6190735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AE53C-708B-BF2B-D65F-555A8A357CD7}"/>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A78ABF92-0628-1E16-684A-AC3233AC9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056366-DB8F-321C-EE94-2F3A0A8CF06B}"/>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380857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AB727-A36D-A458-EDF9-8FC10B77F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9F758-07B2-F831-17DB-9D0E02AA5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F1CAFF-F7B4-2E8E-241A-DD2B0E08F5ED}"/>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A4DCF9E7-4EED-7DC2-FAD2-64350154A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589922-A5CA-4CAA-9A95-F7EE6D52AAEB}"/>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191300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0BA7-B06F-0155-F3C6-F08EC2A8AA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34B1-9DE7-5CF6-05DA-0018661E33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468602-2F51-1366-A11E-FC5560CCF2AB}"/>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BCF3D260-2426-18F7-4D60-188EEEDBA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5A0DD2-20DA-C4C6-975F-F3452B5AF14C}"/>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370369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CAF-C3B1-846A-13C2-543E098E7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2DF532-E33E-F111-172F-524AAF8D16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02DF7B-9DBB-70D6-FC19-EE1CE771C5D9}"/>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EAA1890F-488E-8780-7218-9E53A38D0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72C120-9C79-78DE-F0C2-B50029BC3221}"/>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259591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1497-86B3-8F61-6F19-408DD600E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4B9617-DAE6-52F2-3E8F-F8B46596D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4AEEA-67B8-7BF2-5D3B-8ED7EBA0A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6AA6C8-B8E3-5D1E-E852-BB30484A01C0}"/>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6" name="Footer Placeholder 5">
            <a:extLst>
              <a:ext uri="{FF2B5EF4-FFF2-40B4-BE49-F238E27FC236}">
                <a16:creationId xmlns:a16="http://schemas.microsoft.com/office/drawing/2014/main" id="{85AED138-9D49-E517-4644-78DCA62B39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9817FD-CDF2-04C0-305D-2801A4B141EF}"/>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16099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7A90-CAB8-87A9-1190-5F6E632A3C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8B5DB-07B5-BE1D-1061-2A4AAE338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192D5-8758-E6D1-9DB3-45FD73174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D3C535-2DD4-26CC-82FF-1AE084A0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0FB55C-8087-FBBE-748A-09D85962D5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E72424-DB32-BEB0-1A17-FE9636BC80E3}"/>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8" name="Footer Placeholder 7">
            <a:extLst>
              <a:ext uri="{FF2B5EF4-FFF2-40B4-BE49-F238E27FC236}">
                <a16:creationId xmlns:a16="http://schemas.microsoft.com/office/drawing/2014/main" id="{F9C5FEBF-E3CF-39E7-08D0-7E1EA19102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CC0181-31D9-F64D-DC58-D9FC0AC6EFA7}"/>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36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E9D5-359F-DAC5-EA80-57839C6946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464152-19ED-056E-F6F1-737696BF8FAF}"/>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4" name="Footer Placeholder 3">
            <a:extLst>
              <a:ext uri="{FF2B5EF4-FFF2-40B4-BE49-F238E27FC236}">
                <a16:creationId xmlns:a16="http://schemas.microsoft.com/office/drawing/2014/main" id="{A6A9DD83-A93F-FE8D-919C-348D2455FB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789B5A-3538-EF61-DAD4-5CC560B762A6}"/>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5642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E12428-97D9-CFC1-D262-59BD05FD436F}"/>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3" name="Footer Placeholder 2">
            <a:extLst>
              <a:ext uri="{FF2B5EF4-FFF2-40B4-BE49-F238E27FC236}">
                <a16:creationId xmlns:a16="http://schemas.microsoft.com/office/drawing/2014/main" id="{B29C23A4-DCBA-0B5D-858B-06EE8B6ADD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FDC80C-25D8-FC47-5F5D-48553D75C005}"/>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22389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12A9-1B1B-FED8-11CD-50942B0E6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2B56E9-DF3D-25A7-B1AD-61D7AA5D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459F29-E86D-3BE0-8C88-AB8805F56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B21A3-9016-13C4-DE88-F9A079B89EBC}"/>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6" name="Footer Placeholder 5">
            <a:extLst>
              <a:ext uri="{FF2B5EF4-FFF2-40B4-BE49-F238E27FC236}">
                <a16:creationId xmlns:a16="http://schemas.microsoft.com/office/drawing/2014/main" id="{BCDBAAA9-4CB0-3F73-578D-A72B748F57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84B1C-175D-4315-CCBA-AC005A0DD988}"/>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143741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0D3F-CB14-E4E2-3165-14C53874F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AD258A-779D-8FFF-98EE-7A69BF759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DBB8BF-88EC-17AB-0FFF-3EA8A1B72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02E2C-0454-FEA7-2271-FC68A5478944}"/>
              </a:ext>
            </a:extLst>
          </p:cNvPr>
          <p:cNvSpPr>
            <a:spLocks noGrp="1"/>
          </p:cNvSpPr>
          <p:nvPr>
            <p:ph type="dt" sz="half" idx="10"/>
          </p:nvPr>
        </p:nvSpPr>
        <p:spPr/>
        <p:txBody>
          <a:bodyPr/>
          <a:lstStyle/>
          <a:p>
            <a:fld id="{521881CA-919E-48D5-AE15-37E08A1DA61A}" type="datetimeFigureOut">
              <a:rPr lang="en-GB" smtClean="0"/>
              <a:t>14/01/2026</a:t>
            </a:fld>
            <a:endParaRPr lang="en-GB"/>
          </a:p>
        </p:txBody>
      </p:sp>
      <p:sp>
        <p:nvSpPr>
          <p:cNvPr id="6" name="Footer Placeholder 5">
            <a:extLst>
              <a:ext uri="{FF2B5EF4-FFF2-40B4-BE49-F238E27FC236}">
                <a16:creationId xmlns:a16="http://schemas.microsoft.com/office/drawing/2014/main" id="{B68EF62B-45BC-6201-A01B-1A347D20B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FEFEE-8BE2-C1B0-1E9F-2A92186B87E5}"/>
              </a:ext>
            </a:extLst>
          </p:cNvPr>
          <p:cNvSpPr>
            <a:spLocks noGrp="1"/>
          </p:cNvSpPr>
          <p:nvPr>
            <p:ph type="sldNum" sz="quarter" idx="12"/>
          </p:nvPr>
        </p:nvSpPr>
        <p:spPr/>
        <p:txBody>
          <a:bodyPr/>
          <a:lstStyle/>
          <a:p>
            <a:fld id="{D04760FE-4154-41A1-B37C-1984F6CFFA7A}" type="slidenum">
              <a:rPr lang="en-GB" smtClean="0"/>
              <a:t>‹#›</a:t>
            </a:fld>
            <a:endParaRPr lang="en-GB"/>
          </a:p>
        </p:txBody>
      </p:sp>
    </p:spTree>
    <p:extLst>
      <p:ext uri="{BB962C8B-B14F-4D97-AF65-F5344CB8AC3E}">
        <p14:creationId xmlns:p14="http://schemas.microsoft.com/office/powerpoint/2010/main" val="203755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C84C7-2504-C58C-8CEB-AF6EBB06B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7AEAC-DB9E-D3AB-756F-740D4E71B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CC8B8-813E-5396-BAE7-7F154DBDB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1881CA-919E-48D5-AE15-37E08A1DA61A}" type="datetimeFigureOut">
              <a:rPr lang="en-GB" smtClean="0"/>
              <a:t>14/01/2026</a:t>
            </a:fld>
            <a:endParaRPr lang="en-GB"/>
          </a:p>
        </p:txBody>
      </p:sp>
      <p:sp>
        <p:nvSpPr>
          <p:cNvPr id="5" name="Footer Placeholder 4">
            <a:extLst>
              <a:ext uri="{FF2B5EF4-FFF2-40B4-BE49-F238E27FC236}">
                <a16:creationId xmlns:a16="http://schemas.microsoft.com/office/drawing/2014/main" id="{101995F1-B562-823B-529E-9336B924E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439AF3-796A-0A5B-0413-7B225ED89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4760FE-4154-41A1-B37C-1984F6CFFA7A}" type="slidenum">
              <a:rPr lang="en-GB" smtClean="0"/>
              <a:t>‹#›</a:t>
            </a:fld>
            <a:endParaRPr lang="en-GB"/>
          </a:p>
        </p:txBody>
      </p:sp>
    </p:spTree>
    <p:extLst>
      <p:ext uri="{BB962C8B-B14F-4D97-AF65-F5344CB8AC3E}">
        <p14:creationId xmlns:p14="http://schemas.microsoft.com/office/powerpoint/2010/main" val="137229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74D2B84-EA93-D32B-D65B-750A92A744DF}"/>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 name="TextBox 4">
            <a:extLst>
              <a:ext uri="{FF2B5EF4-FFF2-40B4-BE49-F238E27FC236}">
                <a16:creationId xmlns:a16="http://schemas.microsoft.com/office/drawing/2014/main" id="{D00A902C-39B0-F38E-A970-4884FF96015B}"/>
              </a:ext>
            </a:extLst>
          </p:cNvPr>
          <p:cNvSpPr txBox="1"/>
          <p:nvPr/>
        </p:nvSpPr>
        <p:spPr>
          <a:xfrm>
            <a:off x="4722146" y="3256274"/>
            <a:ext cx="2492214" cy="983873"/>
          </a:xfrm>
          <a:prstGeom prst="cloud">
            <a:avLst/>
          </a:prstGeom>
          <a:noFill/>
          <a:ln w="57150">
            <a:solidFill>
              <a:srgbClr val="821F4D"/>
            </a:solidFill>
          </a:ln>
        </p:spPr>
        <p:txBody>
          <a:bodyPr wrap="square" lIns="91440" tIns="45720" rIns="91440" bIns="45720" rtlCol="0" anchor="t">
            <a:spAutoFit/>
          </a:bodyPr>
          <a:lstStyle/>
          <a:p>
            <a:pPr algn="ctr"/>
            <a:r>
              <a:rPr lang="en-GB">
                <a:latin typeface="Letter-join No-Lead 6"/>
              </a:rPr>
              <a:t>Year 3</a:t>
            </a:r>
          </a:p>
          <a:p>
            <a:pPr algn="ctr"/>
            <a:endParaRPr lang="en-GB">
              <a:latin typeface="Letter-join No-Lead 6"/>
            </a:endParaRPr>
          </a:p>
        </p:txBody>
      </p:sp>
      <p:sp>
        <p:nvSpPr>
          <p:cNvPr id="6" name="TextBox 5">
            <a:extLst>
              <a:ext uri="{FF2B5EF4-FFF2-40B4-BE49-F238E27FC236}">
                <a16:creationId xmlns:a16="http://schemas.microsoft.com/office/drawing/2014/main" id="{399177DC-5615-6C56-EF5B-46024AE2AF91}"/>
              </a:ext>
            </a:extLst>
          </p:cNvPr>
          <p:cNvSpPr txBox="1"/>
          <p:nvPr/>
        </p:nvSpPr>
        <p:spPr>
          <a:xfrm>
            <a:off x="1122673" y="161702"/>
            <a:ext cx="3025924" cy="1384995"/>
          </a:xfrm>
          <a:prstGeom prst="rect">
            <a:avLst/>
          </a:prstGeom>
          <a:noFill/>
          <a:ln>
            <a:solidFill>
              <a:srgbClr val="821F4D"/>
            </a:solidFill>
            <a:prstDash val="lgDash"/>
          </a:ln>
        </p:spPr>
        <p:txBody>
          <a:bodyPr wrap="square" lIns="91440" tIns="45720" rIns="91440" bIns="45720" rtlCol="0" anchor="t">
            <a:spAutoFit/>
          </a:bodyPr>
          <a:lstStyle/>
          <a:p>
            <a:r>
              <a:rPr lang="en-GB" sz="1200" u="sng">
                <a:latin typeface="Letter-join No-Lead 6"/>
              </a:rPr>
              <a:t>English</a:t>
            </a:r>
          </a:p>
          <a:p>
            <a:r>
              <a:rPr lang="en-GB" sz="1200">
                <a:latin typeface="Letter-join Plus 6" panose="02000505000000020003" pitchFamily="50" charset="0"/>
              </a:rPr>
              <a:t>Our text this half term is called </a:t>
            </a:r>
          </a:p>
          <a:p>
            <a:r>
              <a:rPr lang="en-GB" sz="1200">
                <a:latin typeface="Letter-join Plus 6" panose="02000505000000020003" pitchFamily="50" charset="0"/>
              </a:rPr>
              <a:t>‘Escape From Pompeii’. We will explore and write-  Setting descriptions, diaries, letters, thought bubbles. </a:t>
            </a:r>
          </a:p>
          <a:p>
            <a:r>
              <a:rPr lang="en-GB" sz="1200">
                <a:latin typeface="Letter-join Plus 6" panose="02000505000000020003" pitchFamily="50" charset="0"/>
              </a:rPr>
              <a:t>Before planning and writing for our main outcome which will be a newspaper report</a:t>
            </a:r>
            <a:r>
              <a:rPr lang="en-GB" sz="1200"/>
              <a:t>. </a:t>
            </a:r>
            <a:endParaRPr lang="en-GB" sz="1200" u="sng">
              <a:latin typeface="Letter-join No-Lead 6" panose="02000505000000020003" pitchFamily="50" charset="0"/>
            </a:endParaRPr>
          </a:p>
        </p:txBody>
      </p:sp>
      <p:grpSp>
        <p:nvGrpSpPr>
          <p:cNvPr id="7" name="Group 6">
            <a:extLst>
              <a:ext uri="{FF2B5EF4-FFF2-40B4-BE49-F238E27FC236}">
                <a16:creationId xmlns:a16="http://schemas.microsoft.com/office/drawing/2014/main" id="{5EA0B87F-8130-F5E5-5AAA-B1659013C681}"/>
              </a:ext>
            </a:extLst>
          </p:cNvPr>
          <p:cNvGrpSpPr/>
          <p:nvPr/>
        </p:nvGrpSpPr>
        <p:grpSpPr>
          <a:xfrm>
            <a:off x="3570389" y="3128057"/>
            <a:ext cx="1156019" cy="997268"/>
            <a:chOff x="3762185" y="2213964"/>
            <a:chExt cx="1402080" cy="1402080"/>
          </a:xfrm>
        </p:grpSpPr>
        <p:sp>
          <p:nvSpPr>
            <p:cNvPr id="8" name="Oval 7">
              <a:extLst>
                <a:ext uri="{FF2B5EF4-FFF2-40B4-BE49-F238E27FC236}">
                  <a16:creationId xmlns:a16="http://schemas.microsoft.com/office/drawing/2014/main" id="{A6ADC146-1A12-F2B3-78E9-A6C8F1A84A19}"/>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9" name="Picture 2" descr="Webheath Academy Primary School (@Webheathschool) / X">
              <a:extLst>
                <a:ext uri="{FF2B5EF4-FFF2-40B4-BE49-F238E27FC236}">
                  <a16:creationId xmlns:a16="http://schemas.microsoft.com/office/drawing/2014/main" id="{0D4B75CD-492A-97B1-1EEE-B5AE57E0A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021CF84F-48F8-3C51-6576-9027AECAF42C}"/>
              </a:ext>
            </a:extLst>
          </p:cNvPr>
          <p:cNvSpPr txBox="1"/>
          <p:nvPr/>
        </p:nvSpPr>
        <p:spPr>
          <a:xfrm>
            <a:off x="74742" y="1716904"/>
            <a:ext cx="2752098"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endParaRPr lang="en-US">
              <a:latin typeface="Aptos" panose="02110004020202020204"/>
            </a:endParaRPr>
          </a:p>
          <a:p>
            <a:pPr algn="ctr"/>
            <a:endParaRPr lang="en-GB" sz="1200" u="sng">
              <a:latin typeface="Letter-join No-Lead 6"/>
            </a:endParaRPr>
          </a:p>
          <a:p>
            <a:pPr algn="ctr"/>
            <a:r>
              <a:rPr lang="en-GB" sz="1200">
                <a:latin typeface="Letter-join No-Lead 6"/>
              </a:rPr>
              <a:t>In Maths, the children will be continuing to multiply and divide as well as using arrays to calculate the solutions to problems using multiples of 2, 5 and 10</a:t>
            </a:r>
            <a:endParaRPr lang="en-GB"/>
          </a:p>
          <a:p>
            <a:pPr algn="ctr"/>
            <a:r>
              <a:rPr lang="en-GB" sz="1200">
                <a:latin typeface="Letter-join No-Lead 6"/>
              </a:rPr>
              <a:t> Sharing and grouping problems based on the 2, 4 and 8 times-tables.</a:t>
            </a:r>
            <a:endParaRPr lang="en-US"/>
          </a:p>
          <a:p>
            <a:pPr algn="ctr"/>
            <a:endParaRPr lang="en-GB" sz="1200">
              <a:latin typeface="Letter-join No-Lead 6" panose="02000505000000020003" pitchFamily="50" charset="0"/>
            </a:endParaRPr>
          </a:p>
        </p:txBody>
      </p:sp>
      <p:pic>
        <p:nvPicPr>
          <p:cNvPr id="11" name="Picture 8" descr="Cambridge Primary English">
            <a:extLst>
              <a:ext uri="{FF2B5EF4-FFF2-40B4-BE49-F238E27FC236}">
                <a16:creationId xmlns:a16="http://schemas.microsoft.com/office/drawing/2014/main" id="{A2C836B6-4B9C-2D2E-20F7-0B3B20C59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ShareFaith Media » Math Symbol Clipart – ShareFaith Media">
            <a:extLst>
              <a:ext uri="{FF2B5EF4-FFF2-40B4-BE49-F238E27FC236}">
                <a16:creationId xmlns:a16="http://schemas.microsoft.com/office/drawing/2014/main" id="{42E0B208-9007-A3E6-B03A-AC9EC2A2C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785018" y="1919533"/>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55B0F8B-9201-11AD-D386-26B7AC516C35}"/>
              </a:ext>
            </a:extLst>
          </p:cNvPr>
          <p:cNvSpPr txBox="1"/>
          <p:nvPr/>
        </p:nvSpPr>
        <p:spPr>
          <a:xfrm>
            <a:off x="230962" y="3687639"/>
            <a:ext cx="3093963"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endParaRPr lang="en-US">
              <a:latin typeface="Aptos" panose="02110004020202020204"/>
            </a:endParaRPr>
          </a:p>
          <a:p>
            <a:pPr algn="ctr"/>
            <a:endParaRPr lang="en-GB" sz="1200" u="sng">
              <a:latin typeface="Letter-join No-Lead 6"/>
            </a:endParaRPr>
          </a:p>
          <a:p>
            <a:pPr algn="ctr"/>
            <a:r>
              <a:rPr lang="en-GB" sz="1200">
                <a:latin typeface="Letter-join No-Lead 6"/>
              </a:rPr>
              <a:t>We will be studying rocks and soils; causes of erosion and the effects of chemicals such as vinegar, weakening down of rocks as well as describing the work of a palaeontologist.</a:t>
            </a:r>
            <a:endParaRPr lang="en-GB"/>
          </a:p>
        </p:txBody>
      </p:sp>
      <p:pic>
        <p:nvPicPr>
          <p:cNvPr id="14" name="Picture 20" descr="Science Lab Supplies Clipart Images | Free Download | PNG Transparent  Background - Pngtree">
            <a:extLst>
              <a:ext uri="{FF2B5EF4-FFF2-40B4-BE49-F238E27FC236}">
                <a16:creationId xmlns:a16="http://schemas.microsoft.com/office/drawing/2014/main" id="{4B928A0C-E103-D54B-653B-4022FBC13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34298" y="3329863"/>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3E339A-38F7-291C-0150-54D90C4D99BA}"/>
              </a:ext>
            </a:extLst>
          </p:cNvPr>
          <p:cNvSpPr txBox="1"/>
          <p:nvPr/>
        </p:nvSpPr>
        <p:spPr>
          <a:xfrm>
            <a:off x="3487365" y="1716889"/>
            <a:ext cx="4178641"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Computing</a:t>
            </a:r>
            <a:endParaRPr lang="en-US">
              <a:latin typeface="Aptos" panose="02110004020202020204"/>
            </a:endParaRPr>
          </a:p>
          <a:p>
            <a:pPr algn="ctr"/>
            <a:endParaRPr lang="en-GB" sz="1200" u="sng">
              <a:latin typeface="Letter-join No-Lead 6"/>
            </a:endParaRPr>
          </a:p>
          <a:p>
            <a:r>
              <a:rPr lang="en-GB" sz="1200">
                <a:latin typeface="Letter-join No-Lead 6"/>
              </a:rPr>
              <a:t>Learners will be able to log in and out of email.</a:t>
            </a:r>
            <a:endParaRPr lang="en-US"/>
          </a:p>
          <a:p>
            <a:r>
              <a:rPr lang="en-GB" sz="1200">
                <a:latin typeface="Letter-join No-Lead 6"/>
              </a:rPr>
              <a:t>Send a simple email with a subject plus ‘To’ and ‘From’ in the body of the text., edit an email. Children will also </a:t>
            </a:r>
            <a:r>
              <a:rPr lang="en-GB" sz="1200" err="1">
                <a:latin typeface="Letter-join No-Lead 6"/>
              </a:rPr>
              <a:t>lear</a:t>
            </a:r>
            <a:r>
              <a:rPr lang="en-GB" sz="1200">
                <a:latin typeface="Letter-join No-Lead 6"/>
              </a:rPr>
              <a:t>n about online safety, specifically how messages in e mails might make the recipient feel.</a:t>
            </a:r>
            <a:endParaRPr lang="en-GB"/>
          </a:p>
        </p:txBody>
      </p:sp>
      <p:pic>
        <p:nvPicPr>
          <p:cNvPr id="16" name="Picture 24" descr="Free clip art &quot;Cloud computing&quot; by gsagri04">
            <a:extLst>
              <a:ext uri="{FF2B5EF4-FFF2-40B4-BE49-F238E27FC236}">
                <a16:creationId xmlns:a16="http://schemas.microsoft.com/office/drawing/2014/main" id="{6CC8167F-6D87-A9D2-695D-9FED2694E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637227" y="1591300"/>
            <a:ext cx="474041" cy="5125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97C2757-0C5E-74D9-F42E-0EF4CDABC363}"/>
              </a:ext>
            </a:extLst>
          </p:cNvPr>
          <p:cNvSpPr txBox="1"/>
          <p:nvPr/>
        </p:nvSpPr>
        <p:spPr>
          <a:xfrm>
            <a:off x="7545087" y="108491"/>
            <a:ext cx="2742887" cy="142468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Music</a:t>
            </a:r>
          </a:p>
          <a:p>
            <a:pPr algn="ctr"/>
            <a:endParaRPr lang="en-GB" sz="1200" u="sng">
              <a:latin typeface="Letter-join No-Lead 6"/>
            </a:endParaRPr>
          </a:p>
          <a:p>
            <a:r>
              <a:rPr lang="en-GB" sz="1200">
                <a:latin typeface="Letter-join No-Lead 6"/>
              </a:rPr>
              <a:t>The theme for music is. learning to play the Ukulele! The children will focus on </a:t>
            </a:r>
            <a:r>
              <a:rPr lang="en-GB" sz="1200" err="1">
                <a:latin typeface="Letter-join No-Lead 6"/>
              </a:rPr>
              <a:t>learnin</a:t>
            </a:r>
            <a:r>
              <a:rPr lang="en-GB" sz="1200">
                <a:latin typeface="Letter-join No-Lead 6"/>
              </a:rPr>
              <a:t>g the names of the components and developing simple chord shapes and rhythm patterns.</a:t>
            </a:r>
            <a:endParaRPr lang="en-GB">
              <a:latin typeface="Letter-join No-Lead 6"/>
            </a:endParaRPr>
          </a:p>
        </p:txBody>
      </p:sp>
      <p:sp>
        <p:nvSpPr>
          <p:cNvPr id="18" name="TextBox 17">
            <a:extLst>
              <a:ext uri="{FF2B5EF4-FFF2-40B4-BE49-F238E27FC236}">
                <a16:creationId xmlns:a16="http://schemas.microsoft.com/office/drawing/2014/main" id="{BCCF5D4C-7250-C48E-FDEC-D107253E7D60}"/>
              </a:ext>
            </a:extLst>
          </p:cNvPr>
          <p:cNvSpPr txBox="1"/>
          <p:nvPr/>
        </p:nvSpPr>
        <p:spPr>
          <a:xfrm>
            <a:off x="10699299" y="398504"/>
            <a:ext cx="1305998" cy="1200329"/>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PSHE</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will focus on rules, responsibilities and rights.</a:t>
            </a:r>
          </a:p>
        </p:txBody>
      </p:sp>
      <p:sp>
        <p:nvSpPr>
          <p:cNvPr id="19" name="TextBox 18">
            <a:extLst>
              <a:ext uri="{FF2B5EF4-FFF2-40B4-BE49-F238E27FC236}">
                <a16:creationId xmlns:a16="http://schemas.microsoft.com/office/drawing/2014/main" id="{A53CB018-3E83-F5E5-E84C-FA350D9FE542}"/>
              </a:ext>
            </a:extLst>
          </p:cNvPr>
          <p:cNvSpPr txBox="1"/>
          <p:nvPr/>
        </p:nvSpPr>
        <p:spPr>
          <a:xfrm>
            <a:off x="4543362" y="328065"/>
            <a:ext cx="2621243"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History</a:t>
            </a:r>
          </a:p>
          <a:p>
            <a:pPr algn="ctr"/>
            <a:endParaRPr lang="en-GB" sz="1200" u="sng">
              <a:latin typeface="Letter-join No-Lead 6"/>
            </a:endParaRPr>
          </a:p>
          <a:p>
            <a:pPr algn="ctr"/>
            <a:r>
              <a:rPr lang="en-GB" sz="1200">
                <a:latin typeface="Letter-join No-Lead 6"/>
              </a:rPr>
              <a:t>Our question is-Why did the Romans invade and settle in Britain? We will explore the reasons for invading, the Celtic response and life in Roman Britian.</a:t>
            </a:r>
            <a:endParaRPr lang="en-GB" sz="1200">
              <a:latin typeface="Letter-join No-Lead 6" panose="02000505000000020003" pitchFamily="50" charset="0"/>
            </a:endParaRPr>
          </a:p>
        </p:txBody>
      </p:sp>
      <p:sp>
        <p:nvSpPr>
          <p:cNvPr id="20" name="TextBox 19">
            <a:extLst>
              <a:ext uri="{FF2B5EF4-FFF2-40B4-BE49-F238E27FC236}">
                <a16:creationId xmlns:a16="http://schemas.microsoft.com/office/drawing/2014/main" id="{D0773E3A-F30F-7DAD-99A4-741ADC769E8A}"/>
              </a:ext>
            </a:extLst>
          </p:cNvPr>
          <p:cNvSpPr txBox="1"/>
          <p:nvPr/>
        </p:nvSpPr>
        <p:spPr>
          <a:xfrm>
            <a:off x="5390569" y="4713213"/>
            <a:ext cx="2132235" cy="1569660"/>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Art</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focuses on Sculpture and 3D. We will explore, manipulate and create 2D and 3D shapes. We will examine the work of Andy Goldsworthy.</a:t>
            </a:r>
          </a:p>
        </p:txBody>
      </p:sp>
      <p:pic>
        <p:nvPicPr>
          <p:cNvPr id="21" name="Picture 26" descr="History And Geography Stock Vector Illustration and Royalty Free History  And Geography Clipart">
            <a:extLst>
              <a:ext uri="{FF2B5EF4-FFF2-40B4-BE49-F238E27FC236}">
                <a16:creationId xmlns:a16="http://schemas.microsoft.com/office/drawing/2014/main" id="{E3957BB7-86B1-050B-CE00-3358FB10CD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4148950" y="51533"/>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History And Geography Stock Vector Illustration and Royalty Free History  And Geography Clipart">
            <a:extLst>
              <a:ext uri="{FF2B5EF4-FFF2-40B4-BE49-F238E27FC236}">
                <a16:creationId xmlns:a16="http://schemas.microsoft.com/office/drawing/2014/main" id="{49D15F3F-875B-72BD-BEF0-42E73C4947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7211932" y="78387"/>
            <a:ext cx="465369" cy="5457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99,100+ Music Clipart Stock Illustrations, Royalty-Free Vector Graphics &amp; Clip  Art - iStock | Country music clipart">
            <a:extLst>
              <a:ext uri="{FF2B5EF4-FFF2-40B4-BE49-F238E27FC236}">
                <a16:creationId xmlns:a16="http://schemas.microsoft.com/office/drawing/2014/main" id="{65B66E79-2226-C08A-2652-EE197F4BEC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734024" y="35264"/>
            <a:ext cx="545605" cy="3932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Crafts Clip Art Clipart Images - Free Download on Freepik">
            <a:extLst>
              <a:ext uri="{FF2B5EF4-FFF2-40B4-BE49-F238E27FC236}">
                <a16:creationId xmlns:a16="http://schemas.microsoft.com/office/drawing/2014/main" id="{CD028CB3-CE02-E5AB-0FF8-DF2953FF71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103" y="4196761"/>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PSHE | Grange Infant School">
            <a:extLst>
              <a:ext uri="{FF2B5EF4-FFF2-40B4-BE49-F238E27FC236}">
                <a16:creationId xmlns:a16="http://schemas.microsoft.com/office/drawing/2014/main" id="{4FB05F28-8654-6A4E-94D6-3B5A7AB15B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1344" y="107003"/>
            <a:ext cx="548010" cy="5655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5B792C1-20AB-7968-7637-91AC2BA766D3}"/>
              </a:ext>
            </a:extLst>
          </p:cNvPr>
          <p:cNvSpPr txBox="1"/>
          <p:nvPr/>
        </p:nvSpPr>
        <p:spPr>
          <a:xfrm>
            <a:off x="7830223" y="4727564"/>
            <a:ext cx="4371217" cy="1754326"/>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Daily reading and discussion, asking questions about the characters, plot and setting.</a:t>
            </a:r>
          </a:p>
          <a:p>
            <a:pPr marL="171450" indent="-171450">
              <a:buFont typeface="Arial" panose="020B0604020202020204" pitchFamily="34" charset="0"/>
              <a:buChar char="•"/>
            </a:pPr>
            <a:r>
              <a:rPr lang="en-GB" sz="1200">
                <a:latin typeface="Letter-join No-Lead 6" panose="02000505000000020003" pitchFamily="50" charset="0"/>
              </a:rPr>
              <a:t>TT Rockstars to secure quick recall of key multiplication and division facts.</a:t>
            </a:r>
          </a:p>
          <a:p>
            <a:pPr marL="171450" indent="-171450">
              <a:buFont typeface="Arial" panose="020B0604020202020204" pitchFamily="34" charset="0"/>
              <a:buChar char="•"/>
            </a:pPr>
            <a:r>
              <a:rPr lang="en-GB" sz="1200">
                <a:latin typeface="Letter-join No-Lead 6" panose="02000505000000020003" pitchFamily="50" charset="0"/>
              </a:rPr>
              <a:t>Spelling of Year 3 and 4 words. </a:t>
            </a:r>
          </a:p>
          <a:p>
            <a:pPr marL="171450" indent="-171450">
              <a:buFont typeface="Arial" panose="020B0604020202020204" pitchFamily="34" charset="0"/>
              <a:buChar char="•"/>
            </a:pPr>
            <a:r>
              <a:rPr lang="en-GB" sz="1200">
                <a:latin typeface="Letter-join No-Lead 6" panose="02000505000000020003" pitchFamily="50" charset="0"/>
              </a:rPr>
              <a:t>Developing their understanding of telling the time to the nearest quarter of an hour.</a:t>
            </a:r>
          </a:p>
        </p:txBody>
      </p:sp>
      <p:sp>
        <p:nvSpPr>
          <p:cNvPr id="27" name="TextBox 26">
            <a:extLst>
              <a:ext uri="{FF2B5EF4-FFF2-40B4-BE49-F238E27FC236}">
                <a16:creationId xmlns:a16="http://schemas.microsoft.com/office/drawing/2014/main" id="{BA23595D-CD75-917C-4099-117D1ED70E1E}"/>
              </a:ext>
            </a:extLst>
          </p:cNvPr>
          <p:cNvSpPr txBox="1"/>
          <p:nvPr/>
        </p:nvSpPr>
        <p:spPr>
          <a:xfrm>
            <a:off x="423460" y="5352958"/>
            <a:ext cx="2697917" cy="133882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Plus 6" panose="02000505000000020003" pitchFamily="50" charset="0"/>
              </a:rPr>
              <a:t>MFL</a:t>
            </a:r>
          </a:p>
          <a:p>
            <a:pPr algn="ctr"/>
            <a:r>
              <a:rPr lang="en-GB" sz="1200" dirty="0">
                <a:latin typeface="Letter-join Plus 6" panose="02000505000000020003" pitchFamily="50" charset="0"/>
              </a:rPr>
              <a:t>The children will </a:t>
            </a:r>
            <a:r>
              <a:rPr lang="en-GB" sz="1200" dirty="0">
                <a:latin typeface="Letter-join Plus 6" panose="02000505000000020003" pitchFamily="50" charset="0"/>
                <a:ea typeface="Calibri"/>
                <a:cs typeface="Calibri"/>
              </a:rPr>
              <a:t>learning </a:t>
            </a:r>
            <a:r>
              <a:rPr lang="en-GB" sz="1200" u="sng" dirty="0">
                <a:latin typeface="Letter-join Plus 6" panose="02000505000000020003" pitchFamily="50" charset="0"/>
                <a:ea typeface="Calibri"/>
                <a:cs typeface="Calibri"/>
              </a:rPr>
              <a:t>to</a:t>
            </a:r>
            <a:r>
              <a:rPr lang="en-GB" sz="1100" dirty="0">
                <a:highlight>
                  <a:srgbClr val="FFFFFF"/>
                </a:highlight>
                <a:latin typeface="Letter-join Plus 6" panose="02000505000000020003" pitchFamily="50" charset="0"/>
                <a:ea typeface="Calibri"/>
                <a:cs typeface="Calibri"/>
              </a:rPr>
              <a:t> read the days of the week and months of the Year in French. They will also learn to say the phonic sound ‘</a:t>
            </a:r>
            <a:r>
              <a:rPr lang="en-GB" sz="1100" dirty="0" err="1">
                <a:highlight>
                  <a:srgbClr val="FFFFFF"/>
                </a:highlight>
                <a:latin typeface="Letter-join Plus 6" panose="02000505000000020003" pitchFamily="50" charset="0"/>
                <a:ea typeface="Calibri"/>
                <a:cs typeface="Calibri"/>
              </a:rPr>
              <a:t>ch</a:t>
            </a:r>
            <a:r>
              <a:rPr lang="en-GB" sz="1100" dirty="0">
                <a:highlight>
                  <a:srgbClr val="FFFFFF"/>
                </a:highlight>
                <a:latin typeface="Letter-join Plus 6" panose="02000505000000020003" pitchFamily="50" charset="0"/>
                <a:ea typeface="Calibri"/>
                <a:cs typeface="Calibri"/>
              </a:rPr>
              <a:t>’ in French.</a:t>
            </a:r>
          </a:p>
          <a:p>
            <a:pPr algn="ctr"/>
            <a:endParaRPr lang="en-GB" sz="1200" u="sng" dirty="0">
              <a:latin typeface="Letter-join No-Lead 6" panose="02000505000000020003" pitchFamily="50" charset="0"/>
            </a:endParaRPr>
          </a:p>
          <a:p>
            <a:pPr algn="ctr"/>
            <a:r>
              <a:rPr lang="en-GB" sz="1200" dirty="0">
                <a:latin typeface="Letter-join No-Lead 6"/>
              </a:rPr>
              <a:t> </a:t>
            </a:r>
          </a:p>
        </p:txBody>
      </p:sp>
      <p:pic>
        <p:nvPicPr>
          <p:cNvPr id="28" name="Picture 32" descr="Flag of france - Free vector clipart images on creazilla.com">
            <a:extLst>
              <a:ext uri="{FF2B5EF4-FFF2-40B4-BE49-F238E27FC236}">
                <a16:creationId xmlns:a16="http://schemas.microsoft.com/office/drawing/2014/main" id="{640EEB3F-C033-E229-58E2-E05C2EEF91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68768">
            <a:off x="108018" y="5013212"/>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6D4B287-C042-6501-DB84-DA0ED3FBEA60}"/>
              </a:ext>
            </a:extLst>
          </p:cNvPr>
          <p:cNvSpPr txBox="1"/>
          <p:nvPr/>
        </p:nvSpPr>
        <p:spPr>
          <a:xfrm>
            <a:off x="8596269" y="2248814"/>
            <a:ext cx="2828193"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PE- Tuesday and Friday</a:t>
            </a:r>
          </a:p>
          <a:p>
            <a:pPr algn="ctr"/>
            <a:endParaRPr lang="en-GB" sz="1200" u="sng">
              <a:latin typeface="Letter-join No-Lead 6" panose="02000505000000020003" pitchFamily="50" charset="0"/>
            </a:endParaRPr>
          </a:p>
          <a:p>
            <a:pPr algn="ctr"/>
            <a:r>
              <a:rPr lang="en-GB" sz="1200">
                <a:latin typeface="Letter-join Plus 6"/>
              </a:rPr>
              <a:t>In dance we will create individual, paired and group dance sequences inspired by The Roman culture and way of life!</a:t>
            </a:r>
            <a:endParaRPr lang="en-GB" sz="1200">
              <a:latin typeface="Letter-join Plus 6" panose="02000505000000020003" pitchFamily="50" charset="0"/>
            </a:endParaRPr>
          </a:p>
          <a:p>
            <a:pPr algn="ctr"/>
            <a:r>
              <a:rPr lang="en-GB" sz="1200">
                <a:latin typeface="Letter-join Plus 6"/>
              </a:rPr>
              <a:t>For outdoor PE, we will explore invasion games (e.g. 4 vs 4 keep ball, </a:t>
            </a:r>
            <a:r>
              <a:rPr lang="en-GB" sz="1200" err="1">
                <a:latin typeface="Letter-join Plus 6"/>
              </a:rPr>
              <a:t>skittleball</a:t>
            </a:r>
            <a:r>
              <a:rPr lang="en-GB" sz="1200">
                <a:latin typeface="Letter-join Plus 6"/>
              </a:rPr>
              <a:t>, adapted netball/ basketball, adapted games, tag rugby etc.)</a:t>
            </a:r>
          </a:p>
          <a:p>
            <a:pPr algn="ctr"/>
            <a:endParaRPr lang="en-GB" sz="1200">
              <a:latin typeface="Letter-join Plus 6"/>
            </a:endParaRPr>
          </a:p>
        </p:txBody>
      </p:sp>
      <p:pic>
        <p:nvPicPr>
          <p:cNvPr id="30" name="Picture 34" descr="Sports Equipment Clipart Images - Free Download on Freepik">
            <a:extLst>
              <a:ext uri="{FF2B5EF4-FFF2-40B4-BE49-F238E27FC236}">
                <a16:creationId xmlns:a16="http://schemas.microsoft.com/office/drawing/2014/main" id="{31B8F3F8-74F3-E3A4-5CB4-8606FDCE77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765388">
            <a:off x="7929406" y="2069336"/>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ED866BD-BE2E-C03D-426F-1486AD8FD1A9}"/>
              </a:ext>
            </a:extLst>
          </p:cNvPr>
          <p:cNvSpPr txBox="1"/>
          <p:nvPr/>
        </p:nvSpPr>
        <p:spPr>
          <a:xfrm>
            <a:off x="3575661" y="4269914"/>
            <a:ext cx="1671253" cy="2123658"/>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RE</a:t>
            </a:r>
          </a:p>
          <a:p>
            <a:pPr algn="ctr"/>
            <a:endParaRPr lang="en-GB" sz="1200" u="sng">
              <a:latin typeface="Letter-join No-Lead 6" panose="02000505000000020003" pitchFamily="50" charset="0"/>
            </a:endParaRPr>
          </a:p>
          <a:p>
            <a:pPr algn="ctr"/>
            <a:r>
              <a:rPr lang="en-GB" sz="1200">
                <a:latin typeface="Letter-join Plus 6" panose="02000505000000020003" pitchFamily="50" charset="0"/>
              </a:rPr>
              <a:t>Our unit is called, “How do festivals and worship show what matters to Muslims?’ We will examine the five pillars of Islam and special times of year such as Ramadan and Eid.</a:t>
            </a:r>
          </a:p>
        </p:txBody>
      </p:sp>
      <p:pic>
        <p:nvPicPr>
          <p:cNvPr id="32" name="Picture 36" descr="Religious Education Vector Art, Icons, and Graphics for Free Download">
            <a:extLst>
              <a:ext uri="{FF2B5EF4-FFF2-40B4-BE49-F238E27FC236}">
                <a16:creationId xmlns:a16="http://schemas.microsoft.com/office/drawing/2014/main" id="{897068F4-D194-1A2A-EEAB-F9E79A7179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5795" y="4180140"/>
            <a:ext cx="591247" cy="5140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book cover of a person lying on a boat&#10;&#10;AI-generated content may be incorrect.">
            <a:extLst>
              <a:ext uri="{FF2B5EF4-FFF2-40B4-BE49-F238E27FC236}">
                <a16:creationId xmlns:a16="http://schemas.microsoft.com/office/drawing/2014/main" id="{3415E357-5105-B066-13EE-799D844C0002}"/>
              </a:ext>
            </a:extLst>
          </p:cNvPr>
          <p:cNvPicPr>
            <a:picLocks noChangeAspect="1"/>
          </p:cNvPicPr>
          <p:nvPr/>
        </p:nvPicPr>
        <p:blipFill>
          <a:blip r:embed="rId14"/>
          <a:stretch>
            <a:fillRect/>
          </a:stretch>
        </p:blipFill>
        <p:spPr>
          <a:xfrm>
            <a:off x="-28314" y="80194"/>
            <a:ext cx="1157969" cy="1144361"/>
          </a:xfrm>
          <a:prstGeom prst="rect">
            <a:avLst/>
          </a:prstGeom>
        </p:spPr>
      </p:pic>
    </p:spTree>
    <p:extLst>
      <p:ext uri="{BB962C8B-B14F-4D97-AF65-F5344CB8AC3E}">
        <p14:creationId xmlns:p14="http://schemas.microsoft.com/office/powerpoint/2010/main" val="1063776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9292E87A521419E7D4D688AC9C1AB" ma:contentTypeVersion="16" ma:contentTypeDescription="Create a new document." ma:contentTypeScope="" ma:versionID="a28cd6aff54b07f867199769c7117889">
  <xsd:schema xmlns:xsd="http://www.w3.org/2001/XMLSchema" xmlns:xs="http://www.w3.org/2001/XMLSchema" xmlns:p="http://schemas.microsoft.com/office/2006/metadata/properties" xmlns:ns2="bfd4a97d-046b-4eea-b3a8-2f3ec27d2b5e" xmlns:ns3="f00d88ee-b9c9-43dc-afb7-fdfd69f3dfd1" targetNamespace="http://schemas.microsoft.com/office/2006/metadata/properties" ma:root="true" ma:fieldsID="e63bd8e6a66ea2b0fe3aa88c31df0447" ns2:_="" ns3:_="">
    <xsd:import namespace="bfd4a97d-046b-4eea-b3a8-2f3ec27d2b5e"/>
    <xsd:import namespace="f00d88ee-b9c9-43dc-afb7-fdfd69f3df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4a97d-046b-4eea-b3a8-2f3ec27d2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d88ee-b9c9-43dc-afb7-fdfd69f3dfd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41f595-8398-4009-bd07-942976c778bf}" ma:internalName="TaxCatchAll" ma:showField="CatchAllData" ma:web="f00d88ee-b9c9-43dc-afb7-fdfd69f3d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0d88ee-b9c9-43dc-afb7-fdfd69f3dfd1" xsi:nil="true"/>
    <lcf76f155ced4ddcb4097134ff3c332f xmlns="bfd4a97d-046b-4eea-b3a8-2f3ec27d2b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2928B0-78BF-4457-8267-456B7FCA261C}">
  <ds:schemaRefs>
    <ds:schemaRef ds:uri="http://schemas.microsoft.com/sharepoint/v3/contenttype/forms"/>
  </ds:schemaRefs>
</ds:datastoreItem>
</file>

<file path=customXml/itemProps2.xml><?xml version="1.0" encoding="utf-8"?>
<ds:datastoreItem xmlns:ds="http://schemas.openxmlformats.org/officeDocument/2006/customXml" ds:itemID="{B800D4A0-0250-40D3-8DD9-BD7AFBE23860}">
  <ds:schemaRefs>
    <ds:schemaRef ds:uri="bfd4a97d-046b-4eea-b3a8-2f3ec27d2b5e"/>
    <ds:schemaRef ds:uri="f00d88ee-b9c9-43dc-afb7-fdfd69f3df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3C26F9-89DD-4C41-B2C6-9707B80CD102}">
  <ds:schemaRefs>
    <ds:schemaRef ds:uri="bfd4a97d-046b-4eea-b3a8-2f3ec27d2b5e"/>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f00d88ee-b9c9-43dc-afb7-fdfd69f3dfd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Widescreen</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lastModifiedBy>Laura Child</cp:lastModifiedBy>
  <cp:revision>2</cp:revision>
  <dcterms:created xsi:type="dcterms:W3CDTF">2026-01-05T10:44:21Z</dcterms:created>
  <dcterms:modified xsi:type="dcterms:W3CDTF">2026-01-14T12:07:43Z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0x01010072B9292E87A521419E7D4D688AC9C1AB</vt:lpwstr>
  </property>
  <property fmtid="{D5CDD505-2E9C-101B-9397-08002B2CF9AE}" pid="3" name="MediaServiceImageTags">
    <vt:lpwstr/>
  </property>
</Properties>
</file>