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0A750-0CE4-EFB1-77DF-6967733242A8}" v="782" dt="2025-11-03T16:08:59.749"/>
    <p1510:client id="{B31E0D9B-E84D-4724-94EE-4F53CB5BC30C}" v="725" dt="2025-11-03T16:20:18.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92E8-9058-D82B-4077-52EA26C70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C142E3-77F3-4F84-BF56-CDCD1DDB0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1454C7-9160-4F96-2C6C-0F5BAC8CAD75}"/>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5" name="Footer Placeholder 4">
            <a:extLst>
              <a:ext uri="{FF2B5EF4-FFF2-40B4-BE49-F238E27FC236}">
                <a16:creationId xmlns:a16="http://schemas.microsoft.com/office/drawing/2014/main" id="{98F22C2F-DE76-A921-7E96-A4F6AC04F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1C5497-01A5-C5E2-0873-D7476B150DBD}"/>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335253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31997-E610-E1D6-8726-B685AE44C4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62403B-142B-F790-1E83-B0D2E5CFA2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CC993A-F280-0DA4-BC66-7E7BD5E8E793}"/>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5" name="Footer Placeholder 4">
            <a:extLst>
              <a:ext uri="{FF2B5EF4-FFF2-40B4-BE49-F238E27FC236}">
                <a16:creationId xmlns:a16="http://schemas.microsoft.com/office/drawing/2014/main" id="{F5B70EEA-23BC-B2E6-8A11-DADFB21FF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26AE6-E764-6271-75AC-17A2CD988D36}"/>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199466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8FD5F-029C-013C-7FF9-E3ADF0EF53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AA4BFB-E53C-B75C-F52C-B10C71A37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E5969-8220-8103-8A8C-9692B77EEC4C}"/>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5" name="Footer Placeholder 4">
            <a:extLst>
              <a:ext uri="{FF2B5EF4-FFF2-40B4-BE49-F238E27FC236}">
                <a16:creationId xmlns:a16="http://schemas.microsoft.com/office/drawing/2014/main" id="{461462C9-D472-C841-752D-FD3E3C6622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0022E6-2B24-F6F3-A535-E09F8A437685}"/>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117000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CF66-4BD1-DFA8-A72E-D5CFE7616E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B81C84-04A7-E8FB-6631-4E10D14FB3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CB6F4-27CB-859A-B05A-FB64803A2A47}"/>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5" name="Footer Placeholder 4">
            <a:extLst>
              <a:ext uri="{FF2B5EF4-FFF2-40B4-BE49-F238E27FC236}">
                <a16:creationId xmlns:a16="http://schemas.microsoft.com/office/drawing/2014/main" id="{3FAC9D0A-956D-0E21-83E2-705BF5678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503D9-F849-E53E-0F72-2E0E8108FC50}"/>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296459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5A4C-0907-210C-836A-B319E1EB19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C9EF71-75DC-EDA4-88EF-B2B27022B9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B9A5F-7B08-873A-135D-CA99F5EEA70E}"/>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5" name="Footer Placeholder 4">
            <a:extLst>
              <a:ext uri="{FF2B5EF4-FFF2-40B4-BE49-F238E27FC236}">
                <a16:creationId xmlns:a16="http://schemas.microsoft.com/office/drawing/2014/main" id="{30267916-7703-2C66-6A13-10EDC9F6C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F5DE1-C625-A1E4-3E99-E098E1602B74}"/>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314824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5B5D-7191-D1C8-D2FD-ABA9C2D9BE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E667B2-5D69-69D6-55D3-A50B7A0499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42A6F1-ADDB-4CD7-146F-243B332964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50852D-952D-25CA-13C0-83F39CCCC144}"/>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6" name="Footer Placeholder 5">
            <a:extLst>
              <a:ext uri="{FF2B5EF4-FFF2-40B4-BE49-F238E27FC236}">
                <a16:creationId xmlns:a16="http://schemas.microsoft.com/office/drawing/2014/main" id="{EF7CB519-DFBD-D8F7-4C0F-55E8EA11A4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CED76E-AE30-8761-D5F3-A8089098F735}"/>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40055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2829-C458-6C15-2E38-F800F506D0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3FCA1-5FE1-C37C-01ED-771D15F58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3E8991-61FE-EA85-3A3A-F7A1FD92C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A09E9A-CFF3-FFEB-D9D6-08CD40550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57176-4CF2-90FC-442E-B386C52E7F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DC4755-142A-EE36-5FE2-411E21E8D8EF}"/>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8" name="Footer Placeholder 7">
            <a:extLst>
              <a:ext uri="{FF2B5EF4-FFF2-40B4-BE49-F238E27FC236}">
                <a16:creationId xmlns:a16="http://schemas.microsoft.com/office/drawing/2014/main" id="{00DE6547-0A5B-187F-0067-6D0072768F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6B5C01-19EE-3A94-5471-D0E2CB72EC45}"/>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143929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098C-4CCA-6374-0E2B-554B49B0FA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3E8D57-C7FD-97CB-2558-9BC51D3D7F30}"/>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4" name="Footer Placeholder 3">
            <a:extLst>
              <a:ext uri="{FF2B5EF4-FFF2-40B4-BE49-F238E27FC236}">
                <a16:creationId xmlns:a16="http://schemas.microsoft.com/office/drawing/2014/main" id="{40B7A2F2-D662-B795-A48E-543ED8858E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067118-EDC5-92C9-6666-070FA554F961}"/>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178612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38CF3-C0E9-ACF8-7C9E-0F6FD736BA38}"/>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3" name="Footer Placeholder 2">
            <a:extLst>
              <a:ext uri="{FF2B5EF4-FFF2-40B4-BE49-F238E27FC236}">
                <a16:creationId xmlns:a16="http://schemas.microsoft.com/office/drawing/2014/main" id="{2833B6F2-A866-3187-54DC-BFA9FC79B6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BBCA83-D681-ED62-9B47-35E8A6B2E8F7}"/>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139220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3944-5CEA-33F9-6059-B2E996FBC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63B086-C53F-A7A7-8AD1-FC9946938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F19685-23F3-F74D-1182-9299EB2E8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9EE7C-A8F9-F3A1-89BE-4E73125FEB9D}"/>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6" name="Footer Placeholder 5">
            <a:extLst>
              <a:ext uri="{FF2B5EF4-FFF2-40B4-BE49-F238E27FC236}">
                <a16:creationId xmlns:a16="http://schemas.microsoft.com/office/drawing/2014/main" id="{58F3C02A-4C1E-0642-B51D-2815DD5BB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7E1011-B423-36E1-EB6B-5B8A18338C0F}"/>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85940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6051-46FD-2B84-623F-0FC5F5826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B12EE9-0118-682C-57F0-216D4FE57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6058AC-56FF-4AB9-8AA0-3F6C3C0F4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7E1B1-9109-1935-995D-E4ADBD50B6C7}"/>
              </a:ext>
            </a:extLst>
          </p:cNvPr>
          <p:cNvSpPr>
            <a:spLocks noGrp="1"/>
          </p:cNvSpPr>
          <p:nvPr>
            <p:ph type="dt" sz="half" idx="10"/>
          </p:nvPr>
        </p:nvSpPr>
        <p:spPr/>
        <p:txBody>
          <a:bodyPr/>
          <a:lstStyle/>
          <a:p>
            <a:fld id="{06742233-A7E9-4D43-B27D-D23948184B3E}" type="datetimeFigureOut">
              <a:rPr lang="en-GB" smtClean="0"/>
              <a:t>03/11/2025</a:t>
            </a:fld>
            <a:endParaRPr lang="en-GB"/>
          </a:p>
        </p:txBody>
      </p:sp>
      <p:sp>
        <p:nvSpPr>
          <p:cNvPr id="6" name="Footer Placeholder 5">
            <a:extLst>
              <a:ext uri="{FF2B5EF4-FFF2-40B4-BE49-F238E27FC236}">
                <a16:creationId xmlns:a16="http://schemas.microsoft.com/office/drawing/2014/main" id="{C822969C-3447-0A0B-FF0C-2F9405DD4B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F407B-39B2-FD1A-2838-B94B0286CC09}"/>
              </a:ext>
            </a:extLst>
          </p:cNvPr>
          <p:cNvSpPr>
            <a:spLocks noGrp="1"/>
          </p:cNvSpPr>
          <p:nvPr>
            <p:ph type="sldNum" sz="quarter" idx="12"/>
          </p:nvPr>
        </p:nvSpPr>
        <p:spPr/>
        <p:txBody>
          <a:bodyPr/>
          <a:lstStyle/>
          <a:p>
            <a:fld id="{0D5F27C8-2335-4609-9CE0-E858457D74E9}" type="slidenum">
              <a:rPr lang="en-GB" smtClean="0"/>
              <a:t>‹#›</a:t>
            </a:fld>
            <a:endParaRPr lang="en-GB"/>
          </a:p>
        </p:txBody>
      </p:sp>
    </p:spTree>
    <p:extLst>
      <p:ext uri="{BB962C8B-B14F-4D97-AF65-F5344CB8AC3E}">
        <p14:creationId xmlns:p14="http://schemas.microsoft.com/office/powerpoint/2010/main" val="7124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9779-0526-6FD5-E6AC-47543FB95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04B320-5B26-4A8C-C820-985BB9EF0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08874-D16D-9386-DB95-11CA5F910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742233-A7E9-4D43-B27D-D23948184B3E}" type="datetimeFigureOut">
              <a:rPr lang="en-GB" smtClean="0"/>
              <a:t>03/11/2025</a:t>
            </a:fld>
            <a:endParaRPr lang="en-GB"/>
          </a:p>
        </p:txBody>
      </p:sp>
      <p:sp>
        <p:nvSpPr>
          <p:cNvPr id="5" name="Footer Placeholder 4">
            <a:extLst>
              <a:ext uri="{FF2B5EF4-FFF2-40B4-BE49-F238E27FC236}">
                <a16:creationId xmlns:a16="http://schemas.microsoft.com/office/drawing/2014/main" id="{F8CAE8DD-49F6-E158-697D-FBFB72989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7F791B2-5437-F2BE-F5B3-F82AEA53B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5F27C8-2335-4609-9CE0-E858457D74E9}" type="slidenum">
              <a:rPr lang="en-GB" smtClean="0"/>
              <a:t>‹#›</a:t>
            </a:fld>
            <a:endParaRPr lang="en-GB"/>
          </a:p>
        </p:txBody>
      </p:sp>
    </p:spTree>
    <p:extLst>
      <p:ext uri="{BB962C8B-B14F-4D97-AF65-F5344CB8AC3E}">
        <p14:creationId xmlns:p14="http://schemas.microsoft.com/office/powerpoint/2010/main" val="334145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topmarks.co.uk/maths-games/hit-the-button" TargetMode="External"/><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41250" y="3356436"/>
            <a:ext cx="2909499" cy="983873"/>
          </a:xfrm>
          <a:prstGeom prst="cloud">
            <a:avLst/>
          </a:prstGeom>
          <a:noFill/>
          <a:ln w="57150">
            <a:solidFill>
              <a:srgbClr val="821F4D"/>
            </a:solidFill>
          </a:ln>
        </p:spPr>
        <p:txBody>
          <a:bodyPr wrap="square" rtlCol="0">
            <a:spAutoFit/>
          </a:bodyPr>
          <a:lstStyle/>
          <a:p>
            <a:pPr algn="ctr"/>
            <a:r>
              <a:rPr lang="en-GB" dirty="0">
                <a:latin typeface="Letter-join No-Lead 6" panose="02000505000000020003" pitchFamily="50" charset="0"/>
              </a:rPr>
              <a:t>Year 3</a:t>
            </a:r>
          </a:p>
          <a:p>
            <a:pPr algn="ctr"/>
            <a:r>
              <a:rPr lang="en-GB" dirty="0">
                <a:latin typeface="Letter-join No-Lead 6" panose="02000505000000020003" pitchFamily="50" charset="0"/>
              </a:rPr>
              <a:t>Autumn 2</a:t>
            </a:r>
          </a:p>
        </p:txBody>
      </p:sp>
      <p:sp>
        <p:nvSpPr>
          <p:cNvPr id="11" name="TextBox 10">
            <a:extLst>
              <a:ext uri="{FF2B5EF4-FFF2-40B4-BE49-F238E27FC236}">
                <a16:creationId xmlns:a16="http://schemas.microsoft.com/office/drawing/2014/main" id="{1C6BB8E7-01D9-B22E-D06F-0E24458E32C4}"/>
              </a:ext>
            </a:extLst>
          </p:cNvPr>
          <p:cNvSpPr txBox="1"/>
          <p:nvPr/>
        </p:nvSpPr>
        <p:spPr>
          <a:xfrm>
            <a:off x="997045" y="309177"/>
            <a:ext cx="3312662"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Plus 6" panose="02000505000000020003" pitchFamily="50" charset="0"/>
              </a:rPr>
              <a:t>English</a:t>
            </a:r>
          </a:p>
          <a:p>
            <a:pPr algn="ctr"/>
            <a:endParaRPr lang="en-GB" sz="1200" u="sng" dirty="0">
              <a:latin typeface="Letter-join Plus 6" panose="02000505000000020003" pitchFamily="50" charset="0"/>
            </a:endParaRPr>
          </a:p>
          <a:p>
            <a:pPr algn="ctr"/>
            <a:r>
              <a:rPr lang="en-GB" sz="1200" dirty="0">
                <a:latin typeface="Letter-join Plus 6" panose="02000505000000020003" pitchFamily="50" charset="0"/>
              </a:rPr>
              <a:t>We will explore the Tear Thief by Carol Ann Duffy. The children will create a shared poem, diary entry, persuasive poster, letter of explanation. We will build up skills before writing our main outcome: Newspaper Article </a:t>
            </a:r>
          </a:p>
          <a:p>
            <a:pPr algn="ctr"/>
            <a:endParaRPr lang="en-GB" sz="1200" u="sng" dirty="0">
              <a:latin typeface="Letter-join Plus 6" panose="02000505000000020003" pitchFamily="50" charset="0"/>
            </a:endParaRPr>
          </a:p>
          <a:p>
            <a:pPr algn="ctr"/>
            <a:endParaRPr lang="en-GB" sz="1200" dirty="0">
              <a:latin typeface="Letter-join Plus 6" panose="02000505000000020003" pitchFamily="50" charset="0"/>
            </a:endParaRP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752953" y="2794681"/>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259193" y="1968833"/>
            <a:ext cx="2752098"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Maths</a:t>
            </a:r>
            <a:br>
              <a:rPr lang="en-US"/>
            </a:br>
            <a:r>
              <a:rPr lang="en-GB" sz="1200">
                <a:latin typeface="Letter-join No-Lead 6"/>
              </a:rPr>
              <a:t>Add 2-digit and 3-digit numbers</a:t>
            </a:r>
            <a:endParaRPr lang="en-US" sz="1200">
              <a:latin typeface="Letter-join No-Lead 6"/>
            </a:endParaRPr>
          </a:p>
          <a:p>
            <a:pPr algn="ctr"/>
            <a:r>
              <a:rPr lang="en-GB" sz="1200">
                <a:latin typeface="Letter-join No-Lead 6"/>
              </a:rPr>
              <a:t> Subtract a 2-digit number from a 3-digit number</a:t>
            </a:r>
          </a:p>
          <a:p>
            <a:pPr algn="ctr"/>
            <a:r>
              <a:rPr lang="en-GB" sz="1200">
                <a:latin typeface="Letter-join No-Lead 6"/>
              </a:rPr>
              <a:t>Estimate answers</a:t>
            </a:r>
          </a:p>
          <a:p>
            <a:pPr algn="ctr"/>
            <a:r>
              <a:rPr lang="en-GB" sz="1200">
                <a:latin typeface="Letter-join No-Lead 6"/>
              </a:rPr>
              <a:t>Inverse operations across all 4 operations (add, subtract, multiply and divide)</a:t>
            </a:r>
          </a:p>
          <a:p>
            <a:pPr algn="ctr"/>
            <a:endParaRPr lang="en-GB" sz="1200">
              <a:latin typeface="Letter-join No-Lead 6" panose="02000505000000020003" pitchFamily="50" charset="0"/>
            </a:endParaRP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2785018" y="1919533"/>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197580" y="4017143"/>
            <a:ext cx="2892881" cy="646331"/>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Science</a:t>
            </a:r>
          </a:p>
          <a:p>
            <a:pPr algn="ctr"/>
            <a:endParaRPr lang="en-GB" sz="1200" u="sng">
              <a:latin typeface="Letter-join No-Lead 6" panose="02000505000000020003" pitchFamily="50" charset="0"/>
            </a:endParaRPr>
          </a:p>
          <a:p>
            <a:pPr algn="ctr"/>
            <a:endParaRPr lang="en-GB" sz="1200">
              <a:latin typeface="Letter-join No-Lead 6" panose="02000505000000020003" pitchFamily="50" charset="0"/>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33364" y="3541647"/>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741365" y="1955013"/>
            <a:ext cx="3456328"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Computing:</a:t>
            </a:r>
            <a:r>
              <a:rPr lang="en-GB" sz="1200" u="sng">
                <a:latin typeface="Letter-join No-Lead 6"/>
                <a:ea typeface="+mn-lt"/>
                <a:cs typeface="+mn-lt"/>
              </a:rPr>
              <a:t> </a:t>
            </a:r>
            <a:r>
              <a:rPr lang="en-GB" sz="1200">
                <a:latin typeface="Letter-join No-Lead 6"/>
                <a:ea typeface="+mn-lt"/>
                <a:cs typeface="+mn-lt"/>
              </a:rPr>
              <a:t>We will revisit internet and online safety in week 1, we will learn about the internet being a vast network and the parts of a network needed for a website to work. Children will also recognise the role of the cloud in storing data.</a:t>
            </a:r>
            <a:endParaRPr lang="en-GB" sz="1200" u="sng">
              <a:latin typeface="Letter-join No-Lead 6"/>
            </a:endParaRPr>
          </a:p>
          <a:p>
            <a:pPr algn="ctr"/>
            <a:endParaRPr lang="en-GB" sz="1200" u="sng">
              <a:latin typeface="Letter-join No-Lead 6" panose="02000505000000020003" pitchFamily="50" charset="0"/>
            </a:endParaRP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374189" y="2692477"/>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392851" y="151026"/>
            <a:ext cx="2593702" cy="646331"/>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Music</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The theme for our music is. </a:t>
            </a: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830997"/>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PSHE</a:t>
            </a:r>
          </a:p>
          <a:p>
            <a:pPr algn="ctr"/>
            <a:endParaRPr lang="en-GB" sz="1200" u="sng">
              <a:latin typeface="Letter-join No-Lead 6" panose="02000505000000020003" pitchFamily="50" charset="0"/>
            </a:endParaRPr>
          </a:p>
          <a:p>
            <a:pPr algn="ctr"/>
            <a:r>
              <a:rPr lang="en-GB" sz="1200">
                <a:latin typeface="Letter-join No-Lead 6" panose="02000505000000020003" pitchFamily="50" charset="0"/>
              </a:rPr>
              <a:t>Our unit will focus on</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328295"/>
            <a:ext cx="2593702" cy="1200329"/>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Geography </a:t>
            </a:r>
          </a:p>
          <a:p>
            <a:pPr algn="ctr"/>
            <a:r>
              <a:rPr lang="en-GB" sz="1200" dirty="0">
                <a:latin typeface="Letter-join No-Lead 6" panose="02000505000000020003" pitchFamily="50" charset="0"/>
              </a:rPr>
              <a:t>Our topic for this half term is- </a:t>
            </a:r>
          </a:p>
          <a:p>
            <a:pPr algn="ctr"/>
            <a:r>
              <a:rPr lang="en-GB" sz="1200" dirty="0">
                <a:latin typeface="Letter-join No-Lead 6" panose="02000505000000020003" pitchFamily="50" charset="0"/>
              </a:rPr>
              <a:t>Who lives in </a:t>
            </a:r>
            <a:r>
              <a:rPr lang="en-GB" sz="1200" dirty="0" err="1">
                <a:latin typeface="Letter-join No-Lead 6" panose="02000505000000020003" pitchFamily="50" charset="0"/>
              </a:rPr>
              <a:t>Antartica</a:t>
            </a:r>
            <a:r>
              <a:rPr lang="en-GB" sz="1200" dirty="0">
                <a:latin typeface="Letter-join No-Lead 6" panose="02000505000000020003" pitchFamily="50" charset="0"/>
              </a:rPr>
              <a:t>? We will locate using a range of maps, examine the climate and  discover who lives in </a:t>
            </a:r>
            <a:r>
              <a:rPr lang="en-GB" sz="1200" dirty="0" err="1">
                <a:latin typeface="Letter-join No-Lead 6" panose="02000505000000020003" pitchFamily="50" charset="0"/>
              </a:rPr>
              <a:t>Antartica</a:t>
            </a:r>
            <a:r>
              <a:rPr lang="en-GB" sz="1200" dirty="0">
                <a:latin typeface="Letter-join No-Lead 6" panose="02000505000000020003" pitchFamily="50" charset="0"/>
              </a:rPr>
              <a:t>.</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601120" y="4455856"/>
            <a:ext cx="1598658" cy="2123658"/>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DT</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focuses on Structures: constructing a building. We will examine the features of castles before planning and building junk models of our own.</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688928" y="44417"/>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739279" y="-4984"/>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3103" y="4196761"/>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76787" y="114329"/>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570891" y="3971120"/>
            <a:ext cx="4371217" cy="2677656"/>
          </a:xfrm>
          <a:prstGeom prst="rect">
            <a:avLst/>
          </a:prstGeom>
          <a:noFill/>
          <a:ln>
            <a:solidFill>
              <a:srgbClr val="821F4D"/>
            </a:solidFill>
            <a:prstDash val="lgDash"/>
          </a:ln>
        </p:spPr>
        <p:txBody>
          <a:bodyPr wrap="square" rtlCol="0">
            <a:spAutoFit/>
          </a:bodyPr>
          <a:lstStyle/>
          <a:p>
            <a:pPr algn="ctr"/>
            <a:r>
              <a:rPr lang="en-GB" sz="1200" u="sng">
                <a:latin typeface="Letter-join No-Lead 6" panose="02000505000000020003" pitchFamily="50" charset="0"/>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Daily reading and discussion of the text, asking questions about the characters, plot and setting.</a:t>
            </a:r>
          </a:p>
          <a:p>
            <a:pPr marL="171450" indent="-171450">
              <a:buFont typeface="Arial" panose="020B0604020202020204" pitchFamily="34" charset="0"/>
              <a:buChar char="•"/>
            </a:pPr>
            <a:r>
              <a:rPr lang="en-GB" sz="1200">
                <a:latin typeface="Letter-join No-Lead 6" panose="02000505000000020003" pitchFamily="50" charset="0"/>
              </a:rPr>
              <a:t>TT Rockstars to secure quick recall of key multiplication and division facts.</a:t>
            </a:r>
          </a:p>
          <a:p>
            <a:pPr marL="171450" indent="-171450">
              <a:buFont typeface="Arial" panose="020B0604020202020204" pitchFamily="34" charset="0"/>
              <a:buChar char="•"/>
            </a:pPr>
            <a:r>
              <a:rPr lang="en-GB" sz="1200">
                <a:latin typeface="Letter-join No-Lead 6" panose="02000505000000020003" pitchFamily="50" charset="0"/>
              </a:rPr>
              <a:t>Hit the Button- a free online maths game to help with quick recall</a:t>
            </a:r>
          </a:p>
          <a:p>
            <a:pPr marL="171450" indent="-171450">
              <a:buFont typeface="Arial" panose="020B0604020202020204" pitchFamily="34" charset="0"/>
              <a:buChar char="•"/>
            </a:pPr>
            <a:r>
              <a:rPr lang="en-GB" sz="1200">
                <a:hlinkClick r:id="rId11"/>
              </a:rPr>
              <a:t>Hit the Button - Quick fire maths practise for 6-11 year olds</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Key spelling rules we are focussing on this half term include: ………..</a:t>
            </a:r>
          </a:p>
          <a:p>
            <a:pPr marL="171450" indent="-171450">
              <a:buFont typeface="Arial" panose="020B0604020202020204" pitchFamily="34" charset="0"/>
              <a:buChar char="•"/>
            </a:pPr>
            <a:r>
              <a:rPr lang="en-GB" sz="1200">
                <a:latin typeface="Letter-join No-Lead 6" panose="02000505000000020003" pitchFamily="50" charset="0"/>
              </a:rPr>
              <a:t>Spelling of Year 3 and 4 words</a:t>
            </a:r>
          </a:p>
          <a:p>
            <a:pPr marL="171450" indent="-171450">
              <a:buFont typeface="Arial" panose="020B0604020202020204" pitchFamily="34" charset="0"/>
              <a:buChar char="•"/>
            </a:pPr>
            <a:r>
              <a:rPr lang="en-GB" sz="1200">
                <a:latin typeface="Letter-join No-Lead 6" panose="02000505000000020003" pitchFamily="50" charset="0"/>
              </a:rPr>
              <a:t>Developing their understanding of telling the time across the day.</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2709640" cy="646331"/>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MFL</a:t>
            </a:r>
          </a:p>
          <a:p>
            <a:pPr algn="ctr"/>
            <a:endParaRPr lang="en-GB" sz="1200" u="sng">
              <a:latin typeface="Letter-join No-Lead 6" panose="02000505000000020003" pitchFamily="50" charset="0"/>
            </a:endParaRPr>
          </a:p>
          <a:p>
            <a:pPr algn="ctr"/>
            <a:r>
              <a:rPr lang="en-GB" sz="1200">
                <a:latin typeface="Letter-join No-Lead 6"/>
              </a:rPr>
              <a:t> </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686631" y="1626067"/>
            <a:ext cx="2828193"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 Tuesday and Thursday</a:t>
            </a:r>
            <a:endParaRPr lang="en-GB" sz="1200" u="sng" dirty="0">
              <a:latin typeface="Letter-join No-Lead 6" panose="02000505000000020003" pitchFamily="50" charset="0"/>
            </a:endParaRPr>
          </a:p>
          <a:p>
            <a:pPr algn="ctr"/>
            <a:endParaRPr lang="en-GB" sz="1200" u="sng" dirty="0">
              <a:latin typeface="Letter-join No-Lead 6" panose="02000505000000020003" pitchFamily="50" charset="0"/>
            </a:endParaRPr>
          </a:p>
          <a:p>
            <a:pPr algn="ctr"/>
            <a:r>
              <a:rPr lang="en-GB" sz="1200" dirty="0">
                <a:latin typeface="Letter-join No-Lead 6"/>
              </a:rPr>
              <a:t>In dance, we will be moving our bodies like robots! We will create funky dances and improvise robotics dances.</a:t>
            </a:r>
          </a:p>
          <a:p>
            <a:pPr algn="ctr"/>
            <a:r>
              <a:rPr lang="en-GB" sz="1200" dirty="0">
                <a:latin typeface="Letter-join No-Lead 6"/>
              </a:rPr>
              <a:t>Outdoor PE= We will explore a range of invasion games (e.g. 4 vs 4 keep ball,</a:t>
            </a:r>
          </a:p>
          <a:p>
            <a:pPr algn="ctr"/>
            <a:r>
              <a:rPr lang="en-GB" sz="1200" dirty="0" err="1">
                <a:latin typeface="Letter-join No-Lead 6" panose="02000505000000020003" pitchFamily="50" charset="0"/>
              </a:rPr>
              <a:t>skittleball</a:t>
            </a:r>
            <a:r>
              <a:rPr lang="en-GB" sz="1200" dirty="0">
                <a:latin typeface="Letter-join No-Lead 6" panose="02000505000000020003" pitchFamily="50" charset="0"/>
              </a:rPr>
              <a:t>, adapted netball/ basketball, </a:t>
            </a:r>
          </a:p>
          <a:p>
            <a:pPr algn="ctr"/>
            <a:r>
              <a:rPr lang="en-GB" sz="1200" dirty="0">
                <a:latin typeface="Letter-join No-Lead 6" panose="02000505000000020003" pitchFamily="50" charset="0"/>
              </a:rPr>
              <a:t>tag rugby etc.)</a:t>
            </a:r>
          </a:p>
          <a:p>
            <a:pPr algn="ctr"/>
            <a:r>
              <a:rPr lang="en-GB" sz="1200" dirty="0">
                <a:latin typeface="Letter-join No-Lead 6"/>
              </a:rPr>
              <a:t>We will also be inventing games with rules and leading others.</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765388">
            <a:off x="7164004" y="1364032"/>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226343" y="4269914"/>
            <a:ext cx="2272555" cy="2585323"/>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RE</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is called, “What is it like for someone to follow God?”</a:t>
            </a:r>
            <a:r>
              <a:rPr lang="en-GB" sz="1200" dirty="0">
                <a:latin typeface="Letter-join Plus 6" panose="02000505000000020003" pitchFamily="50" charset="0"/>
              </a:rPr>
              <a:t> We  will learn about the Old Testament people of God and how they lived their lives. We will learn the story of Noah, considering what it was like for him to follow God We will consider why following God might sometimes feel hard for believers</a:t>
            </a:r>
            <a:r>
              <a:rPr lang="en-GB" dirty="0"/>
              <a:t>.</a:t>
            </a:r>
            <a:endParaRPr lang="en-GB" sz="1200" dirty="0">
              <a:latin typeface="Letter-join No-Lead 6" panose="02000505000000020003" pitchFamily="50" charset="0"/>
            </a:endParaRP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9224" y="4025912"/>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3CFAE0-FDE9-C640-DCAA-7C5504756235}"/>
              </a:ext>
            </a:extLst>
          </p:cNvPr>
          <p:cNvPicPr>
            <a:picLocks noChangeAspect="1"/>
          </p:cNvPicPr>
          <p:nvPr/>
        </p:nvPicPr>
        <p:blipFill>
          <a:blip r:embed="rId15"/>
          <a:stretch>
            <a:fillRect/>
          </a:stretch>
        </p:blipFill>
        <p:spPr>
          <a:xfrm>
            <a:off x="113545" y="65573"/>
            <a:ext cx="1038265" cy="1569660"/>
          </a:xfrm>
          <a:prstGeom prst="rect">
            <a:avLst/>
          </a:prstGeom>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96425-6c5e-47e5-8e3c-66a165e9bc6d"/>
    <lcf76f155ced4ddcb4097134ff3c332f xmlns="529c40e8-0bab-43d5-8ec0-07f08635fb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74556debc309f4b4478ca826e20416bd">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9c8adfa4497de0dafb6bc8c4f60667"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5D2178-F59C-4BD0-A72A-22F6B30DC880}">
  <ds:schemaRefs>
    <ds:schemaRef ds:uri="http://schemas.microsoft.com/sharepoint/v3/contenttype/forms"/>
  </ds:schemaRefs>
</ds:datastoreItem>
</file>

<file path=customXml/itemProps2.xml><?xml version="1.0" encoding="utf-8"?>
<ds:datastoreItem xmlns:ds="http://schemas.openxmlformats.org/officeDocument/2006/customXml" ds:itemID="{325F4F53-AD89-4692-B3F9-7BF67C4009CF}">
  <ds:schemaRefs>
    <ds:schemaRef ds:uri="529c40e8-0bab-43d5-8ec0-07f08635fbc7"/>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e5b96425-6c5e-47e5-8e3c-66a165e9bc6d"/>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39BB114-60DC-45B6-AEE7-EAB6FC4A6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437</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Letter-join No-Lead 6</vt:lpstr>
      <vt:lpstr>Letter-join Plus 6</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lastModifiedBy>Laura Child</cp:lastModifiedBy>
  <cp:revision>2</cp:revision>
  <dcterms:created xsi:type="dcterms:W3CDTF">2025-11-03T12:24:31Z</dcterms:created>
  <dcterms:modified xsi:type="dcterms:W3CDTF">2025-11-03T16:20:18Z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