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0" r:id="rId8"/>
    <p:sldId id="259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74BA-C5CD-1F26-CD17-586D2B5E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F47C8-C3F2-FA2C-BE90-3EAC06A17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385C6-9B6F-C769-E87B-E3B2B91A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8F5C-CA34-120A-8B03-72217E11B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2FBE5-32AB-C83F-C7D8-3D3EC88F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5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FCC1-2538-48B5-E183-E4842466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3E9CA-44B3-630C-9F1F-B3653DF76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0BD92-A8C5-08C5-688A-96FF5256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DE593-7198-9F7F-3E03-2694C12B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C431-0FDC-6090-59C8-B59A802E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3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9395F1-FC3D-079B-7CEB-931545F72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89F1D-2310-B3F9-67C3-91D31B500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14049-2CE1-9911-D2E0-E9CAE46A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B9C4B-E0A9-C9A3-2AF9-7B279B63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D9E99-EE04-7554-9E6B-F5B68BD4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08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7830-A604-01A6-EDE5-178DF55F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4AD97-43F9-B51E-90D7-0184ECBEC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90F67-9A62-F82A-3ABC-E015661F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DCD6-F8A6-6242-B73F-32DBD40A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60B30-CEF7-BB50-6288-C9328AD5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1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F657-D725-F956-FCA7-637E4101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C1A82-CF8A-076B-B560-4FF27332C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C41AB-C20C-AB79-F275-C3B98A12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3A8AA-F533-B573-2076-AB49EAE2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FFA-9AFB-F376-05E2-04716BD2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6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DF695-26B7-5266-3DE8-E17B6078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EE1D8-51F8-1E51-9941-33604779C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FDB75-7E50-6BAC-1A1F-980FD563F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F5179-124F-BB6E-E58E-09639521B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A9C41-512C-2CF2-0FFC-2C358DBF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1B4E6-7679-91D2-C52F-F6073483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2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B196-082B-ED2B-B8D1-FF90E41D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9482F-A2DF-84D3-FA9F-BC63A77E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CD4B7-5498-DCFB-42E9-249147EB2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4515A-AABB-8F06-03CC-730669066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096F4-6AD5-BD65-1193-06408CCAA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D2F2-FAEB-4376-37CC-9FB4AFDC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8ABBD-2C20-D010-7DE1-61748936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33E47-0291-87B5-399B-860C1C81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14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CD6B-1E1E-C677-346B-564A635B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A9EB6-F533-A873-6FF9-9D14B9C5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0A5F9-CBBF-7AD9-EF28-25FAE49A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3D6F9-CC7A-5A78-657B-0295DEE5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5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056C0-21B2-7B35-5D1D-04C5ABDC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538AD-B3B0-333A-5FBA-7CC12336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B9588-7413-FFE8-58D1-FEE5B9C9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1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B312-CD79-E2A5-3300-25AFEAC4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09EDC-071A-116C-5136-2B8B2585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AB603-F254-4DD9-3EB6-847A779B8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81723-3B98-B946-F72C-61A87686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19ED1-E4BD-A991-39F3-51908B80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A5E56-EA26-AC61-507B-5BC040D5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5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D62E-44D3-BE7A-5E1F-1DE901FC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DF723-C549-A01C-A886-E6E02EDBA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0BC1D-F531-9001-ABA8-8F6F1F39A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F29BB-779B-CA31-1541-7E1F02C2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777B2-89FE-C401-C348-E045F88A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4947D-9A09-1586-3CD1-244AE7AF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72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48540-94B8-37DF-D6FC-64B7CB44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B89C-D03A-63F7-D9F2-8504F4B5F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3F4F-C2B8-7C68-E146-816032C70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1E3A6-C102-4243-ACA8-CA8C8D6B4897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0967-D69B-1B3A-5CBA-4C028319B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E9E03-FB8E-B83F-979E-28797B4E6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EF196-134A-4F54-9FB5-D7B84EC82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74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69957-2AA3-EEB8-A843-EE56DFF9B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GB" dirty="0">
                <a:latin typeface="Letterjoin-Air Plus 6" panose="02000805000000020003" pitchFamily="50" charset="0"/>
              </a:rPr>
              <a:t>Year 2 </a:t>
            </a:r>
          </a:p>
        </p:txBody>
      </p:sp>
      <p:pic>
        <p:nvPicPr>
          <p:cNvPr id="1026" name="Picture 2" descr="Webheath Academy Primary School (@Webheathschool) / X">
            <a:extLst>
              <a:ext uri="{FF2B5EF4-FFF2-40B4-BE49-F238E27FC236}">
                <a16:creationId xmlns:a16="http://schemas.microsoft.com/office/drawing/2014/main" id="{93E98F65-FAF7-C937-E38E-C2246EB7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801" y="578738"/>
            <a:ext cx="5670549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BFC2CB3A-6997-994E-A4B5-F5048E0F9C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4681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8"/>
    </mc:Choice>
    <mc:Fallback xmlns="">
      <p:transition spd="slow" advTm="15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A8DE-2FF9-5897-8987-B4C35DBB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75" y="121378"/>
            <a:ext cx="10515600" cy="1325563"/>
          </a:xfrm>
        </p:spPr>
        <p:txBody>
          <a:bodyPr/>
          <a:lstStyle/>
          <a:p>
            <a:r>
              <a:rPr lang="en-GB" dirty="0">
                <a:latin typeface="Letterjoin-Air Plus 6" panose="02000805000000020003" pitchFamily="50" charset="0"/>
              </a:rPr>
              <a:t>Our team</a:t>
            </a:r>
          </a:p>
        </p:txBody>
      </p:sp>
      <p:pic>
        <p:nvPicPr>
          <p:cNvPr id="3076" name="Picture 4" descr="Mrs Rhodes : Year 2 Teacher - 2JR/KE">
            <a:extLst>
              <a:ext uri="{FF2B5EF4-FFF2-40B4-BE49-F238E27FC236}">
                <a16:creationId xmlns:a16="http://schemas.microsoft.com/office/drawing/2014/main" id="{E172A9C3-58D8-61DD-CB18-27D92A32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22" y="1721474"/>
            <a:ext cx="1752474" cy="18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ss L Byrne : Teacher, Management &amp; PPA Cover">
            <a:extLst>
              <a:ext uri="{FF2B5EF4-FFF2-40B4-BE49-F238E27FC236}">
                <a16:creationId xmlns:a16="http://schemas.microsoft.com/office/drawing/2014/main" id="{A4441129-63D6-5562-445A-942EB866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56" y="1861117"/>
            <a:ext cx="1807239" cy="18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rs Battey : Teaching Assistant Year 1">
            <a:extLst>
              <a:ext uri="{FF2B5EF4-FFF2-40B4-BE49-F238E27FC236}">
                <a16:creationId xmlns:a16="http://schemas.microsoft.com/office/drawing/2014/main" id="{CF1ADC62-E227-31F3-D34E-CBE158FA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56" y="4536092"/>
            <a:ext cx="1741917" cy="18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rs Broome : Teaching Assistant Year 2">
            <a:extLst>
              <a:ext uri="{FF2B5EF4-FFF2-40B4-BE49-F238E27FC236}">
                <a16:creationId xmlns:a16="http://schemas.microsoft.com/office/drawing/2014/main" id="{0A690044-8338-02BC-839E-9BB9ACE5D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1"/>
          <a:stretch>
            <a:fillRect/>
          </a:stretch>
        </p:blipFill>
        <p:spPr bwMode="auto">
          <a:xfrm>
            <a:off x="4796909" y="4491671"/>
            <a:ext cx="1657525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iss Robinson : Class Teacher">
            <a:extLst>
              <a:ext uri="{FF2B5EF4-FFF2-40B4-BE49-F238E27FC236}">
                <a16:creationId xmlns:a16="http://schemas.microsoft.com/office/drawing/2014/main" id="{E659F4F1-D403-5924-8A55-E163C6E0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8" y="4308772"/>
            <a:ext cx="1959667" cy="20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iss Moseley : Year 1 Teacher - 1EM">
            <a:extLst>
              <a:ext uri="{FF2B5EF4-FFF2-40B4-BE49-F238E27FC236}">
                <a16:creationId xmlns:a16="http://schemas.microsoft.com/office/drawing/2014/main" id="{2BA53FCF-4B77-9880-B97A-A125FBC40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"/>
          <a:stretch>
            <a:fillRect/>
          </a:stretch>
        </p:blipFill>
        <p:spPr bwMode="auto">
          <a:xfrm>
            <a:off x="551329" y="1690688"/>
            <a:ext cx="1752474" cy="18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A8ACC-A2AD-7FB5-647F-852C4F505260}"/>
              </a:ext>
            </a:extLst>
          </p:cNvPr>
          <p:cNvSpPr txBox="1"/>
          <p:nvPr/>
        </p:nvSpPr>
        <p:spPr>
          <a:xfrm>
            <a:off x="2596661" y="2301927"/>
            <a:ext cx="175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join-Air Plus 6" panose="02000805000000020003" pitchFamily="50" charset="0"/>
              </a:rPr>
              <a:t>Miss Moseley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9E72A-A388-CF45-4B1C-5015BEA4F8B7}"/>
              </a:ext>
            </a:extLst>
          </p:cNvPr>
          <p:cNvSpPr txBox="1"/>
          <p:nvPr/>
        </p:nvSpPr>
        <p:spPr>
          <a:xfrm>
            <a:off x="6480995" y="2353398"/>
            <a:ext cx="149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join-Air Plus 6" panose="02000805000000020003" pitchFamily="50" charset="0"/>
              </a:rPr>
              <a:t>Mrs Rhodes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2CB31-92B1-4399-A8AE-9CBAAA8BB2A6}"/>
              </a:ext>
            </a:extLst>
          </p:cNvPr>
          <p:cNvSpPr txBox="1"/>
          <p:nvPr/>
        </p:nvSpPr>
        <p:spPr>
          <a:xfrm>
            <a:off x="10334386" y="2384175"/>
            <a:ext cx="130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join-Air Plus 6" panose="02000805000000020003" pitchFamily="50" charset="0"/>
              </a:rPr>
              <a:t>Miss Byrne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DBE9C-897A-36BD-8097-907DFBE43D30}"/>
              </a:ext>
            </a:extLst>
          </p:cNvPr>
          <p:cNvSpPr txBox="1"/>
          <p:nvPr/>
        </p:nvSpPr>
        <p:spPr>
          <a:xfrm>
            <a:off x="6291205" y="5094335"/>
            <a:ext cx="1495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join-Air Plus 6" panose="02000805000000020003" pitchFamily="50" charset="0"/>
              </a:rPr>
              <a:t>Mrs Broome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663B9-9E73-F8F9-4DAB-091C8B948CB3}"/>
              </a:ext>
            </a:extLst>
          </p:cNvPr>
          <p:cNvSpPr txBox="1"/>
          <p:nvPr/>
        </p:nvSpPr>
        <p:spPr>
          <a:xfrm>
            <a:off x="10432754" y="5094335"/>
            <a:ext cx="1495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join-Air Plus 6" panose="02000805000000020003" pitchFamily="50" charset="0"/>
              </a:rPr>
              <a:t>Mrs Battey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F8764-02EF-5BC6-CAA4-CA8F1B630F61}"/>
              </a:ext>
            </a:extLst>
          </p:cNvPr>
          <p:cNvSpPr txBox="1"/>
          <p:nvPr/>
        </p:nvSpPr>
        <p:spPr>
          <a:xfrm>
            <a:off x="2395189" y="5094335"/>
            <a:ext cx="1953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join-Air Plus 6" panose="02000805000000020003" pitchFamily="50" charset="0"/>
              </a:rPr>
              <a:t>Miss Robinson</a:t>
            </a:r>
          </a:p>
        </p:txBody>
      </p:sp>
      <p:pic>
        <p:nvPicPr>
          <p:cNvPr id="14" name="Picture 2" descr="Webheath Academy Primary School (@Webheathschool) / X">
            <a:extLst>
              <a:ext uri="{FF2B5EF4-FFF2-40B4-BE49-F238E27FC236}">
                <a16:creationId xmlns:a16="http://schemas.microsoft.com/office/drawing/2014/main" id="{F9142CE0-9F65-B1B3-051B-8CD755C4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0095" y="0"/>
            <a:ext cx="1861457" cy="18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C4D5CB5E-F6C2-AAC3-816E-5563B47FE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-203125" t="-203125" r="-203125" b="-203125"/>
          <a:stretch>
            <a:fillRect/>
          </a:stretch>
        </p:blipFill>
        <p:spPr>
          <a:xfrm>
            <a:off x="10053275" y="5439711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331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95"/>
    </mc:Choice>
    <mc:Fallback xmlns="">
      <p:transition spd="slow" advTm="25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95EA-16F3-9573-03B8-5E32D350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61176"/>
            <a:ext cx="10515600" cy="1325563"/>
          </a:xfrm>
        </p:spPr>
        <p:txBody>
          <a:bodyPr/>
          <a:lstStyle/>
          <a:p>
            <a:r>
              <a:rPr lang="en-GB" u="sng" dirty="0">
                <a:latin typeface="Letterjoin-Air Plus 6" panose="02000805000000020003" pitchFamily="50" charset="0"/>
              </a:rPr>
              <a:t>Behaviour</a:t>
            </a:r>
            <a:r>
              <a:rPr lang="en-GB" u="sng" dirty="0"/>
              <a:t> </a:t>
            </a:r>
          </a:p>
        </p:txBody>
      </p:sp>
      <p:pic>
        <p:nvPicPr>
          <p:cNvPr id="4" name="Picture 2" descr="The Webheath Academy Primary School ...">
            <a:extLst>
              <a:ext uri="{FF2B5EF4-FFF2-40B4-BE49-F238E27FC236}">
                <a16:creationId xmlns:a16="http://schemas.microsoft.com/office/drawing/2014/main" id="{DEC9A36D-A662-EB5B-0B70-B4D7ACF4F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/>
          <a:stretch>
            <a:fillRect/>
          </a:stretch>
        </p:blipFill>
        <p:spPr bwMode="auto">
          <a:xfrm>
            <a:off x="8182656" y="2895600"/>
            <a:ext cx="3739979" cy="3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FE133F-0186-F97B-CCB7-BE5FD9AD27A9}"/>
              </a:ext>
            </a:extLst>
          </p:cNvPr>
          <p:cNvSpPr txBox="1"/>
          <p:nvPr/>
        </p:nvSpPr>
        <p:spPr>
          <a:xfrm>
            <a:off x="446314" y="1224908"/>
            <a:ext cx="74893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Letterjoin-Air Plus 6" panose="02000805000000020003" pitchFamily="50" charset="0"/>
              </a:rPr>
              <a:t>Children are expected to follow the </a:t>
            </a:r>
            <a:r>
              <a:rPr lang="en-GB" sz="2400" dirty="0" err="1">
                <a:latin typeface="Letterjoin-Air Plus 6" panose="02000805000000020003" pitchFamily="50" charset="0"/>
              </a:rPr>
              <a:t>Webheath</a:t>
            </a:r>
            <a:r>
              <a:rPr lang="en-GB" sz="2400" dirty="0">
                <a:latin typeface="Letterjoin-Air Plus 6" panose="02000805000000020003" pitchFamily="50" charset="0"/>
              </a:rPr>
              <a:t> Way at all times, as well as our class charters. </a:t>
            </a:r>
          </a:p>
          <a:p>
            <a:endParaRPr lang="en-GB" sz="2400" dirty="0">
              <a:latin typeface="Letterjoin-Air Plus 6" panose="02000805000000020003" pitchFamily="50" charset="0"/>
            </a:endParaRPr>
          </a:p>
          <a:p>
            <a:r>
              <a:rPr lang="en-GB" sz="2400" dirty="0">
                <a:latin typeface="Letterjoin-Air Plus 6" panose="02000805000000020003" pitchFamily="50" charset="0"/>
              </a:rPr>
              <a:t>Class charters will be made during our first week back in September. This allows the children to have an important role in creating our class rules.  </a:t>
            </a:r>
          </a:p>
          <a:p>
            <a:endParaRPr lang="en-GB" sz="2400" dirty="0">
              <a:latin typeface="Letterjoin-Air Plus 6" panose="02000805000000020003" pitchFamily="50" charset="0"/>
            </a:endParaRPr>
          </a:p>
          <a:p>
            <a:r>
              <a:rPr lang="en-GB" sz="2400" dirty="0">
                <a:latin typeface="Letterjoin-Air Plus 6" panose="02000805000000020003" pitchFamily="50" charset="0"/>
              </a:rPr>
              <a:t>Positive behaviour will be noticed and praised consistently; we will also assign class jobs to help children develop responsibility and take pride in their classroom. 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01C5449-FF6C-3548-D08D-EE0762CC9B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9865235" y="-125839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2685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43"/>
    </mc:Choice>
    <mc:Fallback xmlns="">
      <p:transition spd="slow" advTm="33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5264-7B2B-95DA-F75F-BC5A3494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169182"/>
            <a:ext cx="10515600" cy="1325563"/>
          </a:xfrm>
        </p:spPr>
        <p:txBody>
          <a:bodyPr/>
          <a:lstStyle/>
          <a:p>
            <a:r>
              <a:rPr lang="en-GB" u="sng" dirty="0">
                <a:latin typeface="Letterjoin-Air Plus 6" panose="02000805000000020003" pitchFamily="50" charset="0"/>
              </a:rPr>
              <a:t>Learning at home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FD3AA-40D1-D9BD-0C18-E184CA768980}"/>
              </a:ext>
            </a:extLst>
          </p:cNvPr>
          <p:cNvSpPr txBox="1"/>
          <p:nvPr/>
        </p:nvSpPr>
        <p:spPr>
          <a:xfrm>
            <a:off x="359229" y="1425839"/>
            <a:ext cx="115416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GB" sz="2400" dirty="0">
                <a:latin typeface="Letterjoin-Air Plus 6" panose="02000805000000020003" pitchFamily="50" charset="0"/>
              </a:rPr>
              <a:t>Children will continue to bring home a weekly ‘reading for pleasure’ book for you to share and enjoy with your child.  </a:t>
            </a:r>
          </a:p>
          <a:p>
            <a:pPr fontAlgn="base">
              <a:lnSpc>
                <a:spcPct val="120000"/>
              </a:lnSpc>
            </a:pPr>
            <a:r>
              <a:rPr lang="en-GB" sz="2400" dirty="0">
                <a:latin typeface="Letterjoin-Air Plus 6" panose="02000805000000020003" pitchFamily="50" charset="0"/>
              </a:rPr>
              <a:t>In addition, they will bring home their Book Club book which matches their phonetic ability to celebrate their reading practise throughout the course of the week in ‘Book Club’.</a:t>
            </a:r>
          </a:p>
          <a:p>
            <a:endParaRPr lang="en-GB" sz="2400" dirty="0">
              <a:solidFill>
                <a:srgbClr val="000000"/>
              </a:solidFill>
              <a:latin typeface="Letterjoin-Air Plus 6" panose="02000805000000020003" pitchFamily="50" charset="0"/>
            </a:endParaRPr>
          </a:p>
          <a:p>
            <a:r>
              <a:rPr lang="en-GB" sz="2400" dirty="0">
                <a:latin typeface="Letterjoin-Air Plus 6" panose="02000805000000020003" pitchFamily="50" charset="0"/>
              </a:rPr>
              <a:t>Other ways to support your child's learning at home include practising handwriting, working on spellings and using Times Table Rock stars. </a:t>
            </a:r>
          </a:p>
          <a:p>
            <a:endParaRPr lang="en-GB" sz="2400" dirty="0">
              <a:latin typeface="Letterjoin-Air Plus 6" panose="02000805000000020003" pitchFamily="50" charset="0"/>
            </a:endParaRPr>
          </a:p>
          <a:p>
            <a:r>
              <a:rPr lang="en-GB" sz="2400" dirty="0">
                <a:latin typeface="Letterjoin-Air Plus 6" panose="02000805000000020003" pitchFamily="50" charset="0"/>
              </a:rPr>
              <a:t>Book bags only to be bought into school. We do not have room to store large school bags</a:t>
            </a:r>
            <a:r>
              <a:rPr lang="en-GB" sz="2400" dirty="0"/>
              <a:t>.</a:t>
            </a:r>
          </a:p>
          <a:p>
            <a:endParaRPr lang="en-GB" sz="2400" dirty="0">
              <a:latin typeface="Letterjoin-Air Plus 6" panose="02000805000000020003" pitchFamily="50" charset="0"/>
            </a:endParaRPr>
          </a:p>
        </p:txBody>
      </p:sp>
      <p:pic>
        <p:nvPicPr>
          <p:cNvPr id="5" name="Picture 2" descr="Webheath Academy Primary School (@Webheathschool) / X">
            <a:extLst>
              <a:ext uri="{FF2B5EF4-FFF2-40B4-BE49-F238E27FC236}">
                <a16:creationId xmlns:a16="http://schemas.microsoft.com/office/drawing/2014/main" id="{A7A13BBE-5EA7-F3F8-B954-03D9DA196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086" y="0"/>
            <a:ext cx="1817914" cy="18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3F1DB4D-1C16-7B4F-4D95-FE14B1DD63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76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59"/>
    </mc:Choice>
    <mc:Fallback xmlns="">
      <p:transition spd="slow" advTm="36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D793-BC76-C195-5D8F-DF5F2469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153193"/>
            <a:ext cx="10515600" cy="1325563"/>
          </a:xfrm>
        </p:spPr>
        <p:txBody>
          <a:bodyPr/>
          <a:lstStyle/>
          <a:p>
            <a:r>
              <a:rPr lang="en-GB" u="sng" dirty="0">
                <a:latin typeface="Letterjoin-Air Plus 6" panose="02000805000000020003" pitchFamily="50" charset="0"/>
              </a:rPr>
              <a:t>PE</a:t>
            </a:r>
            <a:r>
              <a:rPr lang="en-GB" dirty="0">
                <a:latin typeface="Letterjoin-Air Plus 6" panose="02000805000000020003" pitchFamily="50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BED4-7981-0C53-828C-AA709236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0" y="1743605"/>
            <a:ext cx="65532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Letterjoin-Air Plus 6" panose="02000805000000020003" pitchFamily="50" charset="0"/>
              </a:rPr>
              <a:t>We have PE twice a week (indoor and outdoor). </a:t>
            </a:r>
          </a:p>
          <a:p>
            <a:pPr marL="0" indent="0">
              <a:buNone/>
            </a:pPr>
            <a:endParaRPr lang="en-GB" dirty="0">
              <a:latin typeface="Letterjoin-Air Plus 6" panose="020008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join-Air Plus 6" panose="02000805000000020003" pitchFamily="50" charset="0"/>
              </a:rPr>
              <a:t>Please remember to bring your child into school wearing their kit on these days. Also ensure earrings are removed and hair is tied up.</a:t>
            </a:r>
          </a:p>
          <a:p>
            <a:pPr marL="0" indent="0">
              <a:buNone/>
            </a:pPr>
            <a:r>
              <a:rPr lang="en-GB" dirty="0">
                <a:latin typeface="Letterjoin-Air Plus 6" panose="02000805000000020003" pitchFamily="50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AA914-6440-A122-4817-279BCCAA88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12"/>
          <a:stretch>
            <a:fillRect/>
          </a:stretch>
        </p:blipFill>
        <p:spPr>
          <a:xfrm>
            <a:off x="7088641" y="1743605"/>
            <a:ext cx="4776789" cy="3256796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6E2FB6A-4D12-BAAB-5F88-3695D0B34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886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3"/>
    </mc:Choice>
    <mc:Fallback xmlns="">
      <p:transition spd="slow" advTm="23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1557-AC95-BBE3-AC66-05AD14E0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22" y="300805"/>
            <a:ext cx="10515600" cy="1325563"/>
          </a:xfrm>
        </p:spPr>
        <p:txBody>
          <a:bodyPr/>
          <a:lstStyle/>
          <a:p>
            <a:r>
              <a:rPr lang="en-GB" u="sng" dirty="0">
                <a:latin typeface="Letterjoin-Air Plus 6" panose="02000805000000020003" pitchFamily="50" charset="0"/>
              </a:rPr>
              <a:t>Trips and enrichment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FFC80-725E-B855-9276-5BB72165DE0E}"/>
              </a:ext>
            </a:extLst>
          </p:cNvPr>
          <p:cNvSpPr txBox="1"/>
          <p:nvPr/>
        </p:nvSpPr>
        <p:spPr>
          <a:xfrm>
            <a:off x="307522" y="1720840"/>
            <a:ext cx="1153613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join-Air Plus 6" panose="02000805000000020003" pitchFamily="50" charset="0"/>
              </a:rPr>
              <a:t>Trips and enrichment provide excellent opportunities to further develop and deepen your child’s learning. </a:t>
            </a:r>
          </a:p>
          <a:p>
            <a:endParaRPr lang="en-GB" sz="2400" dirty="0">
              <a:latin typeface="Letterjoin-Air Plus 6" panose="02000805000000020003" pitchFamily="50" charset="0"/>
            </a:endParaRPr>
          </a:p>
          <a:p>
            <a:r>
              <a:rPr lang="en-GB" sz="2400" dirty="0">
                <a:latin typeface="Letterjoin-Air Plus 6" panose="02000805000000020003" pitchFamily="50" charset="0"/>
              </a:rPr>
              <a:t>In year 2 we will offer a variety of carefully planned experiences that compliment our curriculum and spark curiosity, these will include;</a:t>
            </a:r>
          </a:p>
          <a:p>
            <a:endParaRPr lang="en-GB" sz="2000" dirty="0">
              <a:latin typeface="Letterjoin-Air Plus 6" panose="020008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join-Air Plus 6" panose="02000805000000020003" pitchFamily="50" charset="0"/>
              </a:rPr>
              <a:t>Reading cafés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join-Air Plus 6" panose="02000805000000020003" pitchFamily="50" charset="0"/>
              </a:rPr>
              <a:t>A local walk to Morton Stanley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join-Air Plus 6" panose="02000805000000020003" pitchFamily="50" charset="0"/>
              </a:rPr>
              <a:t>A castle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join-Air Plus 6" panose="02000805000000020003" pitchFamily="50" charset="0"/>
              </a:rPr>
              <a:t>A Victorian School day </a:t>
            </a:r>
          </a:p>
          <a:p>
            <a:r>
              <a:rPr lang="en-GB" sz="2400" dirty="0">
                <a:latin typeface="Letterjoin-Air Plus 6" panose="02000805000000020003" pitchFamily="50" charset="0"/>
              </a:rPr>
              <a:t>And many more to be confirmed.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3A3C6A-D1D6-1353-9E33-B0D3CCE886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041"/>
          <a:stretch>
            <a:fillRect/>
          </a:stretch>
        </p:blipFill>
        <p:spPr>
          <a:xfrm>
            <a:off x="8166326" y="4211324"/>
            <a:ext cx="3305175" cy="2345871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676E2DFA-4D88-6CD6-4E64-BEA7B915E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78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44"/>
    </mc:Choice>
    <mc:Fallback xmlns="">
      <p:transition spd="slow" advTm="27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0873F-8DD2-F0C4-316B-64C51CB03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6461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Letterjoin-Air Plus 6" panose="02000805000000020003" pitchFamily="50" charset="0"/>
              </a:rPr>
              <a:t>We look forward to the next year ahead with you all. </a:t>
            </a:r>
          </a:p>
          <a:p>
            <a:pPr marL="0" indent="0" algn="ctr">
              <a:buNone/>
            </a:pPr>
            <a:r>
              <a:rPr lang="en-GB" dirty="0">
                <a:latin typeface="Letterjoin-Air Plus 6" panose="02000805000000020003" pitchFamily="50" charset="0"/>
              </a:rPr>
              <a:t>Any questions or queries don’t hesitate to get in touch. </a:t>
            </a:r>
          </a:p>
        </p:txBody>
      </p:sp>
      <p:pic>
        <p:nvPicPr>
          <p:cNvPr id="4" name="Picture 2" descr="Webheath Academy Primary School (@Webheathschool) / X">
            <a:extLst>
              <a:ext uri="{FF2B5EF4-FFF2-40B4-BE49-F238E27FC236}">
                <a16:creationId xmlns:a16="http://schemas.microsoft.com/office/drawing/2014/main" id="{CBBE025D-4EAB-CD59-EDDF-4700505E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2088" y="173595"/>
            <a:ext cx="4439576" cy="44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B55CE56-26FD-99F3-26E0-8C1F97F97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346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9"/>
    </mc:Choice>
    <mc:Fallback xmlns="">
      <p:transition spd="slow" advTm="21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816e48-4f99-4b94-b89f-d330ddca4a58" xsi:nil="true"/>
    <lcf76f155ced4ddcb4097134ff3c332f xmlns="6ea24f70-e854-402f-ac38-0e72f65cb8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280C0F33DF234D8FF0B0D921FCDBD4" ma:contentTypeVersion="15" ma:contentTypeDescription="Create a new document." ma:contentTypeScope="" ma:versionID="41ce5681fa557c0dee948e1fb0c76d8c">
  <xsd:schema xmlns:xsd="http://www.w3.org/2001/XMLSchema" xmlns:xs="http://www.w3.org/2001/XMLSchema" xmlns:p="http://schemas.microsoft.com/office/2006/metadata/properties" xmlns:ns2="6ea24f70-e854-402f-ac38-0e72f65cb8c5" xmlns:ns3="d1816e48-4f99-4b94-b89f-d330ddca4a58" targetNamespace="http://schemas.microsoft.com/office/2006/metadata/properties" ma:root="true" ma:fieldsID="6c9981c7db19e9732c1e9230e6d4d180" ns2:_="" ns3:_="">
    <xsd:import namespace="6ea24f70-e854-402f-ac38-0e72f65cb8c5"/>
    <xsd:import namespace="d1816e48-4f99-4b94-b89f-d330ddca4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24f70-e854-402f-ac38-0e72f65cb8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16e48-4f99-4b94-b89f-d330ddca4a5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d85247c-e742-415d-b8d5-e002938f914a}" ma:internalName="TaxCatchAll" ma:showField="CatchAllData" ma:web="d1816e48-4f99-4b94-b89f-d330ddca4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D0098E-CA7A-4FD6-A0B8-9EF921784A8A}">
  <ds:schemaRefs>
    <ds:schemaRef ds:uri="http://schemas.microsoft.com/office/2006/documentManagement/types"/>
    <ds:schemaRef ds:uri="bfd4a97d-046b-4eea-b3a8-2f3ec27d2b5e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f00d88ee-b9c9-43dc-afb7-fdfd69f3dfd1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C5E76F-519C-4A3B-BF82-D36F48FCD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213261-70BC-4F13-BA01-84BAD37FAC86}"/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320</Words>
  <Application>Microsoft Office PowerPoint</Application>
  <PresentationFormat>Widescreen</PresentationFormat>
  <Paragraphs>38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Year 2 </vt:lpstr>
      <vt:lpstr>Our team</vt:lpstr>
      <vt:lpstr>Behaviour </vt:lpstr>
      <vt:lpstr>Learning at home</vt:lpstr>
      <vt:lpstr>PE </vt:lpstr>
      <vt:lpstr>Trips and enrichment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 Byrne</dc:creator>
  <cp:lastModifiedBy>L Byrne</cp:lastModifiedBy>
  <cp:revision>19</cp:revision>
  <dcterms:created xsi:type="dcterms:W3CDTF">2025-07-02T11:37:10Z</dcterms:created>
  <dcterms:modified xsi:type="dcterms:W3CDTF">2025-07-04T12:07:41Z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0x010100E7280C0F33DF234D8FF0B0D921FCDBD4</vt:lpwstr>
  </property>
  <property fmtid="{D5CDD505-2E9C-101B-9397-08002B2CF9AE}" pid="3" name="MediaServiceImageTags">
    <vt:lpwstr/>
  </property>
</Properties>
</file>