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1413D-75B8-1FA3-9A89-7EF71FBF7F73}" v="209" dt="2026-01-06T21:01:25.388"/>
    <p1510:client id="{97EE70AD-BB57-09CC-D25E-FCD78B66040D}" v="847" dt="2026-01-06T18:50:44.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Mayne" userId="ab4f0b05-f885-419b-9fd3-d39fb46c23d7" providerId="ADAL" clId="{A0FD1586-6621-3734-9CDD-803154B0D774}"/>
    <pc:docChg chg="undo custSel modSld">
      <pc:chgData name="Harriet Mayne" userId="ab4f0b05-f885-419b-9fd3-d39fb46c23d7" providerId="ADAL" clId="{A0FD1586-6621-3734-9CDD-803154B0D774}" dt="2026-01-06T15:14:25.660" v="2945" actId="20577"/>
      <pc:docMkLst>
        <pc:docMk/>
      </pc:docMkLst>
      <pc:sldChg chg="modSp mod">
        <pc:chgData name="Harriet Mayne" userId="ab4f0b05-f885-419b-9fd3-d39fb46c23d7" providerId="ADAL" clId="{A0FD1586-6621-3734-9CDD-803154B0D774}" dt="2026-01-06T15:14:25.660" v="2945" actId="20577"/>
        <pc:sldMkLst>
          <pc:docMk/>
          <pc:sldMk cId="1274623292" sldId="256"/>
        </pc:sldMkLst>
        <pc:spChg chg="mod">
          <ac:chgData name="Harriet Mayne" userId="ab4f0b05-f885-419b-9fd3-d39fb46c23d7" providerId="ADAL" clId="{A0FD1586-6621-3734-9CDD-803154B0D774}" dt="2026-01-06T14:52:39.664" v="1628" actId="20577"/>
          <ac:spMkLst>
            <pc:docMk/>
            <pc:sldMk cId="1274623292" sldId="256"/>
            <ac:spMk id="10" creationId="{95C54EFA-DA48-9B77-C530-1677146F1E01}"/>
          </ac:spMkLst>
        </pc:spChg>
        <pc:spChg chg="mod">
          <ac:chgData name="Harriet Mayne" userId="ab4f0b05-f885-419b-9fd3-d39fb46c23d7" providerId="ADAL" clId="{A0FD1586-6621-3734-9CDD-803154B0D774}" dt="2026-01-06T15:11:46.620" v="2825" actId="25668"/>
          <ac:spMkLst>
            <pc:docMk/>
            <pc:sldMk cId="1274623292" sldId="256"/>
            <ac:spMk id="11" creationId="{1C6BB8E7-01D9-B22E-D06F-0E24458E32C4}"/>
          </ac:spMkLst>
        </pc:spChg>
        <pc:spChg chg="mod">
          <ac:chgData name="Harriet Mayne" userId="ab4f0b05-f885-419b-9fd3-d39fb46c23d7" providerId="ADAL" clId="{A0FD1586-6621-3734-9CDD-803154B0D774}" dt="2026-01-06T15:12:56.617" v="2852" actId="20577"/>
          <ac:spMkLst>
            <pc:docMk/>
            <pc:sldMk cId="1274623292" sldId="256"/>
            <ac:spMk id="12" creationId="{35A0BF1D-F830-005F-7602-547A5210B83C}"/>
          </ac:spMkLst>
        </pc:spChg>
        <pc:spChg chg="mod">
          <ac:chgData name="Harriet Mayne" userId="ab4f0b05-f885-419b-9fd3-d39fb46c23d7" providerId="ADAL" clId="{A0FD1586-6621-3734-9CDD-803154B0D774}" dt="2026-01-06T15:12:09.339" v="2838" actId="20577"/>
          <ac:spMkLst>
            <pc:docMk/>
            <pc:sldMk cId="1274623292" sldId="256"/>
            <ac:spMk id="16" creationId="{92E4A929-381B-368A-49D4-26D4B2B1359E}"/>
          </ac:spMkLst>
        </pc:spChg>
        <pc:spChg chg="mod">
          <ac:chgData name="Harriet Mayne" userId="ab4f0b05-f885-419b-9fd3-d39fb46c23d7" providerId="ADAL" clId="{A0FD1586-6621-3734-9CDD-803154B0D774}" dt="2026-01-06T15:11:06.119" v="2824" actId="115"/>
          <ac:spMkLst>
            <pc:docMk/>
            <pc:sldMk cId="1274623292" sldId="256"/>
            <ac:spMk id="17" creationId="{A33BA666-2C00-C651-76E1-7F1C2F7A3113}"/>
          </ac:spMkLst>
        </pc:spChg>
        <pc:spChg chg="mod">
          <ac:chgData name="Harriet Mayne" userId="ab4f0b05-f885-419b-9fd3-d39fb46c23d7" providerId="ADAL" clId="{A0FD1586-6621-3734-9CDD-803154B0D774}" dt="2026-01-06T14:52:26.058" v="1611" actId="20577"/>
          <ac:spMkLst>
            <pc:docMk/>
            <pc:sldMk cId="1274623292" sldId="256"/>
            <ac:spMk id="24" creationId="{C7E125DF-D310-D8D3-AFEF-DF9172C4876A}"/>
          </ac:spMkLst>
        </pc:spChg>
        <pc:spChg chg="mod">
          <ac:chgData name="Harriet Mayne" userId="ab4f0b05-f885-419b-9fd3-d39fb46c23d7" providerId="ADAL" clId="{A0FD1586-6621-3734-9CDD-803154B0D774}" dt="2026-01-06T14:53:40.424" v="1878" actId="20577"/>
          <ac:spMkLst>
            <pc:docMk/>
            <pc:sldMk cId="1274623292" sldId="256"/>
            <ac:spMk id="25" creationId="{35B164B7-B96D-1ECE-61D4-40EA3ED87427}"/>
          </ac:spMkLst>
        </pc:spChg>
        <pc:spChg chg="mod">
          <ac:chgData name="Harriet Mayne" userId="ab4f0b05-f885-419b-9fd3-d39fb46c23d7" providerId="ADAL" clId="{A0FD1586-6621-3734-9CDD-803154B0D774}" dt="2026-01-06T15:14:25.660" v="2945" actId="20577"/>
          <ac:spMkLst>
            <pc:docMk/>
            <pc:sldMk cId="1274623292" sldId="256"/>
            <ac:spMk id="33" creationId="{DDFE74EF-DB2F-35C1-2495-359DD962A6FB}"/>
          </ac:spMkLst>
        </pc:spChg>
        <pc:spChg chg="mod">
          <ac:chgData name="Harriet Mayne" userId="ab4f0b05-f885-419b-9fd3-d39fb46c23d7" providerId="ADAL" clId="{A0FD1586-6621-3734-9CDD-803154B0D774}" dt="2026-01-06T15:13:28.320" v="2871" actId="20577"/>
          <ac:spMkLst>
            <pc:docMk/>
            <pc:sldMk cId="1274623292" sldId="256"/>
            <ac:spMk id="34" creationId="{9CE686A4-D55E-678D-0570-001401DF1FAB}"/>
          </ac:spMkLst>
        </pc:spChg>
        <pc:spChg chg="mod">
          <ac:chgData name="Harriet Mayne" userId="ab4f0b05-f885-419b-9fd3-d39fb46c23d7" providerId="ADAL" clId="{A0FD1586-6621-3734-9CDD-803154B0D774}" dt="2026-01-06T14:55:01.601" v="2093" actId="20577"/>
          <ac:spMkLst>
            <pc:docMk/>
            <pc:sldMk cId="1274623292" sldId="256"/>
            <ac:spMk id="36" creationId="{93CADD42-8744-0E1B-66E6-3AAE574A057D}"/>
          </ac:spMkLst>
        </pc:spChg>
      </pc:sldChg>
    </pc:docChg>
  </pc:docChgLst>
  <pc:docChgLst>
    <pc:chgData name="Claire Ashforth" userId="S::cashforth@waps.shiresmat.org.uk::4b2db8f4-a344-4a85-91c3-0be4066696aa" providerId="AD" clId="Web-{97EE70AD-BB57-09CC-D25E-FCD78B66040D}"/>
    <pc:docChg chg="modSld">
      <pc:chgData name="Claire Ashforth" userId="S::cashforth@waps.shiresmat.org.uk::4b2db8f4-a344-4a85-91c3-0be4066696aa" providerId="AD" clId="Web-{97EE70AD-BB57-09CC-D25E-FCD78B66040D}" dt="2026-01-06T18:50:44.162" v="437" actId="14100"/>
      <pc:docMkLst>
        <pc:docMk/>
      </pc:docMkLst>
      <pc:sldChg chg="modSp">
        <pc:chgData name="Claire Ashforth" userId="S::cashforth@waps.shiresmat.org.uk::4b2db8f4-a344-4a85-91c3-0be4066696aa" providerId="AD" clId="Web-{97EE70AD-BB57-09CC-D25E-FCD78B66040D}" dt="2026-01-06T18:50:44.162" v="437" actId="14100"/>
        <pc:sldMkLst>
          <pc:docMk/>
          <pc:sldMk cId="1274623292" sldId="256"/>
        </pc:sldMkLst>
        <pc:spChg chg="mod">
          <ac:chgData name="Claire Ashforth" userId="S::cashforth@waps.shiresmat.org.uk::4b2db8f4-a344-4a85-91c3-0be4066696aa" providerId="AD" clId="Web-{97EE70AD-BB57-09CC-D25E-FCD78B66040D}" dt="2026-01-06T18:42:34.720" v="142" actId="14100"/>
          <ac:spMkLst>
            <pc:docMk/>
            <pc:sldMk cId="1274623292" sldId="256"/>
            <ac:spMk id="11" creationId="{1C6BB8E7-01D9-B22E-D06F-0E24458E32C4}"/>
          </ac:spMkLst>
        </pc:spChg>
        <pc:spChg chg="mod">
          <ac:chgData name="Claire Ashforth" userId="S::cashforth@waps.shiresmat.org.uk::4b2db8f4-a344-4a85-91c3-0be4066696aa" providerId="AD" clId="Web-{97EE70AD-BB57-09CC-D25E-FCD78B66040D}" dt="2026-01-06T18:42:24.001" v="140" actId="14100"/>
          <ac:spMkLst>
            <pc:docMk/>
            <pc:sldMk cId="1274623292" sldId="256"/>
            <ac:spMk id="12" creationId="{35A0BF1D-F830-005F-7602-547A5210B83C}"/>
          </ac:spMkLst>
        </pc:spChg>
        <pc:spChg chg="mod">
          <ac:chgData name="Claire Ashforth" userId="S::cashforth@waps.shiresmat.org.uk::4b2db8f4-a344-4a85-91c3-0be4066696aa" providerId="AD" clId="Web-{97EE70AD-BB57-09CC-D25E-FCD78B66040D}" dt="2026-01-06T18:42:32.439" v="141" actId="14100"/>
          <ac:spMkLst>
            <pc:docMk/>
            <pc:sldMk cId="1274623292" sldId="256"/>
            <ac:spMk id="16" creationId="{92E4A929-381B-368A-49D4-26D4B2B1359E}"/>
          </ac:spMkLst>
        </pc:spChg>
        <pc:spChg chg="mod">
          <ac:chgData name="Claire Ashforth" userId="S::cashforth@waps.shiresmat.org.uk::4b2db8f4-a344-4a85-91c3-0be4066696aa" providerId="AD" clId="Web-{97EE70AD-BB57-09CC-D25E-FCD78B66040D}" dt="2026-01-06T18:50:39.428" v="436" actId="14100"/>
          <ac:spMkLst>
            <pc:docMk/>
            <pc:sldMk cId="1274623292" sldId="256"/>
            <ac:spMk id="17" creationId="{A33BA666-2C00-C651-76E1-7F1C2F7A3113}"/>
          </ac:spMkLst>
        </pc:spChg>
        <pc:spChg chg="mod">
          <ac:chgData name="Claire Ashforth" userId="S::cashforth@waps.shiresmat.org.uk::4b2db8f4-a344-4a85-91c3-0be4066696aa" providerId="AD" clId="Web-{97EE70AD-BB57-09CC-D25E-FCD78B66040D}" dt="2026-01-06T18:42:55.127" v="150" actId="20577"/>
          <ac:spMkLst>
            <pc:docMk/>
            <pc:sldMk cId="1274623292" sldId="256"/>
            <ac:spMk id="24" creationId="{C7E125DF-D310-D8D3-AFEF-DF9172C4876A}"/>
          </ac:spMkLst>
        </pc:spChg>
        <pc:spChg chg="mod">
          <ac:chgData name="Claire Ashforth" userId="S::cashforth@waps.shiresmat.org.uk::4b2db8f4-a344-4a85-91c3-0be4066696aa" providerId="AD" clId="Web-{97EE70AD-BB57-09CC-D25E-FCD78B66040D}" dt="2026-01-06T18:50:44.162" v="437" actId="14100"/>
          <ac:spMkLst>
            <pc:docMk/>
            <pc:sldMk cId="1274623292" sldId="256"/>
            <ac:spMk id="33" creationId="{DDFE74EF-DB2F-35C1-2495-359DD962A6FB}"/>
          </ac:spMkLst>
        </pc:spChg>
        <pc:picChg chg="mod">
          <ac:chgData name="Claire Ashforth" userId="S::cashforth@waps.shiresmat.org.uk::4b2db8f4-a344-4a85-91c3-0be4066696aa" providerId="AD" clId="Web-{97EE70AD-BB57-09CC-D25E-FCD78B66040D}" dt="2026-01-06T18:42:57.533" v="151" actId="1076"/>
          <ac:picMkLst>
            <pc:docMk/>
            <pc:sldMk cId="1274623292" sldId="256"/>
            <ac:picMk id="39" creationId="{6CD68398-48BA-F10D-D20F-450FD7A3AD1B}"/>
          </ac:picMkLst>
        </pc:picChg>
        <pc:picChg chg="mod">
          <ac:chgData name="Claire Ashforth" userId="S::cashforth@waps.shiresmat.org.uk::4b2db8f4-a344-4a85-91c3-0be4066696aa" providerId="AD" clId="Web-{97EE70AD-BB57-09CC-D25E-FCD78B66040D}" dt="2026-01-06T18:43:00.752" v="152" actId="1076"/>
          <ac:picMkLst>
            <pc:docMk/>
            <pc:sldMk cId="1274623292" sldId="256"/>
            <ac:picMk id="1050" creationId="{5D1AB6C6-5039-8A24-E191-D84942BE3BFA}"/>
          </ac:picMkLst>
        </pc:picChg>
      </pc:sldChg>
    </pc:docChg>
  </pc:docChgLst>
  <pc:docChgLst>
    <pc:chgData name="Hannah Holman" userId="S::hholman@waps.shiresmat.org.uk::4b10efa3-3e92-4609-a304-52867abaa6c7" providerId="AD" clId="Web-{34C1413D-75B8-1FA3-9A89-7EF71FBF7F73}"/>
    <pc:docChg chg="modSld">
      <pc:chgData name="Hannah Holman" userId="S::hholman@waps.shiresmat.org.uk::4b10efa3-3e92-4609-a304-52867abaa6c7" providerId="AD" clId="Web-{34C1413D-75B8-1FA3-9A89-7EF71FBF7F73}" dt="2026-01-06T21:01:25.388" v="108" actId="20577"/>
      <pc:docMkLst>
        <pc:docMk/>
      </pc:docMkLst>
      <pc:sldChg chg="modSp">
        <pc:chgData name="Hannah Holman" userId="S::hholman@waps.shiresmat.org.uk::4b10efa3-3e92-4609-a304-52867abaa6c7" providerId="AD" clId="Web-{34C1413D-75B8-1FA3-9A89-7EF71FBF7F73}" dt="2026-01-06T21:01:25.388" v="108" actId="20577"/>
        <pc:sldMkLst>
          <pc:docMk/>
          <pc:sldMk cId="1274623292" sldId="256"/>
        </pc:sldMkLst>
        <pc:spChg chg="mod">
          <ac:chgData name="Hannah Holman" userId="S::hholman@waps.shiresmat.org.uk::4b10efa3-3e92-4609-a304-52867abaa6c7" providerId="AD" clId="Web-{34C1413D-75B8-1FA3-9A89-7EF71FBF7F73}" dt="2026-01-06T21:01:25.388" v="108" actId="20577"/>
          <ac:spMkLst>
            <pc:docMk/>
            <pc:sldMk cId="1274623292" sldId="256"/>
            <ac:spMk id="36" creationId="{93CADD42-8744-0E1B-66E6-3AAE574A05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06/01/2026</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06/01/2026</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314602" y="3341713"/>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Reception</a:t>
            </a:r>
          </a:p>
          <a:p>
            <a:pPr algn="ctr"/>
            <a:r>
              <a:rPr lang="en-GB" dirty="0">
                <a:latin typeface="Letter-join No-Lead 6"/>
              </a:rPr>
              <a:t>Spring Term 1</a:t>
            </a:r>
            <a:endParaRPr lang="en-GB" dirty="0">
              <a:latin typeface="Letter-join No-Lead 6" panose="02000505000000020003" pitchFamily="50" charset="0"/>
            </a:endParaRPr>
          </a:p>
        </p:txBody>
      </p:sp>
      <p:sp>
        <p:nvSpPr>
          <p:cNvPr id="11" name="TextBox 10">
            <a:extLst>
              <a:ext uri="{FF2B5EF4-FFF2-40B4-BE49-F238E27FC236}">
                <a16:creationId xmlns:a16="http://schemas.microsoft.com/office/drawing/2014/main" id="{1C6BB8E7-01D9-B22E-D06F-0E24458E32C4}"/>
              </a:ext>
            </a:extLst>
          </p:cNvPr>
          <p:cNvSpPr txBox="1"/>
          <p:nvPr/>
        </p:nvSpPr>
        <p:spPr>
          <a:xfrm>
            <a:off x="335326" y="313823"/>
            <a:ext cx="3487235"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solidFill>
                  <a:schemeClr val="tx2"/>
                </a:solidFill>
                <a:latin typeface="Letter-join No-Lead 6"/>
              </a:rPr>
              <a:t>Literacy</a:t>
            </a:r>
          </a:p>
          <a:p>
            <a:pPr algn="ctr"/>
            <a:endParaRPr lang="en-GB" sz="1200" u="sng" dirty="0">
              <a:solidFill>
                <a:schemeClr val="tx2"/>
              </a:solidFill>
              <a:latin typeface="Letter-join No-Lead 6" panose="02000505000000020003" pitchFamily="50" charset="0"/>
            </a:endParaRPr>
          </a:p>
          <a:p>
            <a:pPr algn="ctr"/>
            <a:r>
              <a:rPr lang="en-GB" sz="1200" dirty="0">
                <a:solidFill>
                  <a:schemeClr val="tx2"/>
                </a:solidFill>
                <a:latin typeface="Letter-join No-Lead 6"/>
              </a:rPr>
              <a:t>This half term, our texts will include Goldilocks and the Three Bears, The Magic Paint Brush and Little Red Riding Hood.  We will be exploring the texts in different ways to enhance our reading and writing skills.</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586404" y="3161585"/>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40286" y="3579239"/>
            <a:ext cx="3246119"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endParaRPr lang="en-GB" sz="1200" u="sng" dirty="0">
              <a:latin typeface="Letter-join No-Lead 6" panose="02000505000000020003" pitchFamily="50" charset="0"/>
            </a:endParaRPr>
          </a:p>
          <a:p>
            <a:pPr algn="ctr"/>
            <a:r>
              <a:rPr lang="en-GB" sz="1200" dirty="0">
                <a:latin typeface="Letter-join No-Lead 6"/>
              </a:rPr>
              <a:t>This term we will be developing our understanding of numbers to 10, including counting up to 10  objects accurately ,recognising and ordering the numerals and exploring the different compositions of numbers within ten. </a:t>
            </a:r>
            <a:endParaRPr lang="en-GB" dirty="0">
              <a:latin typeface="Letter-join No-Lead 6"/>
            </a:endParaRPr>
          </a:p>
          <a:p>
            <a:pPr algn="ctr"/>
            <a:endParaRPr lang="en-GB" sz="1200" dirty="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13423" y="3389946"/>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331161" y="1961761"/>
            <a:ext cx="3494301"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Phonics</a:t>
            </a:r>
          </a:p>
          <a:p>
            <a:pPr algn="ctr"/>
            <a:r>
              <a:rPr lang="en-GB" sz="1200" dirty="0">
                <a:latin typeface="Letter-join No-Lead 6"/>
              </a:rPr>
              <a:t>In phonics, we will be learning our vowel digraphs in addition to reading and writing words using the phonemes that we learnt last term.  We will be learning more tricky words too.</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6110286" y="350705"/>
            <a:ext cx="366034" cy="3660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7422430" y="2721582"/>
            <a:ext cx="4625419"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Personal, Social and Emotional Development</a:t>
            </a:r>
          </a:p>
          <a:p>
            <a:pPr algn="ctr"/>
            <a:r>
              <a:rPr lang="en-GB" sz="1200" dirty="0">
                <a:latin typeface="Letter-join No-Lead 6" panose="02000505000000020003" pitchFamily="50" charset="0"/>
              </a:rPr>
              <a:t>This term we will be continuing to help the children with their independence both as learners and caring for themselves.  We will be learning about oral hygiene and healthy eating</a:t>
            </a:r>
            <a:r>
              <a:rPr lang="en-GB" sz="1200" u="sng" dirty="0">
                <a:latin typeface="Letter-join No-Lead 6" panose="02000505000000020003" pitchFamily="50" charset="0"/>
              </a:rPr>
              <a:t>. </a:t>
            </a:r>
          </a:p>
          <a:p>
            <a:pPr algn="ctr"/>
            <a:endParaRPr lang="en-GB" sz="1200" dirty="0">
              <a:latin typeface="Letter-join No-Lead 6"/>
            </a:endParaRPr>
          </a:p>
        </p:txBody>
      </p:sp>
      <p:sp>
        <p:nvSpPr>
          <p:cNvPr id="24" name="TextBox 23">
            <a:extLst>
              <a:ext uri="{FF2B5EF4-FFF2-40B4-BE49-F238E27FC236}">
                <a16:creationId xmlns:a16="http://schemas.microsoft.com/office/drawing/2014/main" id="{C7E125DF-D310-D8D3-AFEF-DF9172C4876A}"/>
              </a:ext>
            </a:extLst>
          </p:cNvPr>
          <p:cNvSpPr txBox="1"/>
          <p:nvPr/>
        </p:nvSpPr>
        <p:spPr>
          <a:xfrm>
            <a:off x="4026536" y="99969"/>
            <a:ext cx="3027540" cy="304698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Understanding the World</a:t>
            </a:r>
          </a:p>
          <a:p>
            <a:endParaRPr lang="en-GB" sz="1200" dirty="0">
              <a:latin typeface="Letter-join No-Lead 6" panose="02000505000000020003" pitchFamily="50" charset="0"/>
            </a:endParaRPr>
          </a:p>
          <a:p>
            <a:r>
              <a:rPr lang="en-GB" sz="1200" dirty="0">
                <a:latin typeface="Letter-join No-Lead 6"/>
              </a:rPr>
              <a:t>Travelling Tuesday</a:t>
            </a:r>
            <a:endParaRPr lang="en-GB" sz="1200" u="sng" dirty="0">
              <a:latin typeface="Letter-join No-Lead 6"/>
            </a:endParaRPr>
          </a:p>
          <a:p>
            <a:pPr algn="ctr"/>
            <a:r>
              <a:rPr lang="en-GB" sz="1200" dirty="0">
                <a:latin typeface="Letter-join No-Lead 6"/>
              </a:rPr>
              <a:t>Travelling Tuesday covers Geography, History and Science. This half term we will be exploring some new countries, learning how shadows are made and deciding whether things are from the present or the past.</a:t>
            </a:r>
            <a:endParaRPr lang="en-GB" sz="1200" dirty="0">
              <a:latin typeface="Letter-join No-Lead 6" panose="02000505000000020003" pitchFamily="50" charset="0"/>
            </a:endParaRPr>
          </a:p>
          <a:p>
            <a:endParaRPr lang="en-GB" sz="1200" dirty="0">
              <a:latin typeface="Letter-join No-Lead 6" panose="02000505000000020003" pitchFamily="50" charset="0"/>
            </a:endParaRPr>
          </a:p>
          <a:p>
            <a:endParaRPr lang="en-GB" sz="1200" dirty="0">
              <a:latin typeface="Letter-join No-Lead 6"/>
            </a:endParaRPr>
          </a:p>
          <a:p>
            <a:endParaRPr lang="en-GB" sz="1200" dirty="0">
              <a:latin typeface="Letter-join No-Lead 6"/>
            </a:endParaRPr>
          </a:p>
          <a:p>
            <a:r>
              <a:rPr lang="en-GB" sz="1200" dirty="0">
                <a:latin typeface="Letter-join No-Lead 6"/>
              </a:rPr>
              <a:t>RE</a:t>
            </a:r>
            <a:endParaRPr lang="en-GB" dirty="0"/>
          </a:p>
          <a:p>
            <a:pPr algn="ctr"/>
            <a:r>
              <a:rPr lang="en-GB" sz="1200" dirty="0">
                <a:latin typeface="Letter-join No-Lead 6"/>
              </a:rPr>
              <a:t>Our question for this half term will be “Where do we belong?  We will be looking at different places where we belong and learning about how people belong to different communities.</a:t>
            </a:r>
          </a:p>
        </p:txBody>
      </p:sp>
      <p:sp>
        <p:nvSpPr>
          <p:cNvPr id="25" name="TextBox 24">
            <a:extLst>
              <a:ext uri="{FF2B5EF4-FFF2-40B4-BE49-F238E27FC236}">
                <a16:creationId xmlns:a16="http://schemas.microsoft.com/office/drawing/2014/main" id="{35B164B7-B96D-1ECE-61D4-40EA3ED87427}"/>
              </a:ext>
            </a:extLst>
          </p:cNvPr>
          <p:cNvSpPr txBox="1"/>
          <p:nvPr/>
        </p:nvSpPr>
        <p:spPr>
          <a:xfrm>
            <a:off x="4005397" y="4666789"/>
            <a:ext cx="3292300"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Expressive Art and Design</a:t>
            </a:r>
          </a:p>
          <a:p>
            <a:pPr algn="ctr"/>
            <a:endParaRPr lang="en-GB" sz="1200" u="sng" dirty="0">
              <a:latin typeface="Letter-join No-Lead 6" panose="02000505000000020003" pitchFamily="50" charset="0"/>
            </a:endParaRPr>
          </a:p>
          <a:p>
            <a:pPr algn="ctr"/>
            <a:r>
              <a:rPr lang="en-GB" sz="1200" dirty="0">
                <a:latin typeface="Letter-join No-Lead 6"/>
              </a:rPr>
              <a:t>We will have the opportunity to use different media to explore mark making and colour mixing. </a:t>
            </a:r>
            <a:r>
              <a:rPr lang="en-GB" sz="1200" dirty="0">
                <a:latin typeface="Letter-join No-Lead 6"/>
                <a:ea typeface="+mn-lt"/>
                <a:cs typeface="+mn-lt"/>
              </a:rPr>
              <a:t>Children will have the opportunity to develop creative skills through exploration and experimentation.</a:t>
            </a:r>
            <a:endParaRPr lang="en-GB" sz="1400" dirty="0">
              <a:ea typeface="+mn-lt"/>
              <a:cs typeface="+mn-lt"/>
            </a:endParaRPr>
          </a:p>
          <a:p>
            <a:r>
              <a:rPr lang="en-GB" sz="1200" dirty="0">
                <a:latin typeface="Letter-join No-Lead 6"/>
              </a:rPr>
              <a:t>Music : We will be listening to a range of music, learning new songs and creating sound stories.</a:t>
            </a:r>
          </a:p>
          <a:p>
            <a:pPr algn="ctr"/>
            <a:endParaRPr lang="en-GB" sz="1200" dirty="0">
              <a:solidFill>
                <a:srgbClr val="FF0000"/>
              </a:solidFill>
              <a:latin typeface="Letter-join No-Lead 6"/>
            </a:endParaRP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3" t="15769" r="48388" b="27586"/>
          <a:stretch/>
        </p:blipFill>
        <p:spPr bwMode="auto">
          <a:xfrm>
            <a:off x="4024667" y="82167"/>
            <a:ext cx="642880" cy="4604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92" t="15769" r="4304" b="23633"/>
          <a:stretch/>
        </p:blipFill>
        <p:spPr bwMode="auto">
          <a:xfrm>
            <a:off x="6509506" y="64882"/>
            <a:ext cx="494471" cy="42001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4268786" y="4543345"/>
            <a:ext cx="483220" cy="53338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816" y="4428710"/>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1579" y="2716348"/>
            <a:ext cx="450271" cy="45218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571579" y="3839310"/>
            <a:ext cx="4452679" cy="286232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How you can support 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Continue with lots and lots of practise of sounds inside your child’s sound box</a:t>
            </a:r>
          </a:p>
          <a:p>
            <a:pPr marL="171450" indent="-171450">
              <a:buFont typeface="Arial" panose="020B0604020202020204" pitchFamily="34" charset="0"/>
              <a:buChar char="•"/>
            </a:pPr>
            <a:r>
              <a:rPr lang="en-GB" sz="1200" dirty="0">
                <a:ea typeface="+mn-lt"/>
                <a:cs typeface="+mn-lt"/>
              </a:rPr>
              <a:t>Practise, practise reading and writing tricky words</a:t>
            </a:r>
          </a:p>
          <a:p>
            <a:pPr marL="171450" indent="-171450">
              <a:buFont typeface="Arial,Sans-Serif" panose="020B0604020202020204" pitchFamily="34" charset="0"/>
              <a:buChar char="•"/>
            </a:pPr>
            <a:r>
              <a:rPr lang="en-GB" sz="1200" dirty="0">
                <a:latin typeface="Letter-join No-Lead 6"/>
                <a:cs typeface="Arial"/>
              </a:rPr>
              <a:t>Continue reading books for pleasure every day and talk about the text, asking questions about the characters and what is happening in the story</a:t>
            </a:r>
            <a:endParaRPr lang="en-US" sz="1200" dirty="0">
              <a:latin typeface="Letter-join No-Lead 6"/>
              <a:cs typeface="Arial"/>
            </a:endParaRPr>
          </a:p>
          <a:p>
            <a:pPr marL="171450" indent="-171450">
              <a:buFont typeface="Arial" panose="020B0604020202020204" pitchFamily="34" charset="0"/>
              <a:buChar char="•"/>
            </a:pPr>
            <a:r>
              <a:rPr lang="en-GB" sz="1200" dirty="0">
                <a:latin typeface="Letter-join No-Lead 6"/>
              </a:rPr>
              <a:t>Board games are a great way of practising maths skills. Dice will encourage your child to recognise the number from the dots (subitising). They are really helpful for counting the number of spaces you can move accurately and for recognising digits to ten.</a:t>
            </a:r>
          </a:p>
          <a:p>
            <a:pPr marL="171450" indent="-171450">
              <a:buFont typeface="Arial" panose="020B0604020202020204" pitchFamily="34" charset="0"/>
              <a:buChar char="•"/>
            </a:pPr>
            <a:r>
              <a:rPr lang="en-GB" sz="1200" dirty="0">
                <a:latin typeface="Letter-join No-Lead 6"/>
              </a:rPr>
              <a:t>To complement our topic, encourage your children to about  different places that they belong– we always love to see photos of children continuing their learning at home!</a:t>
            </a:r>
          </a:p>
        </p:txBody>
      </p:sp>
      <p:sp>
        <p:nvSpPr>
          <p:cNvPr id="34" name="TextBox 33">
            <a:extLst>
              <a:ext uri="{FF2B5EF4-FFF2-40B4-BE49-F238E27FC236}">
                <a16:creationId xmlns:a16="http://schemas.microsoft.com/office/drawing/2014/main" id="{9CE686A4-D55E-678D-0570-001401DF1FAB}"/>
              </a:ext>
            </a:extLst>
          </p:cNvPr>
          <p:cNvSpPr txBox="1"/>
          <p:nvPr/>
        </p:nvSpPr>
        <p:spPr>
          <a:xfrm>
            <a:off x="340286" y="5590936"/>
            <a:ext cx="3615764"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Communication and Language</a:t>
            </a:r>
          </a:p>
          <a:p>
            <a:pPr algn="ctr"/>
            <a:r>
              <a:rPr lang="en-GB" sz="1200" dirty="0">
                <a:latin typeface="Letter-join No-Lead 6"/>
              </a:rPr>
              <a:t>This term the children will continue to develop their language skills by using our role play areas, taking part in discussions and answering q questions.  We will be extending their vocabulary by exploring different texts.</a:t>
            </a:r>
          </a:p>
        </p:txBody>
      </p:sp>
      <p:sp>
        <p:nvSpPr>
          <p:cNvPr id="36" name="TextBox 35">
            <a:extLst>
              <a:ext uri="{FF2B5EF4-FFF2-40B4-BE49-F238E27FC236}">
                <a16:creationId xmlns:a16="http://schemas.microsoft.com/office/drawing/2014/main" id="{93CADD42-8744-0E1B-66E6-3AAE574A057D}"/>
              </a:ext>
            </a:extLst>
          </p:cNvPr>
          <p:cNvSpPr txBox="1"/>
          <p:nvPr/>
        </p:nvSpPr>
        <p:spPr>
          <a:xfrm>
            <a:off x="7217414" y="464199"/>
            <a:ext cx="4817995"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Physical Development</a:t>
            </a:r>
          </a:p>
          <a:p>
            <a:r>
              <a:rPr lang="en-GB" sz="1200" u="sng" dirty="0">
                <a:latin typeface="Letter-join No-Lead 6"/>
              </a:rPr>
              <a:t>Gross Motor</a:t>
            </a:r>
          </a:p>
          <a:p>
            <a:pPr algn="ctr"/>
            <a:r>
              <a:rPr lang="en-GB" sz="1200" dirty="0">
                <a:latin typeface="Letter-join No-Lead 6"/>
              </a:rPr>
              <a:t>In PE, we will be moving onto gymnastics. In our sessions the children will have the opportunity to explore movements such as travelling,, jumping, balancing and rolling using different parts of their bodies at varying levels and speeds. </a:t>
            </a:r>
          </a:p>
          <a:p>
            <a:r>
              <a:rPr lang="en-GB" sz="1200" u="sng" dirty="0">
                <a:latin typeface="Letter-join No-Lead 6"/>
              </a:rPr>
              <a:t>Fine Motor</a:t>
            </a:r>
          </a:p>
          <a:p>
            <a:r>
              <a:rPr lang="en-GB" sz="1200" dirty="0">
                <a:latin typeface="Letter-join No-Lead 6"/>
              </a:rPr>
              <a:t>The children will be securing their handwriting skills, ensuring their letters are correctly formed.</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71999">
            <a:off x="11405278" y="134331"/>
            <a:ext cx="498545" cy="7544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6243" y="1789855"/>
            <a:ext cx="602237" cy="34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E2C407CA4A845A6D82E42FE312D38" ma:contentTypeVersion="16" ma:contentTypeDescription="Create a new document." ma:contentTypeScope="" ma:versionID="77c860161c7607f6630f839e7ab5d101">
  <xsd:schema xmlns:xsd="http://www.w3.org/2001/XMLSchema" xmlns:xs="http://www.w3.org/2001/XMLSchema" xmlns:p="http://schemas.microsoft.com/office/2006/metadata/properties" xmlns:ns3="c8dad3a6-b09e-407d-83c3-64122d0406d8" xmlns:ns4="83627362-b062-4e5f-845a-4fb293af4ebc" targetNamespace="http://schemas.microsoft.com/office/2006/metadata/properties" ma:root="true" ma:fieldsID="08c8b8039fd4fafd0965301aa216916d" ns3:_="" ns4:_="">
    <xsd:import namespace="c8dad3a6-b09e-407d-83c3-64122d0406d8"/>
    <xsd:import namespace="83627362-b062-4e5f-845a-4fb293af4eb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ad3a6-b09e-407d-83c3-64122d040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627362-b062-4e5f-845a-4fb293af4e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8dad3a6-b09e-407d-83c3-64122d0406d8" xsi:nil="true"/>
  </documentManagement>
</p:properties>
</file>

<file path=customXml/itemProps1.xml><?xml version="1.0" encoding="utf-8"?>
<ds:datastoreItem xmlns:ds="http://schemas.openxmlformats.org/officeDocument/2006/customXml" ds:itemID="{13F2DADE-B133-4710-A1A5-207520200B03}">
  <ds:schemaRefs>
    <ds:schemaRef ds:uri="http://schemas.microsoft.com/office/2006/metadata/contentType"/>
    <ds:schemaRef ds:uri="http://schemas.microsoft.com/office/2006/metadata/properties/metaAttributes"/>
    <ds:schemaRef ds:uri="http://www.w3.org/2000/xmlns/"/>
    <ds:schemaRef ds:uri="http://www.w3.org/2001/XMLSchema"/>
    <ds:schemaRef ds:uri="c8dad3a6-b09e-407d-83c3-64122d0406d8"/>
    <ds:schemaRef ds:uri="83627362-b062-4e5f-845a-4fb293af4eb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3.xml><?xml version="1.0" encoding="utf-8"?>
<ds:datastoreItem xmlns:ds="http://schemas.openxmlformats.org/officeDocument/2006/customXml" ds:itemID="{22DD5C8D-9D19-411A-856C-B32D4E4166BA}">
  <ds:schemaRefs>
    <ds:schemaRef ds:uri="http://schemas.microsoft.com/office/2006/metadata/properties"/>
    <ds:schemaRef ds:uri="http://www.w3.org/2000/xmlns/"/>
    <ds:schemaRef ds:uri="c8dad3a6-b09e-407d-83c3-64122d0406d8"/>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TM02892315[[fn=Wisp]]</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Fliss Tyler</dc:creator>
  <cp:lastModifiedBy>Harriet Mayne</cp:lastModifiedBy>
  <cp:revision>304</cp:revision>
  <dcterms:created xsi:type="dcterms:W3CDTF">2025-03-25T13:02:34Z</dcterms:created>
  <dcterms:modified xsi:type="dcterms:W3CDTF">2026-01-06T21:01:25Z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0x0101003BEE2C407CA4A845A6D82E42FE312D38</vt:lpwstr>
  </property>
  <property fmtid="{D5CDD505-2E9C-101B-9397-08002B2CF9AE}" pid="3" name="MediaServiceImageTags">
    <vt:lpwstr/>
  </property>
</Properties>
</file>