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258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00E96-41A6-72F5-64D5-41A6E5618650}" v="76" dt="2025-07-02T15:23:48.580"/>
    <p1510:client id="{D8AAD1FD-F55D-48A8-969C-7671CA767F44}" v="1041" dt="2025-07-02T16:06:58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183718-3F71-41FF-B18D-9E174A2456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16889F-89E8-44B8-B3C5-6AA72C5D5C2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49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3718-3F71-41FF-B18D-9E174A2456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889F-89E8-44B8-B3C5-6AA72C5D5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8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3718-3F71-41FF-B18D-9E174A2456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889F-89E8-44B8-B3C5-6AA72C5D5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58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3718-3F71-41FF-B18D-9E174A2456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889F-89E8-44B8-B3C5-6AA72C5D5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3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3718-3F71-41FF-B18D-9E174A2456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889F-89E8-44B8-B3C5-6AA72C5D5C2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9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3718-3F71-41FF-B18D-9E174A2456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889F-89E8-44B8-B3C5-6AA72C5D5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25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3718-3F71-41FF-B18D-9E174A2456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889F-89E8-44B8-B3C5-6AA72C5D5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68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3718-3F71-41FF-B18D-9E174A2456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889F-89E8-44B8-B3C5-6AA72C5D5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02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3718-3F71-41FF-B18D-9E174A2456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889F-89E8-44B8-B3C5-6AA72C5D5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3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3718-3F71-41FF-B18D-9E174A2456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889F-89E8-44B8-B3C5-6AA72C5D5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01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3718-3F71-41FF-B18D-9E174A2456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889F-89E8-44B8-B3C5-6AA72C5D5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86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E183718-3F71-41FF-B18D-9E174A2456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316889F-89E8-44B8-B3C5-6AA72C5D5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29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45AFC-AB52-1016-60BA-794E37F1D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DBC9A4-1BC7-2049-6E03-FD1269A54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1500" y="91094"/>
            <a:ext cx="991845" cy="12152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F56C6B-B089-0DA8-1A4D-BEC3F825D5AA}"/>
              </a:ext>
            </a:extLst>
          </p:cNvPr>
          <p:cNvSpPr txBox="1"/>
          <p:nvPr/>
        </p:nvSpPr>
        <p:spPr>
          <a:xfrm>
            <a:off x="8898903" y="438358"/>
            <a:ext cx="1883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Miss Harris</a:t>
            </a:r>
          </a:p>
          <a:p>
            <a:r>
              <a:rPr lang="en-GB" dirty="0"/>
              <a:t>Y4 Class teacher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F6C8C1-2205-B307-293F-0D26FE19294C}"/>
              </a:ext>
            </a:extLst>
          </p:cNvPr>
          <p:cNvSpPr txBox="1"/>
          <p:nvPr/>
        </p:nvSpPr>
        <p:spPr>
          <a:xfrm>
            <a:off x="8898903" y="1983325"/>
            <a:ext cx="202188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Miss Evans</a:t>
            </a:r>
          </a:p>
          <a:p>
            <a:r>
              <a:rPr lang="en-GB" dirty="0"/>
              <a:t>Y4 Class teacher  </a:t>
            </a:r>
          </a:p>
          <a:p>
            <a:r>
              <a:rPr lang="en-GB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D85E0A-0DF3-5417-39C4-2850F4946EB5}"/>
              </a:ext>
            </a:extLst>
          </p:cNvPr>
          <p:cNvSpPr txBox="1"/>
          <p:nvPr/>
        </p:nvSpPr>
        <p:spPr>
          <a:xfrm>
            <a:off x="8898903" y="3404579"/>
            <a:ext cx="21989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Mrs Mackin</a:t>
            </a:r>
          </a:p>
          <a:p>
            <a:r>
              <a:rPr lang="en-GB" dirty="0"/>
              <a:t>Teaching assistant  </a:t>
            </a:r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1D5FB-E141-5F38-7D74-24C151495816}"/>
              </a:ext>
            </a:extLst>
          </p:cNvPr>
          <p:cNvSpPr txBox="1"/>
          <p:nvPr/>
        </p:nvSpPr>
        <p:spPr>
          <a:xfrm>
            <a:off x="8898903" y="4764880"/>
            <a:ext cx="222348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Mrs Wakeman </a:t>
            </a:r>
          </a:p>
          <a:p>
            <a:r>
              <a:rPr lang="en-GB" dirty="0"/>
              <a:t>Teaching assistant  </a:t>
            </a:r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39D4AA-D185-AB52-E588-BFF3243DF44D}"/>
              </a:ext>
            </a:extLst>
          </p:cNvPr>
          <p:cNvSpPr txBox="1"/>
          <p:nvPr/>
        </p:nvSpPr>
        <p:spPr>
          <a:xfrm>
            <a:off x="8898903" y="5956090"/>
            <a:ext cx="211770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Mr Mellor </a:t>
            </a:r>
          </a:p>
          <a:p>
            <a:r>
              <a:rPr lang="en-GB" dirty="0"/>
              <a:t>LKS2 Phase leader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229EAC-BC9E-A874-5ACE-916413AF247E}"/>
              </a:ext>
            </a:extLst>
          </p:cNvPr>
          <p:cNvSpPr txBox="1"/>
          <p:nvPr/>
        </p:nvSpPr>
        <p:spPr>
          <a:xfrm>
            <a:off x="200365" y="209761"/>
            <a:ext cx="77724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6000" dirty="0">
                <a:latin typeface="Letter-join Plus 6"/>
              </a:rPr>
              <a:t>Welcome to Year 4!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1B93E-86F9-5854-D338-2DDA8F9DB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0792" y="5616352"/>
            <a:ext cx="949814" cy="1017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953607-ED5E-BEB6-CC7F-AB0954461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9729" y="1546354"/>
            <a:ext cx="997887" cy="12419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35432B-AEEB-0B7B-6412-85DBC94449D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50727"/>
          <a:stretch>
            <a:fillRect/>
          </a:stretch>
        </p:blipFill>
        <p:spPr>
          <a:xfrm>
            <a:off x="10738478" y="4383885"/>
            <a:ext cx="1234053" cy="1241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338665-C032-DFCA-A4E3-3D684206174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2995"/>
          <a:stretch>
            <a:fillRect/>
          </a:stretch>
        </p:blipFill>
        <p:spPr>
          <a:xfrm>
            <a:off x="10779208" y="3056170"/>
            <a:ext cx="1265845" cy="12152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144F4E-D2C6-6C21-B257-E06596F98C8D}"/>
              </a:ext>
            </a:extLst>
          </p:cNvPr>
          <p:cNvSpPr txBox="1"/>
          <p:nvPr/>
        </p:nvSpPr>
        <p:spPr>
          <a:xfrm>
            <a:off x="384384" y="1983325"/>
            <a:ext cx="737713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Letter-join No-Lead 6" panose="02000505000000020003" pitchFamily="50" charset="0"/>
              </a:rPr>
              <a:t>We are the Year 4 team and we are really excited to work with your children this year. Continuing to expand their knowledge and love of learning through an exciting and active curriculum.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E74C303-9684-1A81-402D-0B3AE3735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01" y="4383885"/>
            <a:ext cx="2291528" cy="229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861591-F982-606C-F990-AFCC347371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3136" y="4955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8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7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CB9CD-E34E-2511-0F34-92096358E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40CB-05A0-A55A-2138-AE790B37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8" y="587736"/>
            <a:ext cx="9875520" cy="135636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Letter-join Plus 6"/>
              </a:rPr>
              <a:t>Behaviour / Expectations in Year 4.</a:t>
            </a:r>
            <a:endParaRPr lang="en-GB" dirty="0">
              <a:solidFill>
                <a:schemeClr val="tx1"/>
              </a:solidFill>
              <a:latin typeface="Letter-join Plus 6" panose="02000505000000020003" pitchFamily="50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65D83-760A-EF39-4FE4-98FAB285D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58" y="2125253"/>
            <a:ext cx="9872871" cy="4038600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Letter-join Plus 6"/>
              </a:rPr>
              <a:t>Following school values.</a:t>
            </a:r>
            <a:endParaRPr lang="en-US" dirty="0">
              <a:solidFill>
                <a:schemeClr val="tx1"/>
              </a:solidFill>
              <a:latin typeface="Letter-join Plus 6"/>
            </a:endParaRPr>
          </a:p>
          <a:p>
            <a:r>
              <a:rPr lang="en-GB" dirty="0">
                <a:solidFill>
                  <a:schemeClr val="tx1"/>
                </a:solidFill>
                <a:latin typeface="Letter-join Plus 6"/>
              </a:rPr>
              <a:t>Always being a good role model to all.</a:t>
            </a:r>
          </a:p>
          <a:p>
            <a:r>
              <a:rPr lang="en-GB" dirty="0">
                <a:solidFill>
                  <a:schemeClr val="tx1"/>
                </a:solidFill>
                <a:latin typeface="Letter-join Plus 6"/>
              </a:rPr>
              <a:t>Helping the younger children.</a:t>
            </a:r>
          </a:p>
          <a:p>
            <a:r>
              <a:rPr lang="en-GB" dirty="0">
                <a:solidFill>
                  <a:schemeClr val="tx1"/>
                </a:solidFill>
                <a:latin typeface="Letter-join Plus 6"/>
              </a:rPr>
              <a:t>Follow our classroom rules.</a:t>
            </a:r>
          </a:p>
          <a:p>
            <a:r>
              <a:rPr lang="en-GB" dirty="0">
                <a:solidFill>
                  <a:schemeClr val="tx1"/>
                </a:solidFill>
                <a:latin typeface="Letter-join Plus 6"/>
              </a:rPr>
              <a:t>Wearing correct uniform.</a:t>
            </a:r>
          </a:p>
          <a:p>
            <a:r>
              <a:rPr lang="en-GB" dirty="0">
                <a:solidFill>
                  <a:schemeClr val="tx1"/>
                </a:solidFill>
                <a:latin typeface="Letter-join Plus 6"/>
              </a:rPr>
              <a:t>Having the correct equipment. </a:t>
            </a:r>
          </a:p>
        </p:txBody>
      </p:sp>
      <p:pic>
        <p:nvPicPr>
          <p:cNvPr id="8" name="Picture 7" descr="A colorful tree with text and images&#10;&#10;AI-generated content may be incorrect.">
            <a:extLst>
              <a:ext uri="{FF2B5EF4-FFF2-40B4-BE49-F238E27FC236}">
                <a16:creationId xmlns:a16="http://schemas.microsoft.com/office/drawing/2014/main" id="{EF03F66C-C773-4541-2C5E-1DF51CA4B8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3684" y="297090"/>
            <a:ext cx="1824373" cy="18473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916C41-F1C2-B647-95DC-D223A3238994}"/>
              </a:ext>
            </a:extLst>
          </p:cNvPr>
          <p:cNvSpPr txBox="1"/>
          <p:nvPr/>
        </p:nvSpPr>
        <p:spPr>
          <a:xfrm>
            <a:off x="7996665" y="3559631"/>
            <a:ext cx="4025028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u="sng" dirty="0">
                <a:latin typeface="Letter-join Plus 6"/>
              </a:rPr>
              <a:t>Equipment needed daily</a:t>
            </a:r>
            <a:endParaRPr lang="en-GB" sz="2000" b="1" u="sng" dirty="0">
              <a:latin typeface="Letter-join Plus 6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6" panose="02000505000000020003" pitchFamily="50" charset="0"/>
              </a:rPr>
              <a:t>Clear pencil case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6"/>
              </a:rPr>
              <a:t>Pencils</a:t>
            </a:r>
            <a:endParaRPr lang="en-GB" sz="2000" dirty="0">
              <a:latin typeface="Letter-join Plus 6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6"/>
              </a:rPr>
              <a:t>Blue handwriting pens</a:t>
            </a:r>
            <a:endParaRPr lang="en-GB" sz="2000" dirty="0">
              <a:latin typeface="Letter-join Plus 6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6"/>
              </a:rPr>
              <a:t>30cm Ruler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6"/>
              </a:rPr>
              <a:t>Glue stick </a:t>
            </a:r>
            <a:endParaRPr lang="en-GB" sz="2000" dirty="0">
              <a:latin typeface="Letter-join Plus 6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6"/>
              </a:rPr>
              <a:t>ZPD book – provided by school</a:t>
            </a:r>
            <a:endParaRPr lang="en-GB" sz="2000" dirty="0">
              <a:latin typeface="Letter-join Plus 6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6"/>
              </a:rPr>
              <a:t>Jotter – Provided by school.</a:t>
            </a:r>
            <a:endParaRPr lang="en-GB" sz="2000" dirty="0">
              <a:latin typeface="Letter-join Plus 6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6"/>
              </a:rPr>
              <a:t>Homework diary – Provided by school.</a:t>
            </a:r>
            <a:endParaRPr lang="en-GB" sz="2000" dirty="0">
              <a:latin typeface="Letter-join Plus 6" panose="02000505000000020003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D771DE-BC72-BB37-92C7-92059A10626C}"/>
              </a:ext>
            </a:extLst>
          </p:cNvPr>
          <p:cNvSpPr txBox="1"/>
          <p:nvPr/>
        </p:nvSpPr>
        <p:spPr>
          <a:xfrm>
            <a:off x="870858" y="5144681"/>
            <a:ext cx="6901542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u="sng" dirty="0">
                <a:latin typeface="Letter-join Plus 6" panose="02000505000000020003" pitchFamily="50" charset="0"/>
              </a:rPr>
              <a:t>Home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6"/>
              </a:rPr>
              <a:t>Daily reading at home of ZPD book </a:t>
            </a:r>
            <a:endParaRPr lang="en-GB" sz="2000" dirty="0">
              <a:latin typeface="Letter-join Plus 6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6"/>
              </a:rPr>
              <a:t>Practise Y3/4 spelling words – provided in homework diaries.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6"/>
              </a:rPr>
              <a:t>Times table practice (TTRS)  </a:t>
            </a:r>
          </a:p>
        </p:txBody>
      </p:sp>
      <p:pic>
        <p:nvPicPr>
          <p:cNvPr id="9" name="Expectations">
            <a:hlinkClick r:id="" action="ppaction://media"/>
            <a:extLst>
              <a:ext uri="{FF2B5EF4-FFF2-40B4-BE49-F238E27FC236}">
                <a16:creationId xmlns:a16="http://schemas.microsoft.com/office/drawing/2014/main" id="{5810A732-6AC2-94DF-A93D-386E0320D3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00893" y="3941353"/>
            <a:ext cx="406400" cy="406400"/>
          </a:xfrm>
          <a:prstGeom prst="rect">
            <a:avLst/>
          </a:prstGeom>
        </p:spPr>
      </p:pic>
      <p:pic>
        <p:nvPicPr>
          <p:cNvPr id="10" name="Home learning">
            <a:hlinkClick r:id="" action="ppaction://media"/>
            <a:extLst>
              <a:ext uri="{FF2B5EF4-FFF2-40B4-BE49-F238E27FC236}">
                <a16:creationId xmlns:a16="http://schemas.microsoft.com/office/drawing/2014/main" id="{1D97CCD2-A80C-1A05-E769-CD03E23BFE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74933" y="5191354"/>
            <a:ext cx="406400" cy="406400"/>
          </a:xfrm>
          <a:prstGeom prst="rect">
            <a:avLst/>
          </a:prstGeom>
        </p:spPr>
      </p:pic>
      <p:pic>
        <p:nvPicPr>
          <p:cNvPr id="11" name="Equipment">
            <a:hlinkClick r:id="" action="ppaction://media"/>
            <a:extLst>
              <a:ext uri="{FF2B5EF4-FFF2-40B4-BE49-F238E27FC236}">
                <a16:creationId xmlns:a16="http://schemas.microsoft.com/office/drawing/2014/main" id="{9B935EB7-2F7E-4068-734E-CD252F02650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33660" y="357958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7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2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C0248-649C-A42D-75D2-73A7A6991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F281-DA5A-73AC-6769-EE1915B3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8" y="587736"/>
            <a:ext cx="9875520" cy="135636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Letter-join Plus 6" panose="02000505000000020003" pitchFamily="50" charset="0"/>
              </a:rPr>
              <a:t>Swimming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A6E516-27EB-409F-B61C-5E621FB7B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64" y="2125253"/>
            <a:ext cx="7052950" cy="4038600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" indent="0">
              <a:buNone/>
            </a:pPr>
            <a:r>
              <a:rPr lang="en-GB" dirty="0">
                <a:solidFill>
                  <a:schemeClr val="tx1"/>
                </a:solidFill>
                <a:latin typeface="Letter-join Plus 6"/>
              </a:rPr>
              <a:t>From week 2, please send children to school dressed in usual PE kit and have their swimming kit in a separate waterproof bag. </a:t>
            </a:r>
          </a:p>
          <a:p>
            <a:pPr marL="45720" indent="0">
              <a:buNone/>
            </a:pPr>
            <a:endParaRPr lang="en-GB" dirty="0">
              <a:solidFill>
                <a:schemeClr val="tx1"/>
              </a:solidFill>
              <a:latin typeface="Letter-join Plus 6"/>
            </a:endParaRPr>
          </a:p>
          <a:p>
            <a:pPr marL="45720" indent="0">
              <a:buNone/>
            </a:pPr>
            <a:r>
              <a:rPr lang="en-GB" dirty="0">
                <a:solidFill>
                  <a:schemeClr val="tx1"/>
                </a:solidFill>
                <a:latin typeface="Letter-join Plus 6"/>
              </a:rPr>
              <a:t>As usual, please ensure earrings are removed for all PE lessons including swimming. We are not able to place tape over earrings. </a:t>
            </a:r>
          </a:p>
          <a:p>
            <a:pPr marL="45720" indent="0">
              <a:buNone/>
            </a:pPr>
            <a:endParaRPr lang="en-GB" dirty="0">
              <a:solidFill>
                <a:schemeClr val="tx1"/>
              </a:solidFill>
              <a:latin typeface="Letter-join Plus 6"/>
            </a:endParaRPr>
          </a:p>
          <a:p>
            <a:pPr marL="45720" indent="0">
              <a:buNone/>
            </a:pPr>
            <a:r>
              <a:rPr lang="en-GB" dirty="0">
                <a:solidFill>
                  <a:schemeClr val="tx1"/>
                </a:solidFill>
                <a:latin typeface="Letter-join Plus 6"/>
              </a:rPr>
              <a:t>The children will be working towards being able to swim 25 metres confidently in a range of stroke and perform a self rescue.</a:t>
            </a:r>
          </a:p>
          <a:p>
            <a:pPr marL="45720" indent="0">
              <a:buNone/>
            </a:pPr>
            <a:endParaRPr lang="en-GB" dirty="0">
              <a:solidFill>
                <a:schemeClr val="tx1"/>
              </a:solidFill>
              <a:latin typeface="Letter-join Plus 6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13BAE7-951F-0CC2-70F0-D0F89B698E22}"/>
              </a:ext>
            </a:extLst>
          </p:cNvPr>
          <p:cNvSpPr txBox="1"/>
          <p:nvPr/>
        </p:nvSpPr>
        <p:spPr>
          <a:xfrm>
            <a:off x="7763209" y="2125253"/>
            <a:ext cx="4025028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u="sng" dirty="0">
                <a:latin typeface="Letter-join Plus 6"/>
              </a:rPr>
              <a:t>Equipment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6"/>
              </a:rPr>
              <a:t>Towel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6"/>
              </a:rPr>
              <a:t>Swimming costume (no bikinis) or swimming trunks.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6"/>
              </a:rPr>
              <a:t>Hair tied up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6"/>
              </a:rPr>
              <a:t>Goggles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6"/>
              </a:rPr>
              <a:t>Swim bag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6"/>
              </a:rPr>
              <a:t>Hair brush - optional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u="sng" dirty="0">
              <a:latin typeface="Letter-join Plus 6" panose="02000505000000020003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52D23-E593-6B65-47A3-DF26911A7B93}"/>
              </a:ext>
            </a:extLst>
          </p:cNvPr>
          <p:cNvSpPr txBox="1"/>
          <p:nvPr/>
        </p:nvSpPr>
        <p:spPr>
          <a:xfrm>
            <a:off x="5808618" y="903878"/>
            <a:ext cx="519683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Letter-join No-Lead 6" panose="02000505000000020003" pitchFamily="50" charset="0"/>
              </a:rPr>
              <a:t>Thursday mornings</a:t>
            </a:r>
          </a:p>
        </p:txBody>
      </p:sp>
      <p:pic>
        <p:nvPicPr>
          <p:cNvPr id="5" name="Swimming">
            <a:hlinkClick r:id="" action="ppaction://media"/>
            <a:extLst>
              <a:ext uri="{FF2B5EF4-FFF2-40B4-BE49-F238E27FC236}">
                <a16:creationId xmlns:a16="http://schemas.microsoft.com/office/drawing/2014/main" id="{7C58335A-B8CC-141E-61B5-0DC01EEEF2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9057" y="593235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8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D1C7-D0AC-C399-5447-0F957DD4B7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Letter-join No-Lead 6" panose="02000505000000020003" pitchFamily="50" charset="0"/>
              </a:rPr>
              <a:t>Year 4 trips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F11C2-4D81-7C7D-5F65-E011A322A39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dirty="0">
                <a:solidFill>
                  <a:schemeClr val="tx1"/>
                </a:solidFill>
                <a:latin typeface="Letter-join No-Lead 6" panose="02000505000000020003" pitchFamily="50" charset="0"/>
              </a:rPr>
              <a:t>Throughout year 4 we hope to provide enrichment opportunities both on and off school premises this may or may not include:</a:t>
            </a:r>
          </a:p>
          <a:p>
            <a:r>
              <a:rPr lang="en-GB" dirty="0">
                <a:solidFill>
                  <a:schemeClr val="tx1"/>
                </a:solidFill>
                <a:latin typeface="Letter-join No-Lead 6" panose="02000505000000020003" pitchFamily="50" charset="0"/>
              </a:rPr>
              <a:t>Bishops wood </a:t>
            </a:r>
          </a:p>
          <a:p>
            <a:r>
              <a:rPr lang="en-GB" dirty="0">
                <a:solidFill>
                  <a:schemeClr val="tx1"/>
                </a:solidFill>
                <a:latin typeface="Letter-join No-Lead 6" panose="02000505000000020003" pitchFamily="50" charset="0"/>
              </a:rPr>
              <a:t>Hindu temple</a:t>
            </a:r>
          </a:p>
          <a:p>
            <a:r>
              <a:rPr lang="en-GB" dirty="0">
                <a:solidFill>
                  <a:schemeClr val="tx1"/>
                </a:solidFill>
                <a:latin typeface="Letter-join No-Lead 6" panose="02000505000000020003" pitchFamily="50" charset="0"/>
              </a:rPr>
              <a:t>Morton Stanley park </a:t>
            </a:r>
          </a:p>
          <a:p>
            <a:r>
              <a:rPr lang="en-GB" dirty="0">
                <a:solidFill>
                  <a:schemeClr val="tx1"/>
                </a:solidFill>
                <a:latin typeface="Letter-join No-Lead 6" panose="02000505000000020003" pitchFamily="50" charset="0"/>
              </a:rPr>
              <a:t>Redditch Library trip</a:t>
            </a:r>
          </a:p>
          <a:p>
            <a:r>
              <a:rPr lang="en-GB" dirty="0">
                <a:solidFill>
                  <a:schemeClr val="tx1"/>
                </a:solidFill>
                <a:latin typeface="Letter-join No-Lead 6" panose="02000505000000020003" pitchFamily="50" charset="0"/>
              </a:rPr>
              <a:t>Local walks </a:t>
            </a:r>
          </a:p>
          <a:p>
            <a:r>
              <a:rPr lang="en-GB" dirty="0">
                <a:solidFill>
                  <a:schemeClr val="tx1"/>
                </a:solidFill>
                <a:latin typeface="Letter-join No-Lead 6" panose="02000505000000020003" pitchFamily="50" charset="0"/>
              </a:rPr>
              <a:t>Guest speakers </a:t>
            </a:r>
          </a:p>
          <a:p>
            <a:r>
              <a:rPr lang="en-GB" dirty="0">
                <a:solidFill>
                  <a:schemeClr val="tx1"/>
                </a:solidFill>
                <a:latin typeface="Letter-join No-Lead 6" panose="02000505000000020003" pitchFamily="50" charset="0"/>
              </a:rPr>
              <a:t>Swimming</a:t>
            </a:r>
          </a:p>
          <a:p>
            <a:endParaRPr lang="en-GB" dirty="0">
              <a:solidFill>
                <a:schemeClr val="tx1"/>
              </a:solidFill>
              <a:latin typeface="Letter-join No-Lead 6" panose="02000505000000020003" pitchFamily="50" charset="0"/>
            </a:endParaRPr>
          </a:p>
          <a:p>
            <a:endParaRPr lang="en-GB" dirty="0">
              <a:solidFill>
                <a:schemeClr val="tx1"/>
              </a:solidFill>
              <a:latin typeface="Letter-join No-Lead 6" panose="02000505000000020003" pitchFamily="50" charset="0"/>
            </a:endParaRPr>
          </a:p>
        </p:txBody>
      </p:sp>
      <p:pic>
        <p:nvPicPr>
          <p:cNvPr id="1026" name="Picture 2" descr="2+ Thousand Cartoon Coach Trip Royalty-Free Images, Stock Photos &amp; Pictures  | Shutterstock">
            <a:extLst>
              <a:ext uri="{FF2B5EF4-FFF2-40B4-BE49-F238E27FC236}">
                <a16:creationId xmlns:a16="http://schemas.microsoft.com/office/drawing/2014/main" id="{F234B167-ECF7-8AC2-589C-9E4AF59BE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300" y="3973285"/>
            <a:ext cx="3902530" cy="195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D5611E-BC5E-1120-1AE9-D9BC3374DB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7515" y="406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8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280C0F33DF234D8FF0B0D921FCDBD4" ma:contentTypeVersion="15" ma:contentTypeDescription="Create a new document." ma:contentTypeScope="" ma:versionID="41ce5681fa557c0dee948e1fb0c76d8c">
  <xsd:schema xmlns:xsd="http://www.w3.org/2001/XMLSchema" xmlns:xs="http://www.w3.org/2001/XMLSchema" xmlns:p="http://schemas.microsoft.com/office/2006/metadata/properties" xmlns:ns2="6ea24f70-e854-402f-ac38-0e72f65cb8c5" xmlns:ns3="d1816e48-4f99-4b94-b89f-d330ddca4a58" targetNamespace="http://schemas.microsoft.com/office/2006/metadata/properties" ma:root="true" ma:fieldsID="6c9981c7db19e9732c1e9230e6d4d180" ns2:_="" ns3:_="">
    <xsd:import namespace="6ea24f70-e854-402f-ac38-0e72f65cb8c5"/>
    <xsd:import namespace="d1816e48-4f99-4b94-b89f-d330ddca4a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24f70-e854-402f-ac38-0e72f65cb8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65895cd-c2e5-4ee0-a44a-cd0d712d9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16e48-4f99-4b94-b89f-d330ddca4a5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d85247c-e742-415d-b8d5-e002938f914a}" ma:internalName="TaxCatchAll" ma:showField="CatchAllData" ma:web="d1816e48-4f99-4b94-b89f-d330ddca4a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816e48-4f99-4b94-b89f-d330ddca4a58" xsi:nil="true"/>
    <lcf76f155ced4ddcb4097134ff3c332f xmlns="6ea24f70-e854-402f-ac38-0e72f65cb8c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4A484A-E304-49BD-9AEB-8707A2F72324}"/>
</file>

<file path=customXml/itemProps2.xml><?xml version="1.0" encoding="utf-8"?>
<ds:datastoreItem xmlns:ds="http://schemas.openxmlformats.org/officeDocument/2006/customXml" ds:itemID="{361BB077-5AEC-47D4-B6E5-41E7AC134BB0}">
  <ds:schemaRefs>
    <ds:schemaRef ds:uri="http://schemas.microsoft.com/office/2006/metadata/properties"/>
    <ds:schemaRef ds:uri="http://schemas.microsoft.com/office/infopath/2007/PartnerControls"/>
    <ds:schemaRef ds:uri="f00d88ee-b9c9-43dc-afb7-fdfd69f3dfd1"/>
    <ds:schemaRef ds:uri="bfd4a97d-046b-4eea-b3a8-2f3ec27d2b5e"/>
  </ds:schemaRefs>
</ds:datastoreItem>
</file>

<file path=customXml/itemProps3.xml><?xml version="1.0" encoding="utf-8"?>
<ds:datastoreItem xmlns:ds="http://schemas.openxmlformats.org/officeDocument/2006/customXml" ds:itemID="{87E788DD-01E8-4471-991F-A5EE4B8E13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106</TotalTime>
  <Words>301</Words>
  <Application>Microsoft Office PowerPoint</Application>
  <PresentationFormat>Widescreen</PresentationFormat>
  <Paragraphs>56</Paragraphs>
  <Slides>4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Basis</vt:lpstr>
      <vt:lpstr>PowerPoint Presentation</vt:lpstr>
      <vt:lpstr>Behaviour / Expectations in Year 4.</vt:lpstr>
      <vt:lpstr>Swimming</vt:lpstr>
      <vt:lpstr>Year 4 trips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Harris</dc:creator>
  <cp:lastModifiedBy>Katie Harris</cp:lastModifiedBy>
  <cp:revision>64</cp:revision>
  <dcterms:created xsi:type="dcterms:W3CDTF">2024-09-11T14:36:42Z</dcterms:created>
  <dcterms:modified xsi:type="dcterms:W3CDTF">2025-07-16T12:35:50Z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0x010100E7280C0F33DF234D8FF0B0D921FCDBD4</vt:lpwstr>
  </property>
  <property fmtid="{D5CDD505-2E9C-101B-9397-08002B2CF9AE}" pid="3" name="MediaServiceImageTags">
    <vt:lpwstr/>
  </property>
</Properties>
</file>