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1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6D983-8740-6DBD-265B-7B2C91F842E8}" v="12" dt="2025-07-02T14:32:26.914"/>
    <p1510:client id="{E545BA63-D439-C216-29F9-AB5DD9F77EDF}" v="2" dt="2025-07-01T11:33:39.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8" d="100"/>
          <a:sy n="58" d="100"/>
        </p:scale>
        <p:origin x="96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3C65-042D-AFE2-18BF-65B16C45B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783BF1-D920-A555-D5F6-0B826349F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2CDD94-E277-1D9F-CA4F-6C2C71ACF59C}"/>
              </a:ext>
            </a:extLst>
          </p:cNvPr>
          <p:cNvSpPr>
            <a:spLocks noGrp="1"/>
          </p:cNvSpPr>
          <p:nvPr>
            <p:ph type="dt" sz="half" idx="10"/>
          </p:nvPr>
        </p:nvSpPr>
        <p:spPr/>
        <p:txBody>
          <a:bodyPr/>
          <a:lstStyle/>
          <a:p>
            <a:fld id="{6BC1CEA6-B670-4FDB-8EB4-EB90786D9F61}" type="datetimeFigureOut">
              <a:rPr lang="en-GB" smtClean="0"/>
              <a:t>16/07/2025</a:t>
            </a:fld>
            <a:endParaRPr lang="en-GB"/>
          </a:p>
        </p:txBody>
      </p:sp>
      <p:sp>
        <p:nvSpPr>
          <p:cNvPr id="5" name="Footer Placeholder 4">
            <a:extLst>
              <a:ext uri="{FF2B5EF4-FFF2-40B4-BE49-F238E27FC236}">
                <a16:creationId xmlns:a16="http://schemas.microsoft.com/office/drawing/2014/main" id="{7520F798-484C-8507-6FE7-41080FBA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A87E9-A164-32F8-BCD1-382469AC58D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75102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6A79-20CD-411A-BF76-2A84A90F8F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99926A-0367-1E83-CE6D-8840D3964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CC47C-9F03-C0F4-8D7D-90005A99EF02}"/>
              </a:ext>
            </a:extLst>
          </p:cNvPr>
          <p:cNvSpPr>
            <a:spLocks noGrp="1"/>
          </p:cNvSpPr>
          <p:nvPr>
            <p:ph type="dt" sz="half" idx="10"/>
          </p:nvPr>
        </p:nvSpPr>
        <p:spPr/>
        <p:txBody>
          <a:bodyPr/>
          <a:lstStyle/>
          <a:p>
            <a:fld id="{6BC1CEA6-B670-4FDB-8EB4-EB90786D9F61}" type="datetimeFigureOut">
              <a:rPr lang="en-GB" smtClean="0"/>
              <a:t>16/07/2025</a:t>
            </a:fld>
            <a:endParaRPr lang="en-GB"/>
          </a:p>
        </p:txBody>
      </p:sp>
      <p:sp>
        <p:nvSpPr>
          <p:cNvPr id="5" name="Footer Placeholder 4">
            <a:extLst>
              <a:ext uri="{FF2B5EF4-FFF2-40B4-BE49-F238E27FC236}">
                <a16:creationId xmlns:a16="http://schemas.microsoft.com/office/drawing/2014/main" id="{EE0C8A91-AB63-8776-9B25-1D04A72A2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F11F4-2A35-97AC-608D-C8EC21D1B162}"/>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0180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BA4FE-2324-162B-6EB9-23F62C172A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054E3E-5780-53B8-E60A-9FF31A7AC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7E20A-43F1-ADD5-F441-08D4235E462E}"/>
              </a:ext>
            </a:extLst>
          </p:cNvPr>
          <p:cNvSpPr>
            <a:spLocks noGrp="1"/>
          </p:cNvSpPr>
          <p:nvPr>
            <p:ph type="dt" sz="half" idx="10"/>
          </p:nvPr>
        </p:nvSpPr>
        <p:spPr/>
        <p:txBody>
          <a:bodyPr/>
          <a:lstStyle/>
          <a:p>
            <a:fld id="{6BC1CEA6-B670-4FDB-8EB4-EB90786D9F61}" type="datetimeFigureOut">
              <a:rPr lang="en-GB" smtClean="0"/>
              <a:t>16/07/2025</a:t>
            </a:fld>
            <a:endParaRPr lang="en-GB"/>
          </a:p>
        </p:txBody>
      </p:sp>
      <p:sp>
        <p:nvSpPr>
          <p:cNvPr id="5" name="Footer Placeholder 4">
            <a:extLst>
              <a:ext uri="{FF2B5EF4-FFF2-40B4-BE49-F238E27FC236}">
                <a16:creationId xmlns:a16="http://schemas.microsoft.com/office/drawing/2014/main" id="{E14E80B7-C4DE-09BC-2A1C-32B142DCF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CECA57-BDE7-9335-4D3A-96BF2705626F}"/>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47961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8F07-C240-6E97-CDE3-FA07B37A54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813CA6-DF5A-E729-DC6B-9A4357B72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5C45A-C171-7ED4-1917-E1FEBAD1EC8F}"/>
              </a:ext>
            </a:extLst>
          </p:cNvPr>
          <p:cNvSpPr>
            <a:spLocks noGrp="1"/>
          </p:cNvSpPr>
          <p:nvPr>
            <p:ph type="dt" sz="half" idx="10"/>
          </p:nvPr>
        </p:nvSpPr>
        <p:spPr/>
        <p:txBody>
          <a:bodyPr/>
          <a:lstStyle/>
          <a:p>
            <a:fld id="{6BC1CEA6-B670-4FDB-8EB4-EB90786D9F61}" type="datetimeFigureOut">
              <a:rPr lang="en-GB" smtClean="0"/>
              <a:t>16/07/2025</a:t>
            </a:fld>
            <a:endParaRPr lang="en-GB"/>
          </a:p>
        </p:txBody>
      </p:sp>
      <p:sp>
        <p:nvSpPr>
          <p:cNvPr id="5" name="Footer Placeholder 4">
            <a:extLst>
              <a:ext uri="{FF2B5EF4-FFF2-40B4-BE49-F238E27FC236}">
                <a16:creationId xmlns:a16="http://schemas.microsoft.com/office/drawing/2014/main" id="{52ED2A67-E3B1-D932-BDC9-E40A87535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33D20-A9D7-DF8F-EB45-5F31F72FCD7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380860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25CF-2B07-3310-41DE-DF88B7C8D7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874A2C-9D50-AC18-6B41-DCE5CFEF2C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87778-7353-11D6-A514-7A549EE635C9}"/>
              </a:ext>
            </a:extLst>
          </p:cNvPr>
          <p:cNvSpPr>
            <a:spLocks noGrp="1"/>
          </p:cNvSpPr>
          <p:nvPr>
            <p:ph type="dt" sz="half" idx="10"/>
          </p:nvPr>
        </p:nvSpPr>
        <p:spPr/>
        <p:txBody>
          <a:bodyPr/>
          <a:lstStyle/>
          <a:p>
            <a:fld id="{6BC1CEA6-B670-4FDB-8EB4-EB90786D9F61}" type="datetimeFigureOut">
              <a:rPr lang="en-GB" smtClean="0"/>
              <a:t>16/07/2025</a:t>
            </a:fld>
            <a:endParaRPr lang="en-GB"/>
          </a:p>
        </p:txBody>
      </p:sp>
      <p:sp>
        <p:nvSpPr>
          <p:cNvPr id="5" name="Footer Placeholder 4">
            <a:extLst>
              <a:ext uri="{FF2B5EF4-FFF2-40B4-BE49-F238E27FC236}">
                <a16:creationId xmlns:a16="http://schemas.microsoft.com/office/drawing/2014/main" id="{F6FE5352-D98F-868E-3D5D-C63B12C583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45E96-70A6-94C0-F366-8351EBF0544A}"/>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5513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6F25-DB00-3388-8C04-7564B35D7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DFD5D-7D39-37A7-DA40-5C964A42D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75C299-7885-D93B-7FDC-46B6489D6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9605CB-8701-8A4E-AC89-CF1A66260FEB}"/>
              </a:ext>
            </a:extLst>
          </p:cNvPr>
          <p:cNvSpPr>
            <a:spLocks noGrp="1"/>
          </p:cNvSpPr>
          <p:nvPr>
            <p:ph type="dt" sz="half" idx="10"/>
          </p:nvPr>
        </p:nvSpPr>
        <p:spPr/>
        <p:txBody>
          <a:bodyPr/>
          <a:lstStyle/>
          <a:p>
            <a:fld id="{6BC1CEA6-B670-4FDB-8EB4-EB90786D9F61}" type="datetimeFigureOut">
              <a:rPr lang="en-GB" smtClean="0"/>
              <a:t>16/07/2025</a:t>
            </a:fld>
            <a:endParaRPr lang="en-GB"/>
          </a:p>
        </p:txBody>
      </p:sp>
      <p:sp>
        <p:nvSpPr>
          <p:cNvPr id="6" name="Footer Placeholder 5">
            <a:extLst>
              <a:ext uri="{FF2B5EF4-FFF2-40B4-BE49-F238E27FC236}">
                <a16:creationId xmlns:a16="http://schemas.microsoft.com/office/drawing/2014/main" id="{7A215E69-DFC8-6827-1DA5-ED80506C9D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D770F-DAE9-5218-1F3B-CFB8AB354069}"/>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669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EB35-F9AD-7C97-09DF-52A27A28FE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B2E66-F381-190C-9349-2E01735F7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D3FB0-112F-F7E3-D5DC-7F9745F5E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07BA97-D129-0739-7250-BFEF78836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E8AC-1CAA-2089-A01C-4412739C5A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B1452B-9DCF-F5D9-C353-59DD7C4FBEC3}"/>
              </a:ext>
            </a:extLst>
          </p:cNvPr>
          <p:cNvSpPr>
            <a:spLocks noGrp="1"/>
          </p:cNvSpPr>
          <p:nvPr>
            <p:ph type="dt" sz="half" idx="10"/>
          </p:nvPr>
        </p:nvSpPr>
        <p:spPr/>
        <p:txBody>
          <a:bodyPr/>
          <a:lstStyle/>
          <a:p>
            <a:fld id="{6BC1CEA6-B670-4FDB-8EB4-EB90786D9F61}" type="datetimeFigureOut">
              <a:rPr lang="en-GB" smtClean="0"/>
              <a:t>16/07/2025</a:t>
            </a:fld>
            <a:endParaRPr lang="en-GB"/>
          </a:p>
        </p:txBody>
      </p:sp>
      <p:sp>
        <p:nvSpPr>
          <p:cNvPr id="8" name="Footer Placeholder 7">
            <a:extLst>
              <a:ext uri="{FF2B5EF4-FFF2-40B4-BE49-F238E27FC236}">
                <a16:creationId xmlns:a16="http://schemas.microsoft.com/office/drawing/2014/main" id="{9E549772-8D4F-1232-283D-A875EFE575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4FC9E5-07FF-A7FA-845D-628B2D79E02C}"/>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40651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E184-0EE1-06FC-2E40-E6E8065A31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B96405-009A-A4D6-662B-32C5C01FEEC8}"/>
              </a:ext>
            </a:extLst>
          </p:cNvPr>
          <p:cNvSpPr>
            <a:spLocks noGrp="1"/>
          </p:cNvSpPr>
          <p:nvPr>
            <p:ph type="dt" sz="half" idx="10"/>
          </p:nvPr>
        </p:nvSpPr>
        <p:spPr/>
        <p:txBody>
          <a:bodyPr/>
          <a:lstStyle/>
          <a:p>
            <a:fld id="{6BC1CEA6-B670-4FDB-8EB4-EB90786D9F61}" type="datetimeFigureOut">
              <a:rPr lang="en-GB" smtClean="0"/>
              <a:t>16/07/2025</a:t>
            </a:fld>
            <a:endParaRPr lang="en-GB"/>
          </a:p>
        </p:txBody>
      </p:sp>
      <p:sp>
        <p:nvSpPr>
          <p:cNvPr id="4" name="Footer Placeholder 3">
            <a:extLst>
              <a:ext uri="{FF2B5EF4-FFF2-40B4-BE49-F238E27FC236}">
                <a16:creationId xmlns:a16="http://schemas.microsoft.com/office/drawing/2014/main" id="{366A982C-AF59-283B-E24D-A2EF9421F1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0C3E52-2901-AAC6-F403-C1A739EF8D16}"/>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688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A0809-8F75-B6CB-DE78-1F6364E5D278}"/>
              </a:ext>
            </a:extLst>
          </p:cNvPr>
          <p:cNvSpPr>
            <a:spLocks noGrp="1"/>
          </p:cNvSpPr>
          <p:nvPr>
            <p:ph type="dt" sz="half" idx="10"/>
          </p:nvPr>
        </p:nvSpPr>
        <p:spPr/>
        <p:txBody>
          <a:bodyPr/>
          <a:lstStyle/>
          <a:p>
            <a:fld id="{6BC1CEA6-B670-4FDB-8EB4-EB90786D9F61}" type="datetimeFigureOut">
              <a:rPr lang="en-GB" smtClean="0"/>
              <a:t>16/07/2025</a:t>
            </a:fld>
            <a:endParaRPr lang="en-GB"/>
          </a:p>
        </p:txBody>
      </p:sp>
      <p:sp>
        <p:nvSpPr>
          <p:cNvPr id="3" name="Footer Placeholder 2">
            <a:extLst>
              <a:ext uri="{FF2B5EF4-FFF2-40B4-BE49-F238E27FC236}">
                <a16:creationId xmlns:a16="http://schemas.microsoft.com/office/drawing/2014/main" id="{FE7236EB-1B0C-AE2C-7B0F-90CE4B4E91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575908-124E-D5F0-D032-4952CB735088}"/>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1534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BAAE-5138-D32E-8EE6-4F8CC7A6A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C3D998-177A-D095-BBAF-F29B19E35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B322CF-E56D-C0DA-BB1A-EAE605E39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DC4C8-2BC8-A7E8-E5F0-309734834916}"/>
              </a:ext>
            </a:extLst>
          </p:cNvPr>
          <p:cNvSpPr>
            <a:spLocks noGrp="1"/>
          </p:cNvSpPr>
          <p:nvPr>
            <p:ph type="dt" sz="half" idx="10"/>
          </p:nvPr>
        </p:nvSpPr>
        <p:spPr/>
        <p:txBody>
          <a:bodyPr/>
          <a:lstStyle/>
          <a:p>
            <a:fld id="{6BC1CEA6-B670-4FDB-8EB4-EB90786D9F61}" type="datetimeFigureOut">
              <a:rPr lang="en-GB" smtClean="0"/>
              <a:t>16/07/2025</a:t>
            </a:fld>
            <a:endParaRPr lang="en-GB"/>
          </a:p>
        </p:txBody>
      </p:sp>
      <p:sp>
        <p:nvSpPr>
          <p:cNvPr id="6" name="Footer Placeholder 5">
            <a:extLst>
              <a:ext uri="{FF2B5EF4-FFF2-40B4-BE49-F238E27FC236}">
                <a16:creationId xmlns:a16="http://schemas.microsoft.com/office/drawing/2014/main" id="{D797C640-98E1-46A6-B0DC-4618D7A4F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F143E-13B6-B800-F073-169BA996144E}"/>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9327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1A17-B4DE-868C-CBC5-123CAF40B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D8C265-C230-346C-E21A-E8B4B8ABF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A0180D-7691-609C-379E-6C3BF3822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27643-C1CD-3423-C1D9-B509B8BBA24F}"/>
              </a:ext>
            </a:extLst>
          </p:cNvPr>
          <p:cNvSpPr>
            <a:spLocks noGrp="1"/>
          </p:cNvSpPr>
          <p:nvPr>
            <p:ph type="dt" sz="half" idx="10"/>
          </p:nvPr>
        </p:nvSpPr>
        <p:spPr/>
        <p:txBody>
          <a:bodyPr/>
          <a:lstStyle/>
          <a:p>
            <a:fld id="{6BC1CEA6-B670-4FDB-8EB4-EB90786D9F61}" type="datetimeFigureOut">
              <a:rPr lang="en-GB" smtClean="0"/>
              <a:t>16/07/2025</a:t>
            </a:fld>
            <a:endParaRPr lang="en-GB"/>
          </a:p>
        </p:txBody>
      </p:sp>
      <p:sp>
        <p:nvSpPr>
          <p:cNvPr id="6" name="Footer Placeholder 5">
            <a:extLst>
              <a:ext uri="{FF2B5EF4-FFF2-40B4-BE49-F238E27FC236}">
                <a16:creationId xmlns:a16="http://schemas.microsoft.com/office/drawing/2014/main" id="{449584F6-C1EB-0F88-E928-FE3ACBC612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9A2E33-C3BC-8B99-D708-872A8239EDF0}"/>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75036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8C2AE-FFB8-B42C-8293-7B51FF783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2860E4-2F84-7C8F-8807-568C9A07D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C1466-053F-0DA4-2FA6-1BBA65674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C1CEA6-B670-4FDB-8EB4-EB90786D9F61}" type="datetimeFigureOut">
              <a:rPr lang="en-GB" smtClean="0"/>
              <a:t>16/07/2025</a:t>
            </a:fld>
            <a:endParaRPr lang="en-GB"/>
          </a:p>
        </p:txBody>
      </p:sp>
      <p:sp>
        <p:nvSpPr>
          <p:cNvPr id="5" name="Footer Placeholder 4">
            <a:extLst>
              <a:ext uri="{FF2B5EF4-FFF2-40B4-BE49-F238E27FC236}">
                <a16:creationId xmlns:a16="http://schemas.microsoft.com/office/drawing/2014/main" id="{27D9793E-6A1D-37BD-802F-AB0BFB509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E9C1907-1843-AF04-148C-015EBDAC8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4F4F5-5861-45D1-BF69-1C6087D0E56D}" type="slidenum">
              <a:rPr lang="en-GB" smtClean="0"/>
              <a:t>‹#›</a:t>
            </a:fld>
            <a:endParaRPr lang="en-GB"/>
          </a:p>
        </p:txBody>
      </p:sp>
    </p:spTree>
    <p:extLst>
      <p:ext uri="{BB962C8B-B14F-4D97-AF65-F5344CB8AC3E}">
        <p14:creationId xmlns:p14="http://schemas.microsoft.com/office/powerpoint/2010/main" val="175368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306744" y="3072316"/>
            <a:ext cx="2909499" cy="983873"/>
          </a:xfrm>
          <a:prstGeom prst="cloud">
            <a:avLst/>
          </a:prstGeom>
          <a:noFill/>
          <a:ln w="57150">
            <a:solidFill>
              <a:srgbClr val="821F4D"/>
            </a:solidFill>
          </a:ln>
        </p:spPr>
        <p:txBody>
          <a:bodyPr wrap="square" lIns="91440" tIns="45720" rIns="91440" bIns="45720" rtlCol="0" anchor="t">
            <a:spAutoFit/>
          </a:bodyPr>
          <a:lstStyle/>
          <a:p>
            <a:pPr algn="ctr"/>
            <a:r>
              <a:rPr lang="en-GB" dirty="0">
                <a:latin typeface="Letter-join No-Lead 6"/>
              </a:rPr>
              <a:t>Year 6</a:t>
            </a:r>
            <a:endParaRPr lang="en-GB" dirty="0">
              <a:latin typeface="Letter-join No-Lead 6" panose="02000505000000020003" pitchFamily="50" charset="0"/>
            </a:endParaRPr>
          </a:p>
          <a:p>
            <a:pPr algn="ctr"/>
            <a:r>
              <a:rPr lang="en-GB" dirty="0">
                <a:latin typeface="Letter-join No-Lead 6"/>
              </a:rPr>
              <a:t>Autumn Term 1</a:t>
            </a:r>
          </a:p>
        </p:txBody>
      </p:sp>
      <p:sp>
        <p:nvSpPr>
          <p:cNvPr id="11" name="TextBox 10">
            <a:extLst>
              <a:ext uri="{FF2B5EF4-FFF2-40B4-BE49-F238E27FC236}">
                <a16:creationId xmlns:a16="http://schemas.microsoft.com/office/drawing/2014/main" id="{1C6BB8E7-01D9-B22E-D06F-0E24458E32C4}"/>
              </a:ext>
            </a:extLst>
          </p:cNvPr>
          <p:cNvSpPr txBox="1"/>
          <p:nvPr/>
        </p:nvSpPr>
        <p:spPr>
          <a:xfrm>
            <a:off x="432252" y="161788"/>
            <a:ext cx="3754546"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English</a:t>
            </a:r>
          </a:p>
          <a:p>
            <a:pPr algn="ctr"/>
            <a:endParaRPr lang="en-GB" sz="1200" dirty="0">
              <a:latin typeface="Letter-join No-Lead 6"/>
            </a:endParaRPr>
          </a:p>
          <a:p>
            <a:pPr algn="ctr"/>
            <a:r>
              <a:rPr lang="en-GB" sz="1200" dirty="0">
                <a:latin typeface="Letter-join No-Lead 6"/>
              </a:rPr>
              <a:t>Throughout Autumn 1, we will using the text ‘The Arrival’ written by Shaun Tan.   We will be exploring the effects of figurative language and applying the skills acquired to write letters and diary entries. Which convey a given perspective.</a:t>
            </a: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411377" y="2985850"/>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313379" y="1748295"/>
            <a:ext cx="3007791"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Maths</a:t>
            </a:r>
          </a:p>
          <a:p>
            <a:pPr algn="ctr"/>
            <a:endParaRPr lang="en-GB" sz="1200" u="sng" dirty="0">
              <a:latin typeface="Letter-join No-Lead 6" panose="02000505000000020003" pitchFamily="50" charset="0"/>
            </a:endParaRPr>
          </a:p>
          <a:p>
            <a:pPr algn="ctr"/>
            <a:r>
              <a:rPr lang="en-GB" sz="1200" dirty="0">
                <a:latin typeface="Letter-join No-Lead 6"/>
              </a:rPr>
              <a:t>We will be focusing on place value of number up to 1,000,000 including powers of 10 and negatives numbers.  There also is a focus on the 4 operations working with numbers to 1.000,000.  Included in this, the children will problem solve, explore common factors/ multiples and prime numbers.</a:t>
            </a: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126436" y="141742"/>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46778" y="1594704"/>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546042" y="3888366"/>
            <a:ext cx="2693589"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panose="02000505000000020003" pitchFamily="50" charset="0"/>
              </a:rPr>
              <a:t>Science</a:t>
            </a:r>
          </a:p>
          <a:p>
            <a:pPr algn="ctr"/>
            <a:r>
              <a:rPr lang="en-GB" sz="1200" dirty="0">
                <a:latin typeface="Letter-join No-Lead 6"/>
              </a:rPr>
              <a:t>We will be learning about ’Living Things- Classifying Big and Small’.  We draw on Carl </a:t>
            </a:r>
            <a:r>
              <a:rPr lang="en-GB" sz="1200" dirty="0" err="1">
                <a:latin typeface="Letter-join No-Lead 6"/>
              </a:rPr>
              <a:t>Linneaus</a:t>
            </a:r>
            <a:r>
              <a:rPr lang="en-GB" sz="1200" dirty="0">
                <a:latin typeface="Letter-join No-Lead 6"/>
              </a:rPr>
              <a:t> classification system to explore cold/ warm blooded vertebrae, invertebrate and micro- organisms.</a:t>
            </a: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186231" y="3696035"/>
            <a:ext cx="574329" cy="5743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3349467" y="2169318"/>
            <a:ext cx="4082718" cy="830997"/>
          </a:xfrm>
          <a:prstGeom prst="rect">
            <a:avLst/>
          </a:prstGeom>
          <a:noFill/>
          <a:ln>
            <a:solidFill>
              <a:srgbClr val="821F4D"/>
            </a:solidFill>
            <a:prstDash val="lgDash"/>
          </a:ln>
        </p:spPr>
        <p:txBody>
          <a:bodyPr wrap="square" lIns="91440" tIns="45720" rIns="91440" bIns="45720" rtlCol="0" anchor="t">
            <a:spAutoFit/>
          </a:bodyPr>
          <a:lstStyle/>
          <a:p>
            <a:r>
              <a:rPr lang="en-GB" sz="1200" dirty="0">
                <a:latin typeface="Letter-join Plus 6" panose="02000505000000020003" pitchFamily="50" charset="0"/>
              </a:rPr>
              <a:t>In computing we will focus on Bletchley Park and the history of computers Discovering the history of Bletchley Park, historical figures and the importance of code breaking and passwords.  In addition, internet safety.</a:t>
            </a: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3653">
            <a:off x="3852754" y="1535534"/>
            <a:ext cx="664540" cy="6554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431052" y="415652"/>
            <a:ext cx="2996206"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panose="02000505000000020003" pitchFamily="50" charset="0"/>
              </a:rPr>
              <a:t>Music</a:t>
            </a:r>
          </a:p>
          <a:p>
            <a:pPr algn="ctr"/>
            <a:r>
              <a:rPr lang="en-GB" sz="1200" dirty="0">
                <a:latin typeface="Letter-join No-Lead 6" panose="02000505000000020003" pitchFamily="50" charset="0"/>
              </a:rPr>
              <a:t>The theme for our music dynamics, pitch and texture using Fingal’s Cave by Mendelssohn as a driver. Here the children appraise the composer and improvise and compose their own music.</a:t>
            </a:r>
            <a:endParaRPr lang="en-GB" sz="1200" dirty="0">
              <a:latin typeface="Letter-join No-Lead 6"/>
            </a:endParaRPr>
          </a:p>
        </p:txBody>
      </p:sp>
      <p:sp>
        <p:nvSpPr>
          <p:cNvPr id="22" name="TextBox 21">
            <a:extLst>
              <a:ext uri="{FF2B5EF4-FFF2-40B4-BE49-F238E27FC236}">
                <a16:creationId xmlns:a16="http://schemas.microsoft.com/office/drawing/2014/main" id="{FFE11EB2-0B15-7898-6BAC-BB9FCAB1D810}"/>
              </a:ext>
            </a:extLst>
          </p:cNvPr>
          <p:cNvSpPr txBox="1"/>
          <p:nvPr/>
        </p:nvSpPr>
        <p:spPr>
          <a:xfrm>
            <a:off x="10699299" y="398504"/>
            <a:ext cx="1305998" cy="249299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panose="02000505000000020003" pitchFamily="50" charset="0"/>
              </a:rPr>
              <a:t>PSHE</a:t>
            </a:r>
          </a:p>
          <a:p>
            <a:pPr algn="ctr"/>
            <a:endParaRPr lang="en-GB" sz="1200" u="sng" dirty="0">
              <a:latin typeface="Letter-join No-Lead 6" panose="02000505000000020003" pitchFamily="50" charset="0"/>
            </a:endParaRPr>
          </a:p>
          <a:p>
            <a:pPr algn="ctr"/>
            <a:r>
              <a:rPr lang="en-GB" sz="1200" dirty="0">
                <a:latin typeface="Letter-join No-Lead 6"/>
              </a:rPr>
              <a:t>Our unit will focus on relationships and attraction to others.  In addition,  managing pressure and consents in different situations.</a:t>
            </a:r>
          </a:p>
        </p:txBody>
      </p:sp>
      <p:sp>
        <p:nvSpPr>
          <p:cNvPr id="24" name="TextBox 23">
            <a:extLst>
              <a:ext uri="{FF2B5EF4-FFF2-40B4-BE49-F238E27FC236}">
                <a16:creationId xmlns:a16="http://schemas.microsoft.com/office/drawing/2014/main" id="{C7E125DF-D310-D8D3-AFEF-DF9172C4876A}"/>
              </a:ext>
            </a:extLst>
          </p:cNvPr>
          <p:cNvSpPr txBox="1"/>
          <p:nvPr/>
        </p:nvSpPr>
        <p:spPr>
          <a:xfrm>
            <a:off x="4438831" y="328295"/>
            <a:ext cx="2593702"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History</a:t>
            </a:r>
          </a:p>
          <a:p>
            <a:pPr algn="ctr"/>
            <a:endParaRPr lang="en-GB" sz="1200" u="sng" dirty="0">
              <a:latin typeface="Letter-join No-Lead 6" panose="02000505000000020003" pitchFamily="50" charset="0"/>
            </a:endParaRPr>
          </a:p>
          <a:p>
            <a:pPr algn="ctr"/>
            <a:r>
              <a:rPr lang="en-GB" sz="1200" dirty="0">
                <a:latin typeface="Letter-join No-Lead 6"/>
              </a:rPr>
              <a:t> Our key question: What does the Census tell us about our local area. Here we learn what the census tells us about women, children and jobs and how the census data in the past differs to today.</a:t>
            </a:r>
          </a:p>
        </p:txBody>
      </p:sp>
      <p:sp>
        <p:nvSpPr>
          <p:cNvPr id="25" name="TextBox 24">
            <a:extLst>
              <a:ext uri="{FF2B5EF4-FFF2-40B4-BE49-F238E27FC236}">
                <a16:creationId xmlns:a16="http://schemas.microsoft.com/office/drawing/2014/main" id="{35B164B7-B96D-1ECE-61D4-40EA3ED87427}"/>
              </a:ext>
            </a:extLst>
          </p:cNvPr>
          <p:cNvSpPr txBox="1"/>
          <p:nvPr/>
        </p:nvSpPr>
        <p:spPr>
          <a:xfrm>
            <a:off x="5735682" y="4439209"/>
            <a:ext cx="1797950" cy="163121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Art/DT</a:t>
            </a:r>
            <a:endParaRPr lang="en-GB" sz="1100" dirty="0">
              <a:latin typeface="Letter-join No-Lead 6"/>
            </a:endParaRPr>
          </a:p>
          <a:p>
            <a:pPr algn="ctr"/>
            <a:r>
              <a:rPr lang="en-GB" sz="1100" dirty="0">
                <a:latin typeface="Letter-join No-Lead 6"/>
                <a:ea typeface="Lato"/>
                <a:cs typeface="Lato"/>
              </a:rPr>
              <a:t>Children learn about the artists Chuck Close and Derek O Boateng.  Here the children will develop photography skills and techniques to design a range of creative photographic outcomes.</a:t>
            </a:r>
            <a:endParaRPr lang="en-GB" sz="1100" dirty="0">
              <a:latin typeface="Letter-join No-Lead 6"/>
            </a:endParaRP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63" t="15769" r="48388" b="27586"/>
          <a:stretch/>
        </p:blipFill>
        <p:spPr bwMode="auto">
          <a:xfrm>
            <a:off x="4332564" y="161702"/>
            <a:ext cx="779169" cy="5581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892" t="15769" r="4304" b="23633"/>
          <a:stretch/>
        </p:blipFill>
        <p:spPr bwMode="auto">
          <a:xfrm>
            <a:off x="6329650" y="89265"/>
            <a:ext cx="702883" cy="59704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769" t="19404" r="23441" b="21222"/>
          <a:stretch/>
        </p:blipFill>
        <p:spPr bwMode="auto">
          <a:xfrm>
            <a:off x="7392851" y="11324"/>
            <a:ext cx="508971" cy="56181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3444" y="3826538"/>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76787" y="114329"/>
            <a:ext cx="672567" cy="67542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7635058" y="4081233"/>
            <a:ext cx="4361111" cy="2123658"/>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How you can support your child at home</a:t>
            </a:r>
          </a:p>
          <a:p>
            <a:pPr algn="ctr"/>
            <a:endParaRPr lang="en-GB" sz="1200" u="sng" dirty="0">
              <a:latin typeface="Letter-join No-Lead 6" panose="02000505000000020003" pitchFamily="50" charset="0"/>
            </a:endParaRPr>
          </a:p>
          <a:p>
            <a:pPr marL="171450" indent="-171450">
              <a:buFont typeface="Arial" panose="020B0604020202020204" pitchFamily="34" charset="0"/>
              <a:buChar char="•"/>
            </a:pPr>
            <a:r>
              <a:rPr lang="en-GB" sz="1200" dirty="0">
                <a:latin typeface="Letter-join No-Lead 6"/>
              </a:rPr>
              <a:t>Daily reading and discussion of the text, asking questions about the characters, plot and setting.</a:t>
            </a:r>
          </a:p>
          <a:p>
            <a:pPr marL="171450" indent="-171450">
              <a:buFont typeface="Arial" panose="020B0604020202020204" pitchFamily="34" charset="0"/>
              <a:buChar char="•"/>
            </a:pPr>
            <a:r>
              <a:rPr lang="en-GB" sz="1200" dirty="0">
                <a:latin typeface="Letter-join No-Lead 6"/>
              </a:rPr>
              <a:t>TT Rockstars to secure quick recall of key multiplication and division facts.</a:t>
            </a:r>
            <a:endParaRPr lang="en-GB" dirty="0"/>
          </a:p>
          <a:p>
            <a:pPr marL="171450" indent="-171450">
              <a:buFont typeface="Arial" panose="020B0604020202020204" pitchFamily="34" charset="0"/>
              <a:buChar char="•"/>
            </a:pPr>
            <a:r>
              <a:rPr lang="en-GB" sz="1200" dirty="0">
                <a:latin typeface="Letter-join No-Lead 6"/>
              </a:rPr>
              <a:t>Hit the Button- a free online maths game to help with quick recall of multiplication and division facts.</a:t>
            </a:r>
          </a:p>
          <a:p>
            <a:pPr marL="171450" indent="-171450">
              <a:buFont typeface="Arial" panose="020B0604020202020204" pitchFamily="34" charset="0"/>
              <a:buChar char="•"/>
            </a:pPr>
            <a:r>
              <a:rPr lang="en-GB" sz="1200" dirty="0">
                <a:latin typeface="Letter-join No-Lead 6"/>
              </a:rPr>
              <a:t>Spelling of Year 5 and 6 words.</a:t>
            </a:r>
          </a:p>
          <a:p>
            <a:pPr marL="171450" indent="-171450">
              <a:buFont typeface="Arial" panose="020B0604020202020204" pitchFamily="34" charset="0"/>
              <a:buChar char="•"/>
            </a:pPr>
            <a:r>
              <a:rPr lang="en-GB" sz="1200">
                <a:latin typeface="Letter-join No-Lead 6"/>
              </a:rPr>
              <a:t>Supporting</a:t>
            </a:r>
            <a:r>
              <a:rPr lang="en-GB" sz="1200" dirty="0">
                <a:latin typeface="Letter-join No-Lead 6"/>
              </a:rPr>
              <a:t> with specific weekly homework given on Fridays and to be returned on Thursdays.</a:t>
            </a:r>
          </a:p>
        </p:txBody>
      </p:sp>
      <p:sp>
        <p:nvSpPr>
          <p:cNvPr id="34" name="TextBox 33">
            <a:extLst>
              <a:ext uri="{FF2B5EF4-FFF2-40B4-BE49-F238E27FC236}">
                <a16:creationId xmlns:a16="http://schemas.microsoft.com/office/drawing/2014/main" id="{9CE686A4-D55E-678D-0570-001401DF1FAB}"/>
              </a:ext>
            </a:extLst>
          </p:cNvPr>
          <p:cNvSpPr txBox="1"/>
          <p:nvPr/>
        </p:nvSpPr>
        <p:spPr>
          <a:xfrm>
            <a:off x="473395" y="5531433"/>
            <a:ext cx="2709640"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MFL</a:t>
            </a:r>
          </a:p>
          <a:p>
            <a:pPr algn="ctr"/>
            <a:endParaRPr lang="en-GB" sz="1200" u="sng" dirty="0">
              <a:latin typeface="Letter-join No-Lead 6" panose="02000505000000020003" pitchFamily="50" charset="0"/>
            </a:endParaRPr>
          </a:p>
          <a:p>
            <a:pPr algn="ctr"/>
            <a:r>
              <a:rPr lang="en-GB" sz="1200" dirty="0">
                <a:latin typeface="Letter-join No-Lead 6"/>
              </a:rPr>
              <a:t>In French we will be focusing on what a typical school day is like and locations that can be found in the school setting.</a:t>
            </a:r>
          </a:p>
        </p:txBody>
      </p:sp>
      <p:pic>
        <p:nvPicPr>
          <p:cNvPr id="35" name="Picture 32" descr="Flag of france - Free vector clipart images on creazilla.com">
            <a:extLst>
              <a:ext uri="{FF2B5EF4-FFF2-40B4-BE49-F238E27FC236}">
                <a16:creationId xmlns:a16="http://schemas.microsoft.com/office/drawing/2014/main" id="{6184206A-41A8-A543-E56D-1F86B3D393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368768">
            <a:off x="188614" y="5665308"/>
            <a:ext cx="527156" cy="74791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7663216" y="2090392"/>
            <a:ext cx="2921977"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PE</a:t>
            </a:r>
            <a:endParaRPr lang="en-US"/>
          </a:p>
          <a:p>
            <a:pPr algn="ctr"/>
            <a:endParaRPr lang="en-GB" sz="1200" u="sng" dirty="0">
              <a:latin typeface="Letter-join No-Lead 6" panose="02000505000000020003" pitchFamily="50" charset="0"/>
            </a:endParaRPr>
          </a:p>
          <a:p>
            <a:pPr algn="ctr"/>
            <a:r>
              <a:rPr lang="en-GB" sz="1200" dirty="0">
                <a:latin typeface="Letter-join No-Lead 6"/>
              </a:rPr>
              <a:t>In indoor PE we will be exploring dance through the music ‘Singing in the Rain and artwork Umbrellas by Renoir.</a:t>
            </a:r>
          </a:p>
          <a:p>
            <a:pPr algn="ctr"/>
            <a:endParaRPr lang="en-GB" sz="1200" dirty="0">
              <a:latin typeface="Letter-join No-Lead 6" panose="02000505000000020003" pitchFamily="50" charset="0"/>
            </a:endParaRPr>
          </a:p>
          <a:p>
            <a:pPr algn="ctr"/>
            <a:r>
              <a:rPr lang="en-GB" sz="1200" dirty="0">
                <a:latin typeface="Letter-join No-Lead 6"/>
              </a:rPr>
              <a:t>In outdoor PE, we will focus on net and wall games and learning invasion skills.</a:t>
            </a:r>
            <a:endParaRPr lang="en-GB" sz="1200" dirty="0">
              <a:latin typeface="Letter-join No-Lead 6" panose="02000505000000020003" pitchFamily="50" charset="0"/>
            </a:endParaRP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765388">
            <a:off x="7164004" y="1364032"/>
            <a:ext cx="556316" cy="9262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3388092" y="4363699"/>
            <a:ext cx="2081919" cy="175432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RE</a:t>
            </a:r>
          </a:p>
          <a:p>
            <a:pPr algn="ctr"/>
            <a:endParaRPr lang="en-GB" sz="1200" dirty="0">
              <a:latin typeface="Letter-join No-Lead 6" panose="02000505000000020003" pitchFamily="50" charset="0"/>
            </a:endParaRPr>
          </a:p>
          <a:p>
            <a:pPr algn="ctr"/>
            <a:r>
              <a:rPr lang="en-GB" sz="1200" dirty="0">
                <a:latin typeface="Letter-join No-Lead 6"/>
              </a:rPr>
              <a:t>Our ‘Big Question’ this half term is Creation or Science- conflicting or complimentary?  Here we explore why some people believe in God and why some do not.</a:t>
            </a: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99224" y="4025912"/>
            <a:ext cx="899674" cy="51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280C0F33DF234D8FF0B0D921FCDBD4" ma:contentTypeVersion="15" ma:contentTypeDescription="Create a new document." ma:contentTypeScope="" ma:versionID="41ce5681fa557c0dee948e1fb0c76d8c">
  <xsd:schema xmlns:xsd="http://www.w3.org/2001/XMLSchema" xmlns:xs="http://www.w3.org/2001/XMLSchema" xmlns:p="http://schemas.microsoft.com/office/2006/metadata/properties" xmlns:ns2="6ea24f70-e854-402f-ac38-0e72f65cb8c5" xmlns:ns3="d1816e48-4f99-4b94-b89f-d330ddca4a58" targetNamespace="http://schemas.microsoft.com/office/2006/metadata/properties" ma:root="true" ma:fieldsID="6c9981c7db19e9732c1e9230e6d4d180" ns2:_="" ns3:_="">
    <xsd:import namespace="6ea24f70-e854-402f-ac38-0e72f65cb8c5"/>
    <xsd:import namespace="d1816e48-4f99-4b94-b89f-d330ddca4a5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a24f70-e854-402f-ac38-0e72f65cb8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816e48-4f99-4b94-b89f-d330ddca4a5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d85247c-e742-415d-b8d5-e002938f914a}" ma:internalName="TaxCatchAll" ma:showField="CatchAllData" ma:web="d1816e48-4f99-4b94-b89f-d330ddca4a5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1816e48-4f99-4b94-b89f-d330ddca4a58" xsi:nil="true"/>
    <lcf76f155ced4ddcb4097134ff3c332f xmlns="6ea24f70-e854-402f-ac38-0e72f65cb8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56A0EEB-B923-48BB-9755-A2A64B6B70BB}"/>
</file>

<file path=customXml/itemProps2.xml><?xml version="1.0" encoding="utf-8"?>
<ds:datastoreItem xmlns:ds="http://schemas.openxmlformats.org/officeDocument/2006/customXml" ds:itemID="{1CF1374E-F187-4D2C-86E8-479F4D7C6CE8}">
  <ds:schemaRefs>
    <ds:schemaRef ds:uri="http://schemas.microsoft.com/sharepoint/v3/contenttype/forms"/>
  </ds:schemaRefs>
</ds:datastoreItem>
</file>

<file path=customXml/itemProps3.xml><?xml version="1.0" encoding="utf-8"?>
<ds:datastoreItem xmlns:ds="http://schemas.openxmlformats.org/officeDocument/2006/customXml" ds:itemID="{22DD5C8D-9D19-411A-856C-B32D4E4166BA}">
  <ds:schemaRefs>
    <ds:schemaRef ds:uri="529c40e8-0bab-43d5-8ec0-07f08635fbc7"/>
    <ds:schemaRef ds:uri="e5b96425-6c5e-47e5-8e3c-66a165e9bc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00d88ee-b9c9-43dc-afb7-fdfd69f3dfd1"/>
    <ds:schemaRef ds:uri="bfd4a97d-046b-4eea-b3a8-2f3ec27d2b5e"/>
  </ds:schemaRefs>
</ds:datastoreItem>
</file>

<file path=docProps/app.xml><?xml version="1.0" encoding="utf-8"?>
<Properties xmlns="http://schemas.openxmlformats.org/officeDocument/2006/extended-properties" xmlns:vt="http://schemas.openxmlformats.org/officeDocument/2006/docPropsVTypes">
  <Template>TM02892315[[fn=Wisp]]</Template>
  <TotalTime>56</TotalTime>
  <Words>491</Words>
  <Application>Microsoft Office PowerPoint</Application>
  <PresentationFormat>Widescreen</PresentationFormat>
  <Paragraphs>39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Fliss Tyler</dc:creator>
  <cp:lastModifiedBy>Cassie Biddle</cp:lastModifiedBy>
  <cp:revision>147</cp:revision>
  <dcterms:created xsi:type="dcterms:W3CDTF">2025-03-25T13:02:34Z</dcterms:created>
  <dcterms:modified xsi:type="dcterms:W3CDTF">2025-07-16T12:17:49Z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0x010100E7280C0F33DF234D8FF0B0D921FCDBD4</vt:lpwstr>
  </property>
  <property fmtid="{D5CDD505-2E9C-101B-9397-08002B2CF9AE}" pid="3" name="MediaServiceImageTags">
    <vt:lpwstr/>
  </property>
</Properties>
</file>