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66" r:id="rId6"/>
    <p:sldId id="273" r:id="rId7"/>
    <p:sldId id="272" r:id="rId8"/>
    <p:sldId id="259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495"/>
    <a:srgbClr val="C4F1DC"/>
    <a:srgbClr val="DFD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04935-C3F9-4E46-86D4-7C1CFAF58262}" v="6" dt="2025-07-02T14:42:08.700"/>
    <p1510:client id="{9982193D-D637-4BCA-8542-D3527B91CE8F}" v="243" dt="2025-07-02T15:36:54.071"/>
    <p1510:client id="{AC718F8B-4AE5-1D07-7ACA-7E26E0582A2F}" v="310" dt="2025-07-02T14:52:23.055"/>
    <p1510:client id="{B80CF132-B528-B051-8B6E-9D4F88C00011}" v="31" dt="2025-07-02T15:31:19.298"/>
    <p1510:client id="{E57E869C-E9E2-456B-BF8D-8354C05F82DC}" v="649" dt="2025-07-02T15:41:23.884"/>
    <p1510:client id="{E8E0556D-6378-51CD-8747-A33CF591D5E0}" v="285" dt="2025-07-02T14:40:06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02F57-472D-482F-B232-7797CA69A8E6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67DC-011E-427A-B88C-759D3CF6B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24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67DC-011E-427A-B88C-759D3CF6B7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15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7AA9-57BA-6CC6-75D8-F2391790C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51B99-5A95-A22A-1E78-97D6026FD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2428A-8FB3-FF8A-A3BC-E0DA3E58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E3C4C-90B4-55BF-89B4-0887D472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6242-C39E-A03F-71D9-805660E2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5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AC1C-40A6-E109-5AEA-E9EC4E71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AD13D-9F52-8C56-76C1-12A5351A0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DC606-0540-1908-8030-7F2BEE86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3E6E-EACB-5321-CF98-62AB211E3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00228-E9D8-19E4-15FA-B61C247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1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FD7AB-025D-9CDC-9BFC-7C8F049CF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29783-2486-CF96-FAF5-1D039ED8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BE36-2EED-B388-31B8-372B2E45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DACF2-09ED-4186-9AFD-19761450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8ACA5-DC2B-FB2E-A93F-3646195A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1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215E-9B92-D311-888A-92CBF544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2CA5-3FD3-16F9-CACD-4D402F97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84D2-1836-D46B-DF72-325FE751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798E5-FF72-EC5A-EC1E-81EB77E9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29DD3-3C9A-BFAC-C752-C300AAA3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8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2EC0-8230-1701-4069-E169ED0A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44C5-2FC4-E1E2-C82D-F77CE724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04C9E-8B18-659A-ED96-43C86EA4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A7101-8B99-00A6-C8C4-E1DACC5D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793E-4317-761E-C0BE-46686B3E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C4C0-1008-4570-D8D9-A9468B94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37243-C5DF-D997-0775-BCD26DA73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BD0C8-83C8-B971-BA39-D9A83CEB2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2DA2-8D10-69D0-B491-83DFCFA1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B9679-EDE8-09E4-B069-CA400C8F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1D1DA-8CD8-DDE7-F38F-5614A3D7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04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3A5D-7B46-F3FC-74CE-343C90E7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DC990-D43C-F110-DE50-222E5D177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82EE1-9A59-9939-E0CA-2C28A0876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5B6FB-DE7A-D8B3-C866-3CD93A4E7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FE274-1695-CC35-D1EE-A87CD014C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8F7B01-B121-0ABF-9713-83191DF7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F2033-67FD-CDC2-C136-4805E2859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BD0D7-5607-6C0B-F3F9-BB586996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3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110D-3B69-9C5D-3C97-1758C35E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092F3-9630-C130-35BE-F6814356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AFEC8-5AC0-57F9-1F99-3A9982B3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EFD22-A4B2-2CFA-D3B0-60C3D2AA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68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97B97-F9DB-CA41-80BC-9127B4DB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64F54-92BF-7B81-C6F1-74DBD3FA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28812-2154-73AD-E26B-3D00E8D2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21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D440-A391-7BD9-D133-0F0721F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B935B-386A-F995-6458-E2C84152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D2AAC-8DF9-7C50-EE08-26761372D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7F18B-5F7A-F767-BEE4-4E124FCF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F44E7-EF39-6DD2-D18E-EC6ADEA6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D9B2F-1470-D917-1E38-7B653F27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5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9877-2927-7623-E40F-B3668542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414824-6C01-E823-EDCE-8D878F82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D0F5E-8988-BA74-1175-9DE70D97A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E2F66-D0E8-3B04-BE4A-CCA86E1B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2D055-EC32-0420-7862-0F709E80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A4C78-7A3C-9092-9A2A-705D0015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1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C1CAC9-313C-7338-85CE-98D972F4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1E546-4F5D-A73C-D4FE-9321776A9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4734F-B7A1-3D84-3839-3E5BE780D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76AE1-29E8-44AB-A483-BF2549C4C5B7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77A4C-99A7-27DE-8A75-FE5F35F4F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3B5C-BE31-C6B2-68A8-55972AE14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0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hyperlink" Target="https://ihavetouchedthesky.blogspot.com/2013/08/roles-rules-and-relationships.html" TargetMode="Externa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ar 6 | Carnforth School">
            <a:extLst>
              <a:ext uri="{FF2B5EF4-FFF2-40B4-BE49-F238E27FC236}">
                <a16:creationId xmlns:a16="http://schemas.microsoft.com/office/drawing/2014/main" id="{2488C6FB-4233-0AFB-B292-AE6A7E61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65"/>
          <a:stretch>
            <a:fillRect/>
          </a:stretch>
        </p:blipFill>
        <p:spPr>
          <a:xfrm>
            <a:off x="0" y="0"/>
            <a:ext cx="12192000" cy="40423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olorful tree with text and images&#10;&#10;AI-generated content may be incorrect.">
            <a:extLst>
              <a:ext uri="{FF2B5EF4-FFF2-40B4-BE49-F238E27FC236}">
                <a16:creationId xmlns:a16="http://schemas.microsoft.com/office/drawing/2014/main" id="{3D5727D7-95B3-FFFB-20F4-FAFA22864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47155"/>
            <a:ext cx="2282047" cy="231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78078F-C11E-9EE7-0DB8-9B18B9CD6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257" y="3285238"/>
            <a:ext cx="923925" cy="75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1E238-37E7-B276-CF03-17B0C58BECD5}"/>
              </a:ext>
            </a:extLst>
          </p:cNvPr>
          <p:cNvSpPr txBox="1"/>
          <p:nvPr/>
        </p:nvSpPr>
        <p:spPr>
          <a:xfrm>
            <a:off x="7097275" y="3107477"/>
            <a:ext cx="6639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>
                <a:solidFill>
                  <a:srgbClr val="214495"/>
                </a:solidFill>
                <a:latin typeface="Letter-join No-Lead 6" panose="02000505000000020003" pitchFamily="50" charset="0"/>
              </a:rPr>
              <a:t>5</a:t>
            </a: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17187FF3-23EB-3EDA-211B-CDD7066E4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49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"/>
    </mc:Choice>
    <mc:Fallback xmlns="">
      <p:transition spd="slow" advTm="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8448-563E-0E92-48AD-1A98EF84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29"/>
            <a:ext cx="10515600" cy="1325563"/>
          </a:xfrm>
        </p:spPr>
        <p:txBody>
          <a:bodyPr/>
          <a:lstStyle/>
          <a:p>
            <a:pPr algn="ctr"/>
            <a:r>
              <a:rPr lang="en-GB">
                <a:latin typeface="Letter-join Plus 6" panose="02000505000000020003" pitchFamily="50" charset="0"/>
              </a:rPr>
              <a:t>Meet the Year 5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34ECD-BCD8-CC2B-4BA8-CF78EBDE6A92}"/>
              </a:ext>
            </a:extLst>
          </p:cNvPr>
          <p:cNvSpPr txBox="1"/>
          <p:nvPr/>
        </p:nvSpPr>
        <p:spPr>
          <a:xfrm>
            <a:off x="81018" y="4019265"/>
            <a:ext cx="27432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Miss Steele – 5SS teacher</a:t>
            </a:r>
          </a:p>
          <a:p>
            <a:r>
              <a:rPr lang="en-GB">
                <a:latin typeface="Letter-join Plus 6"/>
              </a:rPr>
              <a:t>PE lead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80427-7D8D-A63F-D01E-76F8E494F0D2}"/>
              </a:ext>
            </a:extLst>
          </p:cNvPr>
          <p:cNvSpPr txBox="1"/>
          <p:nvPr/>
        </p:nvSpPr>
        <p:spPr>
          <a:xfrm>
            <a:off x="5144520" y="4019265"/>
            <a:ext cx="23776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.</a:t>
            </a:r>
            <a:endParaRPr lang="en-US">
              <a:latin typeface="Letter-join Plus 6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9295C2-506D-CB4E-EF37-03A351219B69}"/>
              </a:ext>
            </a:extLst>
          </p:cNvPr>
          <p:cNvSpPr txBox="1"/>
          <p:nvPr/>
        </p:nvSpPr>
        <p:spPr>
          <a:xfrm>
            <a:off x="6695964" y="3997801"/>
            <a:ext cx="238324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Mrs Greaves – Year 5 TA and  phonics and reading specialist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08DE0-6C2D-24DC-C759-00A5A95CF224}"/>
              </a:ext>
            </a:extLst>
          </p:cNvPr>
          <p:cNvSpPr txBox="1"/>
          <p:nvPr/>
        </p:nvSpPr>
        <p:spPr>
          <a:xfrm>
            <a:off x="10108724" y="4002456"/>
            <a:ext cx="18117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Mrs White – Year 5 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F139A-A4D9-BFB5-72A5-59C04A39394A}"/>
              </a:ext>
            </a:extLst>
          </p:cNvPr>
          <p:cNvSpPr txBox="1"/>
          <p:nvPr/>
        </p:nvSpPr>
        <p:spPr>
          <a:xfrm>
            <a:off x="3200400" y="400114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Letter-join Plus 6"/>
              </a:rPr>
              <a:t>Miss Green – 5KG teacher</a:t>
            </a:r>
          </a:p>
          <a:p>
            <a:r>
              <a:rPr lang="en-GB">
                <a:latin typeface="Letter-join Plus 6"/>
              </a:rPr>
              <a:t>Geography Lead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57F86-20FB-FE14-CB55-B53694F12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52" y="1825645"/>
            <a:ext cx="1419423" cy="1524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302333-9409-9524-B57F-33FE80AA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25645"/>
            <a:ext cx="1114581" cy="1428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A7C6C-EDA9-0170-67AF-2DD835851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820" y="1758765"/>
            <a:ext cx="1314633" cy="1514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AB7B51-499D-8696-73B5-16C31B728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3823" y="1755228"/>
            <a:ext cx="1390844" cy="1438476"/>
          </a:xfrm>
          <a:prstGeom prst="rect">
            <a:avLst/>
          </a:prstGeom>
        </p:spPr>
      </p:pic>
      <p:pic>
        <p:nvPicPr>
          <p:cNvPr id="20" name="Meet The Teacher">
            <a:hlinkClick r:id="" action="ppaction://media"/>
            <a:extLst>
              <a:ext uri="{FF2B5EF4-FFF2-40B4-BE49-F238E27FC236}">
                <a16:creationId xmlns:a16="http://schemas.microsoft.com/office/drawing/2014/main" id="{56291099-C6B7-03B9-9DF9-28F77B6D6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32" y="107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0"/>
    </mc:Choice>
    <mc:Fallback xmlns="">
      <p:transition spd="slow" advTm="3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072B-C4C9-8E1E-4AC3-ED9FC541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No-Lead 6" panose="02000505000000020003" pitchFamily="50" charset="0"/>
              </a:rPr>
              <a:t>UKS2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67336-B35B-AFA1-933F-B44455A78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Letter-join No-Lead 6" panose="02000505000000020003" pitchFamily="50" charset="0"/>
              </a:rPr>
              <a:t>Uniform </a:t>
            </a:r>
          </a:p>
          <a:p>
            <a:r>
              <a:rPr lang="en-GB">
                <a:latin typeface="Letter-join No-Lead 6" panose="02000505000000020003" pitchFamily="50" charset="0"/>
              </a:rPr>
              <a:t>Pencil cases</a:t>
            </a:r>
          </a:p>
          <a:p>
            <a:r>
              <a:rPr lang="en-GB">
                <a:latin typeface="Letter-join No-Lead 6" panose="02000505000000020003" pitchFamily="50" charset="0"/>
              </a:rPr>
              <a:t>Earrings and PE kit</a:t>
            </a:r>
          </a:p>
          <a:p>
            <a:r>
              <a:rPr lang="en-GB">
                <a:latin typeface="Letter-join No-Lead 6" panose="02000505000000020003" pitchFamily="50" charset="0"/>
              </a:rPr>
              <a:t>Lockers</a:t>
            </a:r>
          </a:p>
          <a:p>
            <a:r>
              <a:rPr lang="en-GB">
                <a:latin typeface="Letter-join No-Lead 6" panose="02000505000000020003" pitchFamily="50" charset="0"/>
              </a:rPr>
              <a:t>Not to bring in toys/items from home</a:t>
            </a:r>
          </a:p>
          <a:p>
            <a:r>
              <a:rPr lang="en-GB">
                <a:latin typeface="Letter-join No-Lead 6" panose="02000505000000020003" pitchFamily="50" charset="0"/>
              </a:rPr>
              <a:t>Mobile Phones</a:t>
            </a:r>
          </a:p>
          <a:p>
            <a:endParaRPr lang="en-GB">
              <a:latin typeface="Letter-join No-Lead 6" panose="02000505000000020003" pitchFamily="50" charset="0"/>
            </a:endParaRPr>
          </a:p>
          <a:p>
            <a:endParaRPr lang="en-GB">
              <a:latin typeface="Letter-join No-Lead 6" panose="02000505000000020003" pitchFamily="50" charset="0"/>
            </a:endParaRPr>
          </a:p>
          <a:p>
            <a:pPr marL="0" indent="0">
              <a:buNone/>
            </a:pPr>
            <a:endParaRPr lang="en-GB">
              <a:latin typeface="Letter-join No-Lead 6" panose="02000505000000020003" pitchFamily="50" charset="0"/>
            </a:endParaRPr>
          </a:p>
        </p:txBody>
      </p:sp>
      <p:pic>
        <p:nvPicPr>
          <p:cNvPr id="4" name="Picture 3" descr="A chalkboard with white text&#10;&#10;AI-generated content may be incorrect.">
            <a:extLst>
              <a:ext uri="{FF2B5EF4-FFF2-40B4-BE49-F238E27FC236}">
                <a16:creationId xmlns:a16="http://schemas.microsoft.com/office/drawing/2014/main" id="{D73D42CC-0C18-B613-9A0B-C3F2DAA3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49559" y="464998"/>
            <a:ext cx="3346587" cy="2586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CA185-0ED4-7DA4-D966-9BE4D8C52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759" y="4672374"/>
            <a:ext cx="4304241" cy="2068970"/>
          </a:xfrm>
          <a:prstGeom prst="rect">
            <a:avLst/>
          </a:prstGeom>
        </p:spPr>
      </p:pic>
      <p:pic>
        <p:nvPicPr>
          <p:cNvPr id="7" name="UKS2 Reminders">
            <a:hlinkClick r:id="" action="ppaction://media"/>
            <a:extLst>
              <a:ext uri="{FF2B5EF4-FFF2-40B4-BE49-F238E27FC236}">
                <a16:creationId xmlns:a16="http://schemas.microsoft.com/office/drawing/2014/main" id="{5316442D-59BB-A80A-4E2D-BBC8DDC28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514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24"/>
    </mc:Choice>
    <mc:Fallback xmlns="">
      <p:transition spd="slow" advTm="5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CB9CD-E34E-2511-0F34-92096358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40CB-05A0-A55A-2138-AE790B37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/>
              </a:rPr>
              <a:t>Behaviour / Expectations in Year 5.</a:t>
            </a:r>
            <a:endParaRPr lang="en-GB">
              <a:latin typeface="Letter-join Plus 6" panose="02000505000000020003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65D83-760A-EF39-4FE4-98FAB285D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Letter-join Plus 6"/>
              </a:rPr>
              <a:t>Following school values.</a:t>
            </a:r>
            <a:endParaRPr lang="en-US">
              <a:latin typeface="Letter-join Plus 6"/>
            </a:endParaRPr>
          </a:p>
          <a:p>
            <a:r>
              <a:rPr lang="en-GB">
                <a:latin typeface="Letter-join Plus 6"/>
              </a:rPr>
              <a:t>Always being a good role model to all.</a:t>
            </a:r>
          </a:p>
          <a:p>
            <a:r>
              <a:rPr lang="en-GB">
                <a:latin typeface="Letter-join Plus 6"/>
              </a:rPr>
              <a:t>Helping the younger children.</a:t>
            </a:r>
          </a:p>
          <a:p>
            <a:r>
              <a:rPr lang="en-GB">
                <a:latin typeface="Letter-join Plus 6"/>
              </a:rPr>
              <a:t>Follow our classroom rules.</a:t>
            </a:r>
          </a:p>
          <a:p>
            <a:r>
              <a:rPr lang="en-GB">
                <a:latin typeface="Letter-join Plus 6"/>
              </a:rPr>
              <a:t>Wearing correct uniform.</a:t>
            </a:r>
          </a:p>
          <a:p>
            <a:r>
              <a:rPr lang="en-GB">
                <a:latin typeface="Letter-join Plus 6"/>
              </a:rPr>
              <a:t>Having the correct equipment</a:t>
            </a:r>
          </a:p>
          <a:p>
            <a:endParaRPr lang="en-GB">
              <a:latin typeface="Letter-join Plus 6"/>
            </a:endParaRPr>
          </a:p>
          <a:p>
            <a:endParaRPr lang="en-GB">
              <a:latin typeface="Letter-join Plus 6"/>
            </a:endParaRPr>
          </a:p>
          <a:p>
            <a:endParaRPr lang="en-GB"/>
          </a:p>
        </p:txBody>
      </p:sp>
      <p:pic>
        <p:nvPicPr>
          <p:cNvPr id="8" name="Picture 7" descr="A colorful tree with text and images&#10;&#10;AI-generated content may be incorrect.">
            <a:extLst>
              <a:ext uri="{FF2B5EF4-FFF2-40B4-BE49-F238E27FC236}">
                <a16:creationId xmlns:a16="http://schemas.microsoft.com/office/drawing/2014/main" id="{EF03F66C-C773-4541-2C5E-1DF51CA4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749" y="2779033"/>
            <a:ext cx="2282047" cy="2310845"/>
          </a:xfrm>
          <a:prstGeom prst="rect">
            <a:avLst/>
          </a:prstGeom>
        </p:spPr>
      </p:pic>
      <p:pic>
        <p:nvPicPr>
          <p:cNvPr id="3" name="Behaviour Y5">
            <a:hlinkClick r:id="" action="ppaction://media"/>
            <a:extLst>
              <a:ext uri="{FF2B5EF4-FFF2-40B4-BE49-F238E27FC236}">
                <a16:creationId xmlns:a16="http://schemas.microsoft.com/office/drawing/2014/main" id="{ACC4D1C1-6BA5-6B16-77DA-EA4E67704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66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8"/>
    </mc:Choice>
    <mc:Fallback xmlns="">
      <p:transition spd="slow" advTm="2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92F8-F5CB-5B89-64DC-99C0799E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 panose="02000505000000020003" pitchFamily="50" charset="0"/>
              </a:rPr>
              <a:t>Potential Events and Visits (dates TBC)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5D10F-65DA-EC88-70AD-779070825DD6}"/>
              </a:ext>
            </a:extLst>
          </p:cNvPr>
          <p:cNvSpPr txBox="1"/>
          <p:nvPr/>
        </p:nvSpPr>
        <p:spPr>
          <a:xfrm>
            <a:off x="482007" y="1690688"/>
            <a:ext cx="103986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Letter-join Plus 6" panose="02000505000000020003" pitchFamily="50" charset="0"/>
              </a:rPr>
              <a:t>Mary Ardens Farm 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Redditch Town Centre – local questionnaire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WonderDome planetarium 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Tudor World – Stratford-Upon-Avon 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Arrow Valley Lake – marine environments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Local sporting events </a:t>
            </a:r>
          </a:p>
        </p:txBody>
      </p:sp>
      <p:pic>
        <p:nvPicPr>
          <p:cNvPr id="4" name="Picture 8" descr="Hallbrook Primary School - Residential Trips">
            <a:extLst>
              <a:ext uri="{FF2B5EF4-FFF2-40B4-BE49-F238E27FC236}">
                <a16:creationId xmlns:a16="http://schemas.microsoft.com/office/drawing/2014/main" id="{4F7D453B-9C98-603C-1B7B-BB2E413B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026" y="4397663"/>
            <a:ext cx="1945967" cy="19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74A8BF-5813-7CF1-D2E7-5D289F575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8"/>
    </mc:Choice>
    <mc:Fallback xmlns="">
      <p:transition spd="slow" advTm="2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93E55-C3D2-A84D-C5B1-F1EF34447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59A9-EC03-7366-D418-E10318A8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 panose="02000505000000020003" pitchFamily="50" charset="0"/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7F727-80B9-F626-34F1-872205B7AFB9}"/>
              </a:ext>
            </a:extLst>
          </p:cNvPr>
          <p:cNvSpPr txBox="1"/>
          <p:nvPr/>
        </p:nvSpPr>
        <p:spPr>
          <a:xfrm>
            <a:off x="151767" y="2024858"/>
            <a:ext cx="11544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Letter-join Plus 6" panose="02000505000000020003" pitchFamily="50" charset="0"/>
              </a:rPr>
              <a:t>Homework will be introduced during year 5, and could include: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Maths, English, Spellings, and topic work. </a:t>
            </a:r>
            <a:br>
              <a:rPr lang="en-GB" sz="2800">
                <a:latin typeface="Letter-join Plus 6" panose="02000505000000020003" pitchFamily="50" charset="0"/>
              </a:rPr>
            </a:br>
            <a:r>
              <a:rPr lang="en-GB" sz="2800">
                <a:latin typeface="Letter-join Plus 6" panose="02000505000000020003" pitchFamily="50" charset="0"/>
              </a:rPr>
              <a:t>This could be paper based or digital (Showbie, Writer’s Toolbox or TTRS)</a:t>
            </a:r>
          </a:p>
          <a:p>
            <a:endParaRPr lang="en-GB" sz="2800">
              <a:latin typeface="Letter-join Plus 6" panose="02000505000000020003" pitchFamily="50" charset="0"/>
            </a:endParaRPr>
          </a:p>
          <a:p>
            <a:r>
              <a:rPr lang="en-GB" sz="2800">
                <a:latin typeface="Letter-join Plus 6" panose="02000505000000020003" pitchFamily="50" charset="0"/>
              </a:rPr>
              <a:t>Please ensure that you are reading at least 3 times a week and record this in your homework diary.</a:t>
            </a:r>
          </a:p>
          <a:p>
            <a:endParaRPr lang="en-GB" sz="2800">
              <a:latin typeface="Letter-join Plus 6" panose="02000505000000020003" pitchFamily="50" charset="0"/>
            </a:endParaRPr>
          </a:p>
        </p:txBody>
      </p:sp>
      <p:pic>
        <p:nvPicPr>
          <p:cNvPr id="1026" name="Picture 2" descr="Motivational Clipart-Homework Superstar Achievement Clipart">
            <a:extLst>
              <a:ext uri="{FF2B5EF4-FFF2-40B4-BE49-F238E27FC236}">
                <a16:creationId xmlns:a16="http://schemas.microsoft.com/office/drawing/2014/main" id="{6C09F8EA-43E9-C74A-8F82-837459FC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05" y="4678136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B84E77-44AC-5E6D-E1BB-1E24BEAE3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2"/>
    </mc:Choice>
    <mc:Fallback xmlns="">
      <p:transition spd="slow" advTm="2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280C0F33DF234D8FF0B0D921FCDBD4" ma:contentTypeVersion="15" ma:contentTypeDescription="Create a new document." ma:contentTypeScope="" ma:versionID="41ce5681fa557c0dee948e1fb0c76d8c">
  <xsd:schema xmlns:xsd="http://www.w3.org/2001/XMLSchema" xmlns:xs="http://www.w3.org/2001/XMLSchema" xmlns:p="http://schemas.microsoft.com/office/2006/metadata/properties" xmlns:ns2="6ea24f70-e854-402f-ac38-0e72f65cb8c5" xmlns:ns3="d1816e48-4f99-4b94-b89f-d330ddca4a58" targetNamespace="http://schemas.microsoft.com/office/2006/metadata/properties" ma:root="true" ma:fieldsID="6c9981c7db19e9732c1e9230e6d4d180" ns2:_="" ns3:_="">
    <xsd:import namespace="6ea24f70-e854-402f-ac38-0e72f65cb8c5"/>
    <xsd:import namespace="d1816e48-4f99-4b94-b89f-d330ddca4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24f70-e854-402f-ac38-0e72f65cb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65895cd-c2e5-4ee0-a44a-cd0d712d9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16e48-4f99-4b94-b89f-d330ddca4a5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85247c-e742-415d-b8d5-e002938f914a}" ma:internalName="TaxCatchAll" ma:showField="CatchAllData" ma:web="d1816e48-4f99-4b94-b89f-d330ddca4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816e48-4f99-4b94-b89f-d330ddca4a58" xsi:nil="true"/>
    <lcf76f155ced4ddcb4097134ff3c332f xmlns="6ea24f70-e854-402f-ac38-0e72f65cb8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936CD6-2EFA-4DC3-85A7-F725CA4F24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3DCF36-8F69-4EF0-8DC6-E62DC1CA37FF}"/>
</file>

<file path=customXml/itemProps3.xml><?xml version="1.0" encoding="utf-8"?>
<ds:datastoreItem xmlns:ds="http://schemas.openxmlformats.org/officeDocument/2006/customXml" ds:itemID="{8B2E6A2E-A397-4D17-BE57-F2AAE90D438E}">
  <ds:schemaRefs>
    <ds:schemaRef ds:uri="bfd4a97d-046b-4eea-b3a8-2f3ec27d2b5e"/>
    <ds:schemaRef ds:uri="f00d88ee-b9c9-43dc-afb7-fdfd69f3df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Meet the Year 5 team</vt:lpstr>
      <vt:lpstr>UKS2 Reminders</vt:lpstr>
      <vt:lpstr>Behaviour / Expectations in Year 5.</vt:lpstr>
      <vt:lpstr>Potential Events and Visits (dates TBC)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Chloe Taylor</dc:creator>
  <cp:revision>2</cp:revision>
  <dcterms:created xsi:type="dcterms:W3CDTF">2025-06-26T09:55:48Z</dcterms:created>
  <dcterms:modified xsi:type="dcterms:W3CDTF">2025-07-07T12:16:58Z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0x010100E7280C0F33DF234D8FF0B0D921FCDBD4</vt:lpwstr>
  </property>
  <property fmtid="{D5CDD505-2E9C-101B-9397-08002B2CF9AE}" pid="3" name="MediaServiceImageTags">
    <vt:lpwstr/>
  </property>
</Properties>
</file>