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52C0C0-E358-5BEA-5076-C90AA4A7E7BA}" v="11" dt="2025-07-03T07:45:50.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EFC2A-C600-ADF6-C665-26EDC09D48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C0667C-2459-EA80-E565-0297EAF3C7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1A3129-2301-77B4-A263-18CA751D92E6}"/>
              </a:ext>
            </a:extLst>
          </p:cNvPr>
          <p:cNvSpPr>
            <a:spLocks noGrp="1"/>
          </p:cNvSpPr>
          <p:nvPr>
            <p:ph type="dt" sz="half" idx="10"/>
          </p:nvPr>
        </p:nvSpPr>
        <p:spPr/>
        <p:txBody>
          <a:bodyPr/>
          <a:lstStyle/>
          <a:p>
            <a:fld id="{0DC8AAB8-335D-4F99-9E9F-9118B83745A6}" type="datetimeFigureOut">
              <a:rPr lang="en-GB" smtClean="0"/>
              <a:t>16/07/2025</a:t>
            </a:fld>
            <a:endParaRPr lang="en-GB"/>
          </a:p>
        </p:txBody>
      </p:sp>
      <p:sp>
        <p:nvSpPr>
          <p:cNvPr id="5" name="Footer Placeholder 4">
            <a:extLst>
              <a:ext uri="{FF2B5EF4-FFF2-40B4-BE49-F238E27FC236}">
                <a16:creationId xmlns:a16="http://schemas.microsoft.com/office/drawing/2014/main" id="{5CD31B81-6B02-6B4F-597E-AE07F41255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A77E7D-F8BB-9636-9BFD-C4E0867507E1}"/>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208740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3803-389F-A1D8-3EED-41525FCDFF6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910775-C225-AB1F-F7D3-334F59AAEA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661E16-3F12-D488-F469-49AA6B262DF8}"/>
              </a:ext>
            </a:extLst>
          </p:cNvPr>
          <p:cNvSpPr>
            <a:spLocks noGrp="1"/>
          </p:cNvSpPr>
          <p:nvPr>
            <p:ph type="dt" sz="half" idx="10"/>
          </p:nvPr>
        </p:nvSpPr>
        <p:spPr/>
        <p:txBody>
          <a:bodyPr/>
          <a:lstStyle/>
          <a:p>
            <a:fld id="{0DC8AAB8-335D-4F99-9E9F-9118B83745A6}" type="datetimeFigureOut">
              <a:rPr lang="en-GB" smtClean="0"/>
              <a:t>16/07/2025</a:t>
            </a:fld>
            <a:endParaRPr lang="en-GB"/>
          </a:p>
        </p:txBody>
      </p:sp>
      <p:sp>
        <p:nvSpPr>
          <p:cNvPr id="5" name="Footer Placeholder 4">
            <a:extLst>
              <a:ext uri="{FF2B5EF4-FFF2-40B4-BE49-F238E27FC236}">
                <a16:creationId xmlns:a16="http://schemas.microsoft.com/office/drawing/2014/main" id="{AF2E4372-F7D1-A28E-7B0D-7940ADF453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F08BD0-3840-5E1B-766F-7D4508AC80E1}"/>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2756167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489C05-AF36-663F-CAA9-0C018A3A63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D03658-7EEE-72D9-81D9-02C938F4D9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E1528-B3F4-639A-315C-5A962EDC3D69}"/>
              </a:ext>
            </a:extLst>
          </p:cNvPr>
          <p:cNvSpPr>
            <a:spLocks noGrp="1"/>
          </p:cNvSpPr>
          <p:nvPr>
            <p:ph type="dt" sz="half" idx="10"/>
          </p:nvPr>
        </p:nvSpPr>
        <p:spPr/>
        <p:txBody>
          <a:bodyPr/>
          <a:lstStyle/>
          <a:p>
            <a:fld id="{0DC8AAB8-335D-4F99-9E9F-9118B83745A6}" type="datetimeFigureOut">
              <a:rPr lang="en-GB" smtClean="0"/>
              <a:t>16/07/2025</a:t>
            </a:fld>
            <a:endParaRPr lang="en-GB"/>
          </a:p>
        </p:txBody>
      </p:sp>
      <p:sp>
        <p:nvSpPr>
          <p:cNvPr id="5" name="Footer Placeholder 4">
            <a:extLst>
              <a:ext uri="{FF2B5EF4-FFF2-40B4-BE49-F238E27FC236}">
                <a16:creationId xmlns:a16="http://schemas.microsoft.com/office/drawing/2014/main" id="{7BBD0168-DCA1-78C5-38C4-5E0577C2AA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05E3EC-FD39-DB78-1BF8-518EECEF4C13}"/>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253490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F09B-A794-A5FC-D85A-B7AACA0D26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6C6DCB-53BF-1514-C34E-D5B7DBE9E3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9D3E94-C5A3-700F-C7FD-0BA1CBA4F073}"/>
              </a:ext>
            </a:extLst>
          </p:cNvPr>
          <p:cNvSpPr>
            <a:spLocks noGrp="1"/>
          </p:cNvSpPr>
          <p:nvPr>
            <p:ph type="dt" sz="half" idx="10"/>
          </p:nvPr>
        </p:nvSpPr>
        <p:spPr/>
        <p:txBody>
          <a:bodyPr/>
          <a:lstStyle/>
          <a:p>
            <a:fld id="{0DC8AAB8-335D-4F99-9E9F-9118B83745A6}" type="datetimeFigureOut">
              <a:rPr lang="en-GB" smtClean="0"/>
              <a:t>16/07/2025</a:t>
            </a:fld>
            <a:endParaRPr lang="en-GB"/>
          </a:p>
        </p:txBody>
      </p:sp>
      <p:sp>
        <p:nvSpPr>
          <p:cNvPr id="5" name="Footer Placeholder 4">
            <a:extLst>
              <a:ext uri="{FF2B5EF4-FFF2-40B4-BE49-F238E27FC236}">
                <a16:creationId xmlns:a16="http://schemas.microsoft.com/office/drawing/2014/main" id="{59A6ADAD-2B00-8F26-D919-50BA5B6BA4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0AF66D-988D-6F2A-E4C5-E4FF8EF18487}"/>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423501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5EC13-098F-7199-1C4E-2C6E93F14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E59B85-72DD-BA17-2D9E-A7346142CA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9547D3-6684-9114-E0BE-B4DA421A34ED}"/>
              </a:ext>
            </a:extLst>
          </p:cNvPr>
          <p:cNvSpPr>
            <a:spLocks noGrp="1"/>
          </p:cNvSpPr>
          <p:nvPr>
            <p:ph type="dt" sz="half" idx="10"/>
          </p:nvPr>
        </p:nvSpPr>
        <p:spPr/>
        <p:txBody>
          <a:bodyPr/>
          <a:lstStyle/>
          <a:p>
            <a:fld id="{0DC8AAB8-335D-4F99-9E9F-9118B83745A6}" type="datetimeFigureOut">
              <a:rPr lang="en-GB" smtClean="0"/>
              <a:t>16/07/2025</a:t>
            </a:fld>
            <a:endParaRPr lang="en-GB"/>
          </a:p>
        </p:txBody>
      </p:sp>
      <p:sp>
        <p:nvSpPr>
          <p:cNvPr id="5" name="Footer Placeholder 4">
            <a:extLst>
              <a:ext uri="{FF2B5EF4-FFF2-40B4-BE49-F238E27FC236}">
                <a16:creationId xmlns:a16="http://schemas.microsoft.com/office/drawing/2014/main" id="{BF65249D-F3F3-8819-28C6-09B088D84B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4FD51D-0F74-4D55-5947-6A0F0EEBBF13}"/>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37488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27D6-07A6-324F-8A74-7C9CFDE473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9F621B-DD9B-6BFB-A71A-576F185E4B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E92661-0721-B1BA-D3D1-0DCBFA72C1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B08DE4-6BBE-821E-CEAC-2E634F8B7F9A}"/>
              </a:ext>
            </a:extLst>
          </p:cNvPr>
          <p:cNvSpPr>
            <a:spLocks noGrp="1"/>
          </p:cNvSpPr>
          <p:nvPr>
            <p:ph type="dt" sz="half" idx="10"/>
          </p:nvPr>
        </p:nvSpPr>
        <p:spPr/>
        <p:txBody>
          <a:bodyPr/>
          <a:lstStyle/>
          <a:p>
            <a:fld id="{0DC8AAB8-335D-4F99-9E9F-9118B83745A6}" type="datetimeFigureOut">
              <a:rPr lang="en-GB" smtClean="0"/>
              <a:t>16/07/2025</a:t>
            </a:fld>
            <a:endParaRPr lang="en-GB"/>
          </a:p>
        </p:txBody>
      </p:sp>
      <p:sp>
        <p:nvSpPr>
          <p:cNvPr id="6" name="Footer Placeholder 5">
            <a:extLst>
              <a:ext uri="{FF2B5EF4-FFF2-40B4-BE49-F238E27FC236}">
                <a16:creationId xmlns:a16="http://schemas.microsoft.com/office/drawing/2014/main" id="{00437AB1-14E3-2C06-62B0-86C440670B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EE4ABF-82AB-085E-7485-C31677BE806C}"/>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156073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61AFB-2D47-22C9-093F-F44CF7BE1C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78581D-5F4A-4D27-D76F-EF59F535CE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7CAEF1-A874-A8F6-2B20-3D459550BA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681C94-40BB-3C8E-1736-A0999BB403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A46AFD-1D76-A827-FBC6-BBCC39AC1C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1EB0DC-DE75-F9A2-6610-C7577F400BFA}"/>
              </a:ext>
            </a:extLst>
          </p:cNvPr>
          <p:cNvSpPr>
            <a:spLocks noGrp="1"/>
          </p:cNvSpPr>
          <p:nvPr>
            <p:ph type="dt" sz="half" idx="10"/>
          </p:nvPr>
        </p:nvSpPr>
        <p:spPr/>
        <p:txBody>
          <a:bodyPr/>
          <a:lstStyle/>
          <a:p>
            <a:fld id="{0DC8AAB8-335D-4F99-9E9F-9118B83745A6}" type="datetimeFigureOut">
              <a:rPr lang="en-GB" smtClean="0"/>
              <a:t>16/07/2025</a:t>
            </a:fld>
            <a:endParaRPr lang="en-GB"/>
          </a:p>
        </p:txBody>
      </p:sp>
      <p:sp>
        <p:nvSpPr>
          <p:cNvPr id="8" name="Footer Placeholder 7">
            <a:extLst>
              <a:ext uri="{FF2B5EF4-FFF2-40B4-BE49-F238E27FC236}">
                <a16:creationId xmlns:a16="http://schemas.microsoft.com/office/drawing/2014/main" id="{E17A8E4A-DDA1-1053-80AD-80527CE028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2210FB-D2B0-3E62-C2BE-B99FD4905BD5}"/>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09009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502D-B1D6-B787-E8C4-3837E8BF74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99041B-D00E-C03A-975C-19EF7A5CDA31}"/>
              </a:ext>
            </a:extLst>
          </p:cNvPr>
          <p:cNvSpPr>
            <a:spLocks noGrp="1"/>
          </p:cNvSpPr>
          <p:nvPr>
            <p:ph type="dt" sz="half" idx="10"/>
          </p:nvPr>
        </p:nvSpPr>
        <p:spPr/>
        <p:txBody>
          <a:bodyPr/>
          <a:lstStyle/>
          <a:p>
            <a:fld id="{0DC8AAB8-335D-4F99-9E9F-9118B83745A6}" type="datetimeFigureOut">
              <a:rPr lang="en-GB" smtClean="0"/>
              <a:t>16/07/2025</a:t>
            </a:fld>
            <a:endParaRPr lang="en-GB"/>
          </a:p>
        </p:txBody>
      </p:sp>
      <p:sp>
        <p:nvSpPr>
          <p:cNvPr id="4" name="Footer Placeholder 3">
            <a:extLst>
              <a:ext uri="{FF2B5EF4-FFF2-40B4-BE49-F238E27FC236}">
                <a16:creationId xmlns:a16="http://schemas.microsoft.com/office/drawing/2014/main" id="{F56053B4-46C5-720D-C4FD-55F1CFE79E1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5FA124-22A5-D500-3620-27BF1F14322A}"/>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03835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FDD425-E2DE-4EA1-7DCE-343959C9A054}"/>
              </a:ext>
            </a:extLst>
          </p:cNvPr>
          <p:cNvSpPr>
            <a:spLocks noGrp="1"/>
          </p:cNvSpPr>
          <p:nvPr>
            <p:ph type="dt" sz="half" idx="10"/>
          </p:nvPr>
        </p:nvSpPr>
        <p:spPr/>
        <p:txBody>
          <a:bodyPr/>
          <a:lstStyle/>
          <a:p>
            <a:fld id="{0DC8AAB8-335D-4F99-9E9F-9118B83745A6}" type="datetimeFigureOut">
              <a:rPr lang="en-GB" smtClean="0"/>
              <a:t>16/07/2025</a:t>
            </a:fld>
            <a:endParaRPr lang="en-GB"/>
          </a:p>
        </p:txBody>
      </p:sp>
      <p:sp>
        <p:nvSpPr>
          <p:cNvPr id="3" name="Footer Placeholder 2">
            <a:extLst>
              <a:ext uri="{FF2B5EF4-FFF2-40B4-BE49-F238E27FC236}">
                <a16:creationId xmlns:a16="http://schemas.microsoft.com/office/drawing/2014/main" id="{56FB8192-7607-61BB-8735-5EF5E18B84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0C64EEE-C5A7-DD8B-6A0A-C50EB7438A35}"/>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789083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F08AE-FECE-FE2C-B4EB-C8A983E78E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B64DAF1-7A1E-A54E-DFB5-6886390CC0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1EA7B0-537E-C45A-52D6-5696A367D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6C43B-DF58-9D8E-EC0E-0AE4B5B7D726}"/>
              </a:ext>
            </a:extLst>
          </p:cNvPr>
          <p:cNvSpPr>
            <a:spLocks noGrp="1"/>
          </p:cNvSpPr>
          <p:nvPr>
            <p:ph type="dt" sz="half" idx="10"/>
          </p:nvPr>
        </p:nvSpPr>
        <p:spPr/>
        <p:txBody>
          <a:bodyPr/>
          <a:lstStyle/>
          <a:p>
            <a:fld id="{0DC8AAB8-335D-4F99-9E9F-9118B83745A6}" type="datetimeFigureOut">
              <a:rPr lang="en-GB" smtClean="0"/>
              <a:t>16/07/2025</a:t>
            </a:fld>
            <a:endParaRPr lang="en-GB"/>
          </a:p>
        </p:txBody>
      </p:sp>
      <p:sp>
        <p:nvSpPr>
          <p:cNvPr id="6" name="Footer Placeholder 5">
            <a:extLst>
              <a:ext uri="{FF2B5EF4-FFF2-40B4-BE49-F238E27FC236}">
                <a16:creationId xmlns:a16="http://schemas.microsoft.com/office/drawing/2014/main" id="{FCB74BBB-3A3B-D3A6-B498-1B1EEF2F90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9B174A-A8FD-20B7-F2F2-9069D3FC555C}"/>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371878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A09B-CBD2-17EA-0473-8EF8100F8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D3773A-DB09-0D7A-C8D4-9D5B7DEC41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AB1909A-1816-2C26-E93C-9E46468E8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60387-8332-F6F1-D486-9400EA4D17D5}"/>
              </a:ext>
            </a:extLst>
          </p:cNvPr>
          <p:cNvSpPr>
            <a:spLocks noGrp="1"/>
          </p:cNvSpPr>
          <p:nvPr>
            <p:ph type="dt" sz="half" idx="10"/>
          </p:nvPr>
        </p:nvSpPr>
        <p:spPr/>
        <p:txBody>
          <a:bodyPr/>
          <a:lstStyle/>
          <a:p>
            <a:fld id="{0DC8AAB8-335D-4F99-9E9F-9118B83745A6}" type="datetimeFigureOut">
              <a:rPr lang="en-GB" smtClean="0"/>
              <a:t>16/07/2025</a:t>
            </a:fld>
            <a:endParaRPr lang="en-GB"/>
          </a:p>
        </p:txBody>
      </p:sp>
      <p:sp>
        <p:nvSpPr>
          <p:cNvPr id="6" name="Footer Placeholder 5">
            <a:extLst>
              <a:ext uri="{FF2B5EF4-FFF2-40B4-BE49-F238E27FC236}">
                <a16:creationId xmlns:a16="http://schemas.microsoft.com/office/drawing/2014/main" id="{C929725A-39CF-00A7-25F8-0A8110C96E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45FC57-398A-B5C1-A0E6-BB2F2468C7BC}"/>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2189234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3FAF87-7117-FDE2-E5DF-093D94FCC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136D52-ADE8-49A0-1389-F9B6BCB41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3351EC-E88A-85D5-7FE4-634389A743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C8AAB8-335D-4F99-9E9F-9118B83745A6}" type="datetimeFigureOut">
              <a:rPr lang="en-GB" smtClean="0"/>
              <a:t>16/07/2025</a:t>
            </a:fld>
            <a:endParaRPr lang="en-GB"/>
          </a:p>
        </p:txBody>
      </p:sp>
      <p:sp>
        <p:nvSpPr>
          <p:cNvPr id="5" name="Footer Placeholder 4">
            <a:extLst>
              <a:ext uri="{FF2B5EF4-FFF2-40B4-BE49-F238E27FC236}">
                <a16:creationId xmlns:a16="http://schemas.microsoft.com/office/drawing/2014/main" id="{40C34282-A3D7-9BCF-8860-6ADF9A72D8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DDFA772-FCF6-397B-0F0A-E817B10F56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D5CF7E-6EC5-4FF4-A502-168C4E47C45D}" type="slidenum">
              <a:rPr lang="en-GB" smtClean="0"/>
              <a:t>‹#›</a:t>
            </a:fld>
            <a:endParaRPr lang="en-GB"/>
          </a:p>
        </p:txBody>
      </p:sp>
    </p:spTree>
    <p:extLst>
      <p:ext uri="{BB962C8B-B14F-4D97-AF65-F5344CB8AC3E}">
        <p14:creationId xmlns:p14="http://schemas.microsoft.com/office/powerpoint/2010/main" val="2679103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https://www.topmarks.co.uk/maths-games/hit-the-button" TargetMode="External"/><Relationship Id="rId5" Type="http://schemas.openxmlformats.org/officeDocument/2006/relationships/image" Target="../media/image4.png"/><Relationship Id="rId15" Type="http://schemas.openxmlformats.org/officeDocument/2006/relationships/image" Target="../media/image13.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preview">
            <a:extLst>
              <a:ext uri="{FF2B5EF4-FFF2-40B4-BE49-F238E27FC236}">
                <a16:creationId xmlns:a16="http://schemas.microsoft.com/office/drawing/2014/main" id="{EBB92364-D219-D38E-8462-AEFE4B0C75D5}"/>
              </a:ext>
            </a:extLst>
          </p:cNvPr>
          <p:cNvSpPr>
            <a:spLocks noChangeAspect="1" noChangeArrowheads="1"/>
          </p:cNvSpPr>
          <p:nvPr/>
        </p:nvSpPr>
        <p:spPr bwMode="auto">
          <a:xfrm>
            <a:off x="5943600" y="32521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 name="TextBox 9">
            <a:extLst>
              <a:ext uri="{FF2B5EF4-FFF2-40B4-BE49-F238E27FC236}">
                <a16:creationId xmlns:a16="http://schemas.microsoft.com/office/drawing/2014/main" id="{95C54EFA-DA48-9B77-C530-1677146F1E01}"/>
              </a:ext>
            </a:extLst>
          </p:cNvPr>
          <p:cNvSpPr txBox="1"/>
          <p:nvPr/>
        </p:nvSpPr>
        <p:spPr>
          <a:xfrm>
            <a:off x="4685981" y="3085146"/>
            <a:ext cx="2886053" cy="995596"/>
          </a:xfrm>
          <a:prstGeom prst="cloud">
            <a:avLst/>
          </a:prstGeom>
          <a:noFill/>
          <a:ln w="57150">
            <a:solidFill>
              <a:srgbClr val="821F4D"/>
            </a:solidFill>
          </a:ln>
        </p:spPr>
        <p:txBody>
          <a:bodyPr wrap="square" lIns="91440" tIns="45720" rIns="91440" bIns="45720" rtlCol="0" anchor="t">
            <a:spAutoFit/>
          </a:bodyPr>
          <a:lstStyle/>
          <a:p>
            <a:pPr algn="ctr"/>
            <a:r>
              <a:rPr lang="en-GB" dirty="0">
                <a:latin typeface="Letter-join No-Lead 6"/>
              </a:rPr>
              <a:t>Year 3</a:t>
            </a:r>
          </a:p>
          <a:p>
            <a:pPr algn="ctr"/>
            <a:r>
              <a:rPr lang="en-GB" dirty="0">
                <a:latin typeface="Letter-join No-Lead 6"/>
              </a:rPr>
              <a:t>Autumn Term 1</a:t>
            </a:r>
          </a:p>
        </p:txBody>
      </p:sp>
      <p:sp>
        <p:nvSpPr>
          <p:cNvPr id="11" name="TextBox 10">
            <a:extLst>
              <a:ext uri="{FF2B5EF4-FFF2-40B4-BE49-F238E27FC236}">
                <a16:creationId xmlns:a16="http://schemas.microsoft.com/office/drawing/2014/main" id="{1C6BB8E7-01D9-B22E-D06F-0E24458E32C4}"/>
              </a:ext>
            </a:extLst>
          </p:cNvPr>
          <p:cNvSpPr txBox="1"/>
          <p:nvPr/>
        </p:nvSpPr>
        <p:spPr>
          <a:xfrm>
            <a:off x="783875" y="77961"/>
            <a:ext cx="3043032" cy="1628275"/>
          </a:xfrm>
          <a:prstGeom prst="rect">
            <a:avLst/>
          </a:prstGeom>
          <a:noFill/>
          <a:ln>
            <a:solidFill>
              <a:srgbClr val="821F4D"/>
            </a:solidFill>
            <a:prstDash val="lgDash"/>
          </a:ln>
        </p:spPr>
        <p:txBody>
          <a:bodyPr wrap="square" rtlCol="0">
            <a:spAutoFit/>
          </a:bodyPr>
          <a:lstStyle/>
          <a:p>
            <a:pPr algn="ctr"/>
            <a:r>
              <a:rPr lang="en-GB" sz="1200" u="sng">
                <a:latin typeface="Letter-join No-Lead 6" panose="02000505000000020003" pitchFamily="50" charset="0"/>
              </a:rPr>
              <a:t>English</a:t>
            </a:r>
          </a:p>
          <a:p>
            <a:pPr algn="ctr"/>
            <a:endParaRPr lang="en-GB" sz="1200" u="sng">
              <a:latin typeface="Letter-join No-Lead 6" panose="02000505000000020003" pitchFamily="50" charset="0"/>
            </a:endParaRPr>
          </a:p>
          <a:p>
            <a:pPr algn="ctr"/>
            <a:r>
              <a:rPr lang="en-GB" sz="1200">
                <a:latin typeface="Letter-join No-Lead 6" panose="02000505000000020003" pitchFamily="50" charset="0"/>
              </a:rPr>
              <a:t>Our class text is called, “The first Drawing” where we will explore the Stone Age and cave paintings. We will write diary entries, explore the conventions of speech, create character descriptions and finish by writing our own historical narratives.</a:t>
            </a:r>
          </a:p>
        </p:txBody>
      </p:sp>
      <p:grpSp>
        <p:nvGrpSpPr>
          <p:cNvPr id="31" name="Group 30">
            <a:extLst>
              <a:ext uri="{FF2B5EF4-FFF2-40B4-BE49-F238E27FC236}">
                <a16:creationId xmlns:a16="http://schemas.microsoft.com/office/drawing/2014/main" id="{286E7A71-FB31-553A-FC6F-C46FD4430EC9}"/>
              </a:ext>
            </a:extLst>
          </p:cNvPr>
          <p:cNvGrpSpPr/>
          <p:nvPr/>
        </p:nvGrpSpPr>
        <p:grpSpPr>
          <a:xfrm>
            <a:off x="3696956" y="2889966"/>
            <a:ext cx="1402080" cy="1402080"/>
            <a:chOff x="3762185" y="2213964"/>
            <a:chExt cx="1402080" cy="1402080"/>
          </a:xfrm>
        </p:grpSpPr>
        <p:sp>
          <p:nvSpPr>
            <p:cNvPr id="30" name="Oval 29">
              <a:extLst>
                <a:ext uri="{FF2B5EF4-FFF2-40B4-BE49-F238E27FC236}">
                  <a16:creationId xmlns:a16="http://schemas.microsoft.com/office/drawing/2014/main" id="{EC9D1A5B-66F2-5529-70B9-1802C3E5E6D8}"/>
                </a:ext>
              </a:extLst>
            </p:cNvPr>
            <p:cNvSpPr/>
            <p:nvPr/>
          </p:nvSpPr>
          <p:spPr>
            <a:xfrm>
              <a:off x="3873330" y="2337773"/>
              <a:ext cx="1142474" cy="117100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1026" name="Picture 2" descr="Webheath Academy Primary School (@Webheathschool) / X">
              <a:extLst>
                <a:ext uri="{FF2B5EF4-FFF2-40B4-BE49-F238E27FC236}">
                  <a16:creationId xmlns:a16="http://schemas.microsoft.com/office/drawing/2014/main" id="{84F1310B-46BD-6EFD-6D99-955B573AF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185" y="2213964"/>
              <a:ext cx="1402080" cy="140208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35A0BF1D-F830-005F-7602-547A5210B83C}"/>
              </a:ext>
            </a:extLst>
          </p:cNvPr>
          <p:cNvSpPr txBox="1"/>
          <p:nvPr/>
        </p:nvSpPr>
        <p:spPr>
          <a:xfrm>
            <a:off x="458485" y="1980556"/>
            <a:ext cx="2154222" cy="1261884"/>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Maths</a:t>
            </a:r>
          </a:p>
          <a:p>
            <a:pPr algn="ctr"/>
            <a:r>
              <a:rPr lang="en-GB" sz="1050">
                <a:latin typeface="Letter-join No-Lead 6"/>
              </a:rPr>
              <a:t>We will be focussing on place value represent numbers to 100</a:t>
            </a:r>
            <a:endParaRPr lang="en-GB" sz="1050" u="sng">
              <a:latin typeface="Letter-join No-Lead 6" panose="02000505000000020003" pitchFamily="50" charset="0"/>
            </a:endParaRPr>
          </a:p>
          <a:p>
            <a:pPr algn="ctr"/>
            <a:r>
              <a:rPr lang="en-GB" sz="1050">
                <a:latin typeface="Letter-join No-Lead 6"/>
              </a:rPr>
              <a:t>Partition numbers to 100</a:t>
            </a:r>
          </a:p>
          <a:p>
            <a:pPr algn="ctr"/>
            <a:r>
              <a:rPr lang="en-GB" sz="1050">
                <a:latin typeface="Letter-join No-Lead 6"/>
              </a:rPr>
              <a:t> Number line to</a:t>
            </a:r>
            <a:r>
              <a:rPr lang="en-GB" sz="1050" b="1">
                <a:latin typeface="Letter-join No-Lead 6"/>
              </a:rPr>
              <a:t> 4</a:t>
            </a:r>
            <a:r>
              <a:rPr lang="en-GB" sz="1050">
                <a:latin typeface="Letter-join No-Lead 6"/>
              </a:rPr>
              <a:t> Hundreds</a:t>
            </a:r>
          </a:p>
          <a:p>
            <a:pPr algn="ctr"/>
            <a:r>
              <a:rPr lang="en-GB" sz="1050">
                <a:latin typeface="Letter-join No-Lead 6"/>
              </a:rPr>
              <a:t> Represent numbers to 1,000</a:t>
            </a:r>
          </a:p>
          <a:p>
            <a:pPr algn="ctr"/>
            <a:r>
              <a:rPr lang="en-GB" sz="1050">
                <a:latin typeface="Letter-join No-Lead 6"/>
              </a:rPr>
              <a:t>place value, times tables  </a:t>
            </a:r>
            <a:endParaRPr lang="en-GB" sz="1050">
              <a:latin typeface="Letter-join No-Lead 6" panose="02000505000000020003" pitchFamily="50" charset="0"/>
            </a:endParaRPr>
          </a:p>
        </p:txBody>
      </p:sp>
      <p:pic>
        <p:nvPicPr>
          <p:cNvPr id="1032" name="Picture 8" descr="Cambridge Primary English">
            <a:extLst>
              <a:ext uri="{FF2B5EF4-FFF2-40B4-BE49-F238E27FC236}">
                <a16:creationId xmlns:a16="http://schemas.microsoft.com/office/drawing/2014/main" id="{E6CE6258-D7C7-68B2-0CB0-AF4DE512DB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031"/>
          <a:stretch/>
        </p:blipFill>
        <p:spPr bwMode="auto">
          <a:xfrm rot="20745546">
            <a:off x="126436" y="141742"/>
            <a:ext cx="619590" cy="50167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hareFaith Media » Math Symbol Clipart – ShareFaith Media">
            <a:extLst>
              <a:ext uri="{FF2B5EF4-FFF2-40B4-BE49-F238E27FC236}">
                <a16:creationId xmlns:a16="http://schemas.microsoft.com/office/drawing/2014/main" id="{6C16232F-756E-12C5-BB3F-1FE5A21AA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5554">
            <a:off x="2785018" y="1919533"/>
            <a:ext cx="647106" cy="53709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2E4A929-381B-368A-49D4-26D4B2B1359E}"/>
              </a:ext>
            </a:extLst>
          </p:cNvPr>
          <p:cNvSpPr txBox="1"/>
          <p:nvPr/>
        </p:nvSpPr>
        <p:spPr>
          <a:xfrm>
            <a:off x="470146" y="3759117"/>
            <a:ext cx="3057003" cy="1200329"/>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Science</a:t>
            </a:r>
          </a:p>
          <a:p>
            <a:r>
              <a:rPr lang="en-GB" sz="1200">
                <a:latin typeface="Letter-join No-Lead 6"/>
              </a:rPr>
              <a:t>Our new topic is about </a:t>
            </a:r>
            <a:r>
              <a:rPr lang="en-GB" sz="1200">
                <a:solidFill>
                  <a:srgbClr val="000000"/>
                </a:solidFill>
                <a:latin typeface="Letter-join No-Lead 6"/>
                <a:ea typeface="Lato"/>
                <a:cs typeface="Lato"/>
              </a:rPr>
              <a:t>animals and movement </a:t>
            </a:r>
            <a:r>
              <a:rPr lang="en-GB" sz="1200">
                <a:solidFill>
                  <a:srgbClr val="222222"/>
                </a:solidFill>
                <a:latin typeface="Lato"/>
                <a:ea typeface="Lato"/>
                <a:cs typeface="Lato"/>
              </a:rPr>
              <a:t>t</a:t>
            </a:r>
            <a:r>
              <a:rPr lang="en-GB" sz="1200">
                <a:solidFill>
                  <a:srgbClr val="222222"/>
                </a:solidFill>
                <a:latin typeface="Letter-join No-Lead 6"/>
                <a:ea typeface="Lato"/>
                <a:cs typeface="Lato"/>
              </a:rPr>
              <a:t>he three key functions of the skeleton (movement, support and protection). Describe a vertebrate, invertebrate, endoskeleton and exoskeleton.</a:t>
            </a:r>
            <a:endParaRPr lang="en-GB" sz="1200">
              <a:latin typeface="Letter-join No-Lead 6"/>
            </a:endParaRPr>
          </a:p>
        </p:txBody>
      </p:sp>
      <p:pic>
        <p:nvPicPr>
          <p:cNvPr id="1044" name="Picture 20" descr="Science Lab Supplies Clipart Images | Free Download | PNG Transparent  Background - Pngtree">
            <a:extLst>
              <a:ext uri="{FF2B5EF4-FFF2-40B4-BE49-F238E27FC236}">
                <a16:creationId xmlns:a16="http://schemas.microsoft.com/office/drawing/2014/main" id="{D87ECA1C-692A-EF43-EA26-A1925C8FE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13210">
            <a:off x="182981" y="3327582"/>
            <a:ext cx="574329" cy="57432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33BA666-2C00-C651-76E1-7F1C2F7A3113}"/>
              </a:ext>
            </a:extLst>
          </p:cNvPr>
          <p:cNvSpPr txBox="1"/>
          <p:nvPr/>
        </p:nvSpPr>
        <p:spPr>
          <a:xfrm>
            <a:off x="3776534" y="1872951"/>
            <a:ext cx="3444605" cy="1161857"/>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Computing</a:t>
            </a:r>
            <a:endParaRPr lang="en-US" sz="1050">
              <a:latin typeface="Letter-join No-Lead 6"/>
            </a:endParaRPr>
          </a:p>
          <a:p>
            <a:r>
              <a:rPr lang="en-GB" sz="1050">
                <a:solidFill>
                  <a:srgbClr val="222222"/>
                </a:solidFill>
                <a:latin typeface="Letter-join No-Lead 6"/>
                <a:ea typeface="Lato"/>
                <a:cs typeface="Lato"/>
              </a:rPr>
              <a:t>Learn about online safety. Use computers more purposefully Log in and navigate around a computer</a:t>
            </a:r>
            <a:endParaRPr lang="en-GB" sz="1050">
              <a:latin typeface="Letter-join No-Lead 6"/>
            </a:endParaRPr>
          </a:p>
          <a:p>
            <a:r>
              <a:rPr lang="en-GB" sz="1050">
                <a:solidFill>
                  <a:srgbClr val="222222"/>
                </a:solidFill>
                <a:latin typeface="Letter-join No-Lead 6"/>
                <a:ea typeface="Lato"/>
                <a:cs typeface="Lato"/>
              </a:rPr>
              <a:t>Drag, drop, click and control a cursor using a mouse</a:t>
            </a:r>
            <a:endParaRPr lang="en-GB" sz="1050">
              <a:latin typeface="Letter-join No-Lead 6"/>
            </a:endParaRPr>
          </a:p>
          <a:p>
            <a:r>
              <a:rPr lang="en-GB" sz="1050">
                <a:solidFill>
                  <a:srgbClr val="222222"/>
                </a:solidFill>
                <a:latin typeface="Letter-join No-Lead 6"/>
                <a:ea typeface="Lato"/>
                <a:cs typeface="Lato"/>
              </a:rPr>
              <a:t>Use software tools to create art on th</a:t>
            </a:r>
            <a:r>
              <a:rPr lang="en-GB" sz="900">
                <a:solidFill>
                  <a:srgbClr val="222222"/>
                </a:solidFill>
                <a:latin typeface="Letter-join No-Lead 6"/>
                <a:ea typeface="Lato"/>
                <a:cs typeface="Lato"/>
              </a:rPr>
              <a:t>e</a:t>
            </a:r>
            <a:r>
              <a:rPr lang="en-GB" sz="1400">
                <a:solidFill>
                  <a:srgbClr val="222222"/>
                </a:solidFill>
                <a:latin typeface="Lato"/>
                <a:ea typeface="Lato"/>
                <a:cs typeface="Lato"/>
              </a:rPr>
              <a:t> </a:t>
            </a:r>
            <a:r>
              <a:rPr lang="en-GB" sz="1050">
                <a:solidFill>
                  <a:srgbClr val="222222"/>
                </a:solidFill>
                <a:latin typeface="Letter-join No-Lead 6"/>
                <a:ea typeface="Lato"/>
                <a:cs typeface="Lato"/>
              </a:rPr>
              <a:t>computer</a:t>
            </a:r>
            <a:endParaRPr lang="en-GB" sz="1050">
              <a:latin typeface="Letter-join No-Lead 6"/>
            </a:endParaRPr>
          </a:p>
          <a:p>
            <a:pPr algn="ctr"/>
            <a:endParaRPr lang="en-GB" sz="1200" u="sng">
              <a:latin typeface="Letter-join No-Lead 6" panose="02000505000000020003" pitchFamily="50" charset="0"/>
            </a:endParaRPr>
          </a:p>
        </p:txBody>
      </p:sp>
      <p:pic>
        <p:nvPicPr>
          <p:cNvPr id="1048" name="Picture 24" descr="Free clip art &quot;Cloud computing&quot; by gsagri04">
            <a:extLst>
              <a:ext uri="{FF2B5EF4-FFF2-40B4-BE49-F238E27FC236}">
                <a16:creationId xmlns:a16="http://schemas.microsoft.com/office/drawing/2014/main" id="{D4C5B38C-405F-579A-99A8-3D90622B9B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83653">
            <a:off x="3787787" y="1384361"/>
            <a:ext cx="664540" cy="65543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9CA6393-8089-EE92-4982-4614E90E259A}"/>
              </a:ext>
            </a:extLst>
          </p:cNvPr>
          <p:cNvSpPr txBox="1"/>
          <p:nvPr/>
        </p:nvSpPr>
        <p:spPr>
          <a:xfrm>
            <a:off x="7575766" y="533061"/>
            <a:ext cx="2824370" cy="1754326"/>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Music</a:t>
            </a:r>
          </a:p>
          <a:p>
            <a:r>
              <a:rPr lang="en-GB" sz="1200" dirty="0">
                <a:solidFill>
                  <a:srgbClr val="222222"/>
                </a:solidFill>
                <a:latin typeface="Letter-join No-Lead 6"/>
                <a:ea typeface="Lato"/>
                <a:cs typeface="Lato"/>
              </a:rPr>
              <a:t>Identify the key features of a ballad.</a:t>
            </a:r>
            <a:endParaRPr lang="en-GB" sz="1200" dirty="0">
              <a:latin typeface="Letter-join No-Lead 6"/>
            </a:endParaRPr>
          </a:p>
          <a:p>
            <a:r>
              <a:rPr lang="en-GB" sz="1200" dirty="0">
                <a:solidFill>
                  <a:srgbClr val="222222"/>
                </a:solidFill>
                <a:latin typeface="Letter-join No-Lead 6"/>
                <a:ea typeface="Lato"/>
                <a:cs typeface="Lato"/>
              </a:rPr>
              <a:t>Perform a ballad using actions.</a:t>
            </a:r>
            <a:endParaRPr lang="en-GB" sz="1200" dirty="0">
              <a:latin typeface="Letter-join No-Lead 6"/>
            </a:endParaRPr>
          </a:p>
          <a:p>
            <a:r>
              <a:rPr lang="en-GB" sz="1200" dirty="0">
                <a:solidFill>
                  <a:srgbClr val="222222"/>
                </a:solidFill>
                <a:latin typeface="Letter-join No-Lead 6"/>
                <a:ea typeface="Lato"/>
                <a:cs typeface="Lato"/>
              </a:rPr>
              <a:t>Sing in time and in tune with a song and incorporate actions. Retell a summary of an animation’s story. Write a verse with rhyming words which tell part of a story. Perform their lyrics fluently and with actions.</a:t>
            </a:r>
            <a:endParaRPr lang="en-GB" sz="1200" dirty="0">
              <a:latin typeface="Letter-join No-Lead 6"/>
            </a:endParaRPr>
          </a:p>
        </p:txBody>
      </p:sp>
      <p:sp>
        <p:nvSpPr>
          <p:cNvPr id="22" name="TextBox 21">
            <a:extLst>
              <a:ext uri="{FF2B5EF4-FFF2-40B4-BE49-F238E27FC236}">
                <a16:creationId xmlns:a16="http://schemas.microsoft.com/office/drawing/2014/main" id="{FFE11EB2-0B15-7898-6BAC-BB9FCAB1D810}"/>
              </a:ext>
            </a:extLst>
          </p:cNvPr>
          <p:cNvSpPr txBox="1"/>
          <p:nvPr/>
        </p:nvSpPr>
        <p:spPr>
          <a:xfrm>
            <a:off x="10699299" y="398504"/>
            <a:ext cx="1305998" cy="2677656"/>
          </a:xfrm>
          <a:prstGeom prst="rect">
            <a:avLst/>
          </a:prstGeom>
          <a:noFill/>
          <a:ln>
            <a:solidFill>
              <a:srgbClr val="821F4D"/>
            </a:solidFill>
            <a:prstDash val="lgDash"/>
          </a:ln>
        </p:spPr>
        <p:txBody>
          <a:bodyPr wrap="square" rtlCol="0">
            <a:spAutoFit/>
          </a:bodyPr>
          <a:lstStyle/>
          <a:p>
            <a:pPr algn="ctr"/>
            <a:r>
              <a:rPr lang="en-GB" sz="1200" u="sng">
                <a:latin typeface="Letter-join No-Lead 6" panose="02000505000000020003" pitchFamily="50" charset="0"/>
              </a:rPr>
              <a:t>PSHE</a:t>
            </a:r>
          </a:p>
          <a:p>
            <a:pPr algn="ctr"/>
            <a:r>
              <a:rPr lang="en-GB" sz="1200">
                <a:latin typeface="Letter-join No-Lead 6" panose="02000505000000020003" pitchFamily="50" charset="0"/>
              </a:rPr>
              <a:t>Our unit will focus on -What makes a family; features of a family. We will also explore</a:t>
            </a:r>
          </a:p>
          <a:p>
            <a:pPr algn="ctr"/>
            <a:r>
              <a:rPr lang="en-GB" sz="1200">
                <a:latin typeface="Letter-join No-Lead 6" panose="02000505000000020003" pitchFamily="50" charset="0"/>
              </a:rPr>
              <a:t>personal boundaries; safely responding to others and</a:t>
            </a:r>
          </a:p>
          <a:p>
            <a:pPr algn="ctr"/>
            <a:r>
              <a:rPr lang="en-GB" sz="1200">
                <a:latin typeface="Letter-join No-Lead 6" panose="02000505000000020003" pitchFamily="50" charset="0"/>
              </a:rPr>
              <a:t>the impact of hurtful behaviour. </a:t>
            </a:r>
          </a:p>
        </p:txBody>
      </p:sp>
      <p:sp>
        <p:nvSpPr>
          <p:cNvPr id="24" name="TextBox 23">
            <a:extLst>
              <a:ext uri="{FF2B5EF4-FFF2-40B4-BE49-F238E27FC236}">
                <a16:creationId xmlns:a16="http://schemas.microsoft.com/office/drawing/2014/main" id="{C7E125DF-D310-D8D3-AFEF-DF9172C4876A}"/>
              </a:ext>
            </a:extLst>
          </p:cNvPr>
          <p:cNvSpPr txBox="1"/>
          <p:nvPr/>
        </p:nvSpPr>
        <p:spPr>
          <a:xfrm>
            <a:off x="4438831" y="328295"/>
            <a:ext cx="2593702" cy="1200329"/>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History</a:t>
            </a:r>
          </a:p>
          <a:p>
            <a:pPr algn="ctr"/>
            <a:r>
              <a:rPr lang="en-GB" sz="1200" dirty="0">
                <a:latin typeface="Letter-join No-Lead 6"/>
              </a:rPr>
              <a:t>We will be exploring the question ‘Would you prefer to live in the</a:t>
            </a:r>
          </a:p>
          <a:p>
            <a:pPr algn="ctr"/>
            <a:r>
              <a:rPr lang="en-GB" sz="1200" dirty="0">
                <a:latin typeface="Letter-join No-Lead 6"/>
              </a:rPr>
              <a:t>Stone Age, Iron Age or Bronze Age?”  We will compare and contrast these periods of pre-history.</a:t>
            </a:r>
            <a:endParaRPr lang="en-GB" sz="1200" u="sng" dirty="0">
              <a:latin typeface="Letter-join No-Lead 6"/>
            </a:endParaRPr>
          </a:p>
        </p:txBody>
      </p:sp>
      <p:sp>
        <p:nvSpPr>
          <p:cNvPr id="25" name="TextBox 24">
            <a:extLst>
              <a:ext uri="{FF2B5EF4-FFF2-40B4-BE49-F238E27FC236}">
                <a16:creationId xmlns:a16="http://schemas.microsoft.com/office/drawing/2014/main" id="{35B164B7-B96D-1ECE-61D4-40EA3ED87427}"/>
              </a:ext>
            </a:extLst>
          </p:cNvPr>
          <p:cNvSpPr txBox="1"/>
          <p:nvPr/>
        </p:nvSpPr>
        <p:spPr>
          <a:xfrm>
            <a:off x="5601120" y="4455856"/>
            <a:ext cx="1598658" cy="1200329"/>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Art</a:t>
            </a:r>
          </a:p>
          <a:p>
            <a:pPr algn="ctr"/>
            <a:r>
              <a:rPr lang="en-GB" sz="1200" dirty="0">
                <a:latin typeface="Letter-join No-Lead 6"/>
              </a:rPr>
              <a:t>Our unit focuses on Painting and mixed media where we will examine and recreate Prehistoric painting</a:t>
            </a:r>
          </a:p>
        </p:txBody>
      </p:sp>
      <p:pic>
        <p:nvPicPr>
          <p:cNvPr id="1050" name="Picture 26" descr="History And Geography Stock Vector Illustration and Royalty Free History  And Geography Clipart">
            <a:extLst>
              <a:ext uri="{FF2B5EF4-FFF2-40B4-BE49-F238E27FC236}">
                <a16:creationId xmlns:a16="http://schemas.microsoft.com/office/drawing/2014/main" id="{5D1AB6C6-5039-8A24-E191-D84942BE3BF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163" t="15769" r="48388" b="27586"/>
          <a:stretch/>
        </p:blipFill>
        <p:spPr bwMode="auto">
          <a:xfrm>
            <a:off x="3939820" y="-23909"/>
            <a:ext cx="779169" cy="5581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descr="History And Geography Stock Vector Illustration and Royalty Free History  And Geography Clipart">
            <a:extLst>
              <a:ext uri="{FF2B5EF4-FFF2-40B4-BE49-F238E27FC236}">
                <a16:creationId xmlns:a16="http://schemas.microsoft.com/office/drawing/2014/main" id="{40A79D05-4604-8653-E668-BEC1AB5FA73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892" t="15769" r="4304" b="23633"/>
          <a:stretch/>
        </p:blipFill>
        <p:spPr bwMode="auto">
          <a:xfrm>
            <a:off x="6544851" y="-27199"/>
            <a:ext cx="702883" cy="59704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99,100+ Music Clipart Stock Illustrations, Royalty-Free Vector Graphics &amp; Clip  Art - iStock | Country music clipart">
            <a:extLst>
              <a:ext uri="{FF2B5EF4-FFF2-40B4-BE49-F238E27FC236}">
                <a16:creationId xmlns:a16="http://schemas.microsoft.com/office/drawing/2014/main" id="{81D8568E-54AE-A05E-6F66-ECC3F0747FA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769" t="19404" r="23441" b="21222"/>
          <a:stretch/>
        </p:blipFill>
        <p:spPr bwMode="auto">
          <a:xfrm>
            <a:off x="9477582" y="20611"/>
            <a:ext cx="508971" cy="561811"/>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rafts Clip Art Clipart Images - Free Download on Freepik">
            <a:extLst>
              <a:ext uri="{FF2B5EF4-FFF2-40B4-BE49-F238E27FC236}">
                <a16:creationId xmlns:a16="http://schemas.microsoft.com/office/drawing/2014/main" id="{295A5344-412E-15FE-8C82-631EDC5BCD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3103" y="4196761"/>
            <a:ext cx="781614" cy="66799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SHE | Grange Infant School">
            <a:extLst>
              <a:ext uri="{FF2B5EF4-FFF2-40B4-BE49-F238E27FC236}">
                <a16:creationId xmlns:a16="http://schemas.microsoft.com/office/drawing/2014/main" id="{06073C55-A75B-A6B6-4FE3-795E1302AA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80306" y="59255"/>
            <a:ext cx="672567" cy="67542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DFE74EF-DB2F-35C1-2495-359DD962A6FB}"/>
              </a:ext>
            </a:extLst>
          </p:cNvPr>
          <p:cNvSpPr txBox="1"/>
          <p:nvPr/>
        </p:nvSpPr>
        <p:spPr>
          <a:xfrm>
            <a:off x="7717748" y="4645879"/>
            <a:ext cx="4371217" cy="1569660"/>
          </a:xfrm>
          <a:prstGeom prst="rect">
            <a:avLst/>
          </a:prstGeom>
          <a:noFill/>
          <a:ln>
            <a:solidFill>
              <a:srgbClr val="821F4D"/>
            </a:solidFill>
            <a:prstDash val="lgDash"/>
          </a:ln>
        </p:spPr>
        <p:txBody>
          <a:bodyPr wrap="square" rtlCol="0">
            <a:spAutoFit/>
          </a:bodyPr>
          <a:lstStyle/>
          <a:p>
            <a:pPr algn="ctr"/>
            <a:r>
              <a:rPr lang="en-GB" sz="1200" u="sng">
                <a:latin typeface="Letter-join No-Lead 6" panose="02000505000000020003" pitchFamily="50" charset="0"/>
              </a:rPr>
              <a:t>How you can support your child at home</a:t>
            </a:r>
          </a:p>
          <a:p>
            <a:pPr algn="ctr"/>
            <a:endParaRPr lang="en-GB" sz="1200" u="sng">
              <a:latin typeface="Letter-join No-Lead 6" panose="02000505000000020003" pitchFamily="50" charset="0"/>
            </a:endParaRPr>
          </a:p>
          <a:p>
            <a:pPr marL="171450" indent="-171450">
              <a:buFont typeface="Arial" panose="020B0604020202020204" pitchFamily="34" charset="0"/>
              <a:buChar char="•"/>
            </a:pPr>
            <a:r>
              <a:rPr lang="en-GB" sz="1200">
                <a:latin typeface="Letter-join No-Lead 6" panose="02000505000000020003" pitchFamily="50" charset="0"/>
              </a:rPr>
              <a:t>Daily reading and discussion of their ZPD books, asking questions about the characters, plot and setting.</a:t>
            </a:r>
          </a:p>
          <a:p>
            <a:pPr marL="171450" indent="-171450">
              <a:buFont typeface="Arial" panose="020B0604020202020204" pitchFamily="34" charset="0"/>
              <a:buChar char="•"/>
            </a:pPr>
            <a:r>
              <a:rPr lang="en-GB" sz="1200">
                <a:latin typeface="Letter-join No-Lead 6" panose="02000505000000020003" pitchFamily="50" charset="0"/>
              </a:rPr>
              <a:t>Hit the Button- a free online maths game to help with quick recall</a:t>
            </a:r>
          </a:p>
          <a:p>
            <a:pPr marL="171450" indent="-171450">
              <a:buFont typeface="Arial" panose="020B0604020202020204" pitchFamily="34" charset="0"/>
              <a:buChar char="•"/>
            </a:pPr>
            <a:r>
              <a:rPr lang="en-GB" sz="1200">
                <a:hlinkClick r:id="rId11"/>
              </a:rPr>
              <a:t>Hit the Button - Quick fire maths practise for 6-11 year olds</a:t>
            </a:r>
            <a:endParaRPr lang="en-GB" sz="1200">
              <a:latin typeface="Letter-join No-Lead 6" panose="02000505000000020003" pitchFamily="50" charset="0"/>
            </a:endParaRPr>
          </a:p>
          <a:p>
            <a:pPr marL="171450" indent="-171450">
              <a:buFont typeface="Arial" panose="020B0604020202020204" pitchFamily="34" charset="0"/>
              <a:buChar char="•"/>
            </a:pPr>
            <a:r>
              <a:rPr lang="en-GB" sz="1200">
                <a:latin typeface="Letter-join No-Lead 6" panose="02000505000000020003" pitchFamily="50" charset="0"/>
              </a:rPr>
              <a:t>Consolidate Year 1 and 2  words..</a:t>
            </a:r>
          </a:p>
        </p:txBody>
      </p:sp>
      <p:sp>
        <p:nvSpPr>
          <p:cNvPr id="34" name="TextBox 33">
            <a:extLst>
              <a:ext uri="{FF2B5EF4-FFF2-40B4-BE49-F238E27FC236}">
                <a16:creationId xmlns:a16="http://schemas.microsoft.com/office/drawing/2014/main" id="{9CE686A4-D55E-678D-0570-001401DF1FAB}"/>
              </a:ext>
            </a:extLst>
          </p:cNvPr>
          <p:cNvSpPr txBox="1"/>
          <p:nvPr/>
        </p:nvSpPr>
        <p:spPr>
          <a:xfrm>
            <a:off x="420529" y="5651896"/>
            <a:ext cx="3070360" cy="830997"/>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MFL</a:t>
            </a:r>
          </a:p>
          <a:p>
            <a:pPr algn="ctr"/>
            <a:r>
              <a:rPr lang="en-GB" sz="1200">
                <a:latin typeface="Letter-join No-Lead 6"/>
              </a:rPr>
              <a:t>In French, the children will begin with learning where in the world is France? Then simple classroom instructions and greetings.</a:t>
            </a:r>
          </a:p>
        </p:txBody>
      </p:sp>
      <p:pic>
        <p:nvPicPr>
          <p:cNvPr id="35" name="Picture 32" descr="Flag of france - Free vector clipart images on creazilla.com">
            <a:extLst>
              <a:ext uri="{FF2B5EF4-FFF2-40B4-BE49-F238E27FC236}">
                <a16:creationId xmlns:a16="http://schemas.microsoft.com/office/drawing/2014/main" id="{6184206A-41A8-A543-E56D-1F86B3D3931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368768">
            <a:off x="188614" y="5665308"/>
            <a:ext cx="527156" cy="74791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93CADD42-8744-0E1B-66E6-3AAE574A057D}"/>
              </a:ext>
            </a:extLst>
          </p:cNvPr>
          <p:cNvSpPr txBox="1"/>
          <p:nvPr/>
        </p:nvSpPr>
        <p:spPr>
          <a:xfrm>
            <a:off x="7720224" y="2450067"/>
            <a:ext cx="2828193" cy="1569660"/>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PE- Tuesday and Friday</a:t>
            </a:r>
          </a:p>
          <a:p>
            <a:pPr algn="ctr"/>
            <a:r>
              <a:rPr lang="en-GB" sz="1200" u="sng" dirty="0">
                <a:latin typeface="Letter-join No-Lead 6"/>
              </a:rPr>
              <a:t>Indoor</a:t>
            </a:r>
          </a:p>
          <a:p>
            <a:pPr algn="ctr"/>
            <a:r>
              <a:rPr lang="en-GB" sz="1200" dirty="0">
                <a:latin typeface="Letter-join No-Lead 6"/>
              </a:rPr>
              <a:t>In gymnastics we will cover basic rolls and floor work, rolls and gymnastic movement.</a:t>
            </a:r>
            <a:endParaRPr lang="en-GB" sz="1200" dirty="0">
              <a:latin typeface="Letter-join No-Lead 6" panose="02000505000000020003" pitchFamily="50" charset="0"/>
            </a:endParaRPr>
          </a:p>
          <a:p>
            <a:pPr algn="ctr"/>
            <a:r>
              <a:rPr lang="en-GB" sz="1200" u="sng" dirty="0">
                <a:latin typeface="Letter-join No-Lead 6"/>
              </a:rPr>
              <a:t>Outdoor, </a:t>
            </a:r>
          </a:p>
          <a:p>
            <a:pPr algn="ctr"/>
            <a:r>
              <a:rPr lang="en-GB" sz="1200" dirty="0">
                <a:latin typeface="Letter-join No-Lead 6"/>
              </a:rPr>
              <a:t>The children will learn about map skills and how to use a compass successfully.</a:t>
            </a:r>
          </a:p>
        </p:txBody>
      </p:sp>
      <p:pic>
        <p:nvPicPr>
          <p:cNvPr id="37" name="Picture 34" descr="Sports Equipment Clipart Images - Free Download on Freepik">
            <a:extLst>
              <a:ext uri="{FF2B5EF4-FFF2-40B4-BE49-F238E27FC236}">
                <a16:creationId xmlns:a16="http://schemas.microsoft.com/office/drawing/2014/main" id="{31D34F00-17C6-49EF-975A-B147CCA3110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765388">
            <a:off x="6995916" y="1464885"/>
            <a:ext cx="556316" cy="926207"/>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5B8B1F70-505B-0EF0-EF07-7C9271EFA085}"/>
              </a:ext>
            </a:extLst>
          </p:cNvPr>
          <p:cNvSpPr txBox="1"/>
          <p:nvPr/>
        </p:nvSpPr>
        <p:spPr>
          <a:xfrm>
            <a:off x="3575661" y="4269914"/>
            <a:ext cx="1507489" cy="2308324"/>
          </a:xfrm>
          <a:prstGeom prst="rect">
            <a:avLst/>
          </a:prstGeom>
          <a:noFill/>
          <a:ln>
            <a:solidFill>
              <a:srgbClr val="821F4D"/>
            </a:solidFill>
            <a:prstDash val="lgDash"/>
          </a:ln>
        </p:spPr>
        <p:txBody>
          <a:bodyPr wrap="square" rtlCol="0">
            <a:spAutoFit/>
          </a:bodyPr>
          <a:lstStyle/>
          <a:p>
            <a:pPr algn="ctr"/>
            <a:r>
              <a:rPr lang="en-GB" sz="1200" u="sng">
                <a:latin typeface="Letter-join No-Lead 6" panose="02000505000000020003" pitchFamily="50" charset="0"/>
              </a:rPr>
              <a:t>RE</a:t>
            </a:r>
          </a:p>
          <a:p>
            <a:pPr algn="ctr"/>
            <a:endParaRPr lang="en-GB" sz="1200" u="sng">
              <a:latin typeface="Letter-join No-Lead 6" panose="02000505000000020003" pitchFamily="50" charset="0"/>
            </a:endParaRPr>
          </a:p>
          <a:p>
            <a:pPr algn="ctr"/>
            <a:r>
              <a:rPr lang="en-GB" sz="1200">
                <a:latin typeface="Letter-join No-Lead 6" panose="02000505000000020003" pitchFamily="50" charset="0"/>
              </a:rPr>
              <a:t>Our unit is called, “What do Christians learn from the creation story?” Where we will explore the Christian creation story and examine how it affects the lives of Christians.</a:t>
            </a:r>
          </a:p>
        </p:txBody>
      </p:sp>
      <p:pic>
        <p:nvPicPr>
          <p:cNvPr id="39" name="Picture 36" descr="Religious Education Vector Art, Icons, and Graphics for Free Download">
            <a:extLst>
              <a:ext uri="{FF2B5EF4-FFF2-40B4-BE49-F238E27FC236}">
                <a16:creationId xmlns:a16="http://schemas.microsoft.com/office/drawing/2014/main" id="{6CD68398-48BA-F10D-D20F-450FD7A3AD1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99224" y="4025912"/>
            <a:ext cx="899674" cy="5140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he First Drawing : Gerstein, Mordicai ...">
            <a:extLst>
              <a:ext uri="{FF2B5EF4-FFF2-40B4-BE49-F238E27FC236}">
                <a16:creationId xmlns:a16="http://schemas.microsoft.com/office/drawing/2014/main" id="{55E95166-FE8D-94D9-F00F-B132ACF4760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368" y="542460"/>
            <a:ext cx="681227" cy="885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623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1816e48-4f99-4b94-b89f-d330ddca4a58" xsi:nil="true"/>
    <lcf76f155ced4ddcb4097134ff3c332f xmlns="6ea24f70-e854-402f-ac38-0e72f65cb8c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280C0F33DF234D8FF0B0D921FCDBD4" ma:contentTypeVersion="15" ma:contentTypeDescription="Create a new document." ma:contentTypeScope="" ma:versionID="41ce5681fa557c0dee948e1fb0c76d8c">
  <xsd:schema xmlns:xsd="http://www.w3.org/2001/XMLSchema" xmlns:xs="http://www.w3.org/2001/XMLSchema" xmlns:p="http://schemas.microsoft.com/office/2006/metadata/properties" xmlns:ns2="6ea24f70-e854-402f-ac38-0e72f65cb8c5" xmlns:ns3="d1816e48-4f99-4b94-b89f-d330ddca4a58" targetNamespace="http://schemas.microsoft.com/office/2006/metadata/properties" ma:root="true" ma:fieldsID="6c9981c7db19e9732c1e9230e6d4d180" ns2:_="" ns3:_="">
    <xsd:import namespace="6ea24f70-e854-402f-ac38-0e72f65cb8c5"/>
    <xsd:import namespace="d1816e48-4f99-4b94-b89f-d330ddca4a5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a24f70-e854-402f-ac38-0e72f65cb8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65895cd-c2e5-4ee0-a44a-cd0d712d9405"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816e48-4f99-4b94-b89f-d330ddca4a5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d85247c-e742-415d-b8d5-e002938f914a}" ma:internalName="TaxCatchAll" ma:showField="CatchAllData" ma:web="d1816e48-4f99-4b94-b89f-d330ddca4a5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972089-504C-4BDE-8812-269E00ED76FB}">
  <ds:schemaRefs>
    <ds:schemaRef ds:uri="bfd4a97d-046b-4eea-b3a8-2f3ec27d2b5e"/>
    <ds:schemaRef ds:uri="f00d88ee-b9c9-43dc-afb7-fdfd69f3df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F6F8BE4-3679-43CF-9CDE-0CC31268DD59}">
  <ds:schemaRefs>
    <ds:schemaRef ds:uri="http://schemas.microsoft.com/sharepoint/v3/contenttype/forms"/>
  </ds:schemaRefs>
</ds:datastoreItem>
</file>

<file path=customXml/itemProps3.xml><?xml version="1.0" encoding="utf-8"?>
<ds:datastoreItem xmlns:ds="http://schemas.openxmlformats.org/officeDocument/2006/customXml" ds:itemID="{E3013C6D-555A-4108-BF2C-F8EC3506957B}"/>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Child</dc:creator>
  <cp:revision>21</cp:revision>
  <dcterms:created xsi:type="dcterms:W3CDTF">2025-06-24T14:33:43Z</dcterms:created>
  <dcterms:modified xsi:type="dcterms:W3CDTF">2025-07-16T13:33:11Z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0x010100E7280C0F33DF234D8FF0B0D921FCDBD4</vt:lpwstr>
  </property>
  <property fmtid="{D5CDD505-2E9C-101B-9397-08002B2CF9AE}" pid="3" name="MediaServiceImageTags">
    <vt:lpwstr/>
  </property>
</Properties>
</file>