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1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58725-B74E-A26A-6E9B-7B3D51765F0C}" v="27" dt="2025-07-04T12:02:56.031"/>
    <p1510:client id="{EE2FE277-6080-8B75-8AF2-A2ED301BE526}" v="2810" dt="2025-07-02T15:27:05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3C65-042D-AFE2-18BF-65B16C45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83BF1-D920-A555-D5F6-0B826349F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DD94-E277-1D9F-CA4F-6C2C71AC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F798-484C-8507-6FE7-41080FBA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87E9-A164-32F8-BCD1-382469AC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2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6A79-20CD-411A-BF76-2A84A90F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9926A-0367-1E83-CE6D-8840D396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C47C-9F03-C0F4-8D7D-90005A9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8A91-AB63-8776-9B25-1D04A72A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11F4-2A35-97AC-608D-C8EC21D1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BA4FE-2324-162B-6EB9-23F62C172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54E3E-5780-53B8-E60A-9FF31A7AC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E20A-43F1-ADD5-F441-08D4235E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80B7-C4DE-09BC-2A1C-32B142DC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CA57-BDE7-9335-4D3A-96BF2705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1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8F07-C240-6E97-CDE3-FA07B37A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13CA6-DF5A-E729-DC6B-9A4357B7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5C45A-C171-7ED4-1917-E1FEBAD1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D2A67-E3B1-D932-BDC9-E40A8753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33D20-A9D7-DF8F-EB45-5F31F72F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25CF-2B07-3310-41DE-DF88B7C8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4A2C-9D50-AC18-6B41-DCE5CFEF2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7778-7353-11D6-A514-7A549EE6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E5352-D98F-868E-3D5D-C63B12C5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45E96-70A6-94C0-F366-8351EBF0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6F25-DB00-3388-8C04-7564B35D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FD5D-7D39-37A7-DA40-5C964A42D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5C299-7885-D93B-7FDC-46B6489D6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605CB-8701-8A4E-AC89-CF1A6626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5E69-DFC8-6827-1DA5-ED80506C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D770F-DAE9-5218-1F3B-CFB8AB35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EB35-F9AD-7C97-09DF-52A27A28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B2E66-F381-190C-9349-2E01735F7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3FB0-112F-F7E3-D5DC-7F9745F5E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BA97-D129-0739-7250-BFEF78836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E8AC-1CAA-2089-A01C-4412739C5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1452B-9DCF-F5D9-C353-59DD7C4F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49772-8D4F-1232-283D-A875EFE5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FC9E5-07FF-A7FA-845D-628B2D79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E184-0EE1-06FC-2E40-E6E8065A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96405-009A-A4D6-662B-32C5C01F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A982C-AF59-283B-E24D-A2EF9421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C3E52-2901-AAC6-F403-C1A739EF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A0809-8F75-B6CB-DE78-1F6364E5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7236EB-1B0C-AE2C-7B0F-90CE4B4E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75908-124E-D5F0-D032-4952CB73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BAAE-5138-D32E-8EE6-4F8CC7A6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D998-177A-D095-BBAF-F29B19E35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322CF-E56D-C0DA-BB1A-EAE605E39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DC4C8-2BC8-A7E8-E5F0-30973483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7C640-98E1-46A6-B0DC-4618D7A4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F143E-13B6-B800-F073-169BA996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7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1A17-B4DE-868C-CBC5-123CAF40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8C265-C230-346C-E21A-E8B4B8ABF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180D-7691-609C-379E-6C3BF3822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27643-C1CD-3423-C1D9-B509B8BB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584F6-C1EB-0F88-E928-FE3ACBC6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2E33-C3BC-8B99-D708-872A8239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8C2AE-FFB8-B42C-8293-7B51FF78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860E4-2F84-7C8F-8807-568C9A07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C1466-053F-0DA4-2FA6-1BBA65674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C1CEA6-B670-4FDB-8EB4-EB90786D9F6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793E-6A1D-37BD-802F-AB0BFB509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C1907-1843-AF04-148C-015EBDAC8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4F4F5-5861-45D1-BF69-1C6087D0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8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preview">
            <a:extLst>
              <a:ext uri="{FF2B5EF4-FFF2-40B4-BE49-F238E27FC236}">
                <a16:creationId xmlns:a16="http://schemas.microsoft.com/office/drawing/2014/main" id="{EBB92364-D219-D38E-8462-AEFE4B0C75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521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54EFA-DA48-9B77-C530-1677146F1E01}"/>
              </a:ext>
            </a:extLst>
          </p:cNvPr>
          <p:cNvSpPr txBox="1"/>
          <p:nvPr/>
        </p:nvSpPr>
        <p:spPr>
          <a:xfrm>
            <a:off x="4616691" y="2953514"/>
            <a:ext cx="2909499" cy="983873"/>
          </a:xfrm>
          <a:prstGeom prst="cloud">
            <a:avLst/>
          </a:prstGeom>
          <a:noFill/>
          <a:ln w="57150">
            <a:solidFill>
              <a:srgbClr val="821F4D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Letter-join No-Lead 6"/>
              </a:rPr>
              <a:t>Year 2</a:t>
            </a:r>
          </a:p>
          <a:p>
            <a:pPr algn="ctr"/>
            <a:r>
              <a:rPr lang="en-GB" dirty="0">
                <a:latin typeface="Letter-join No-Lead 6"/>
              </a:rPr>
              <a:t>Autumn Term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6E7A71-FB31-553A-FC6F-C46FD4430EC9}"/>
              </a:ext>
            </a:extLst>
          </p:cNvPr>
          <p:cNvGrpSpPr/>
          <p:nvPr/>
        </p:nvGrpSpPr>
        <p:grpSpPr>
          <a:xfrm>
            <a:off x="3752953" y="2794681"/>
            <a:ext cx="1402080" cy="1402080"/>
            <a:chOff x="3762185" y="2213964"/>
            <a:chExt cx="1402080" cy="140208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9D1A5B-66F2-5529-70B9-1802C3E5E6D8}"/>
                </a:ext>
              </a:extLst>
            </p:cNvPr>
            <p:cNvSpPr/>
            <p:nvPr/>
          </p:nvSpPr>
          <p:spPr>
            <a:xfrm>
              <a:off x="3873330" y="2337773"/>
              <a:ext cx="1142474" cy="1171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1026" name="Picture 2" descr="Webheath Academy Primary School (@Webheathschool) / X">
              <a:extLst>
                <a:ext uri="{FF2B5EF4-FFF2-40B4-BE49-F238E27FC236}">
                  <a16:creationId xmlns:a16="http://schemas.microsoft.com/office/drawing/2014/main" id="{84F1310B-46BD-6EFD-6D99-955B573AF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185" y="2213964"/>
              <a:ext cx="1402080" cy="140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6BB8E7-01D9-B22E-D06F-0E24458E32C4}"/>
              </a:ext>
            </a:extLst>
          </p:cNvPr>
          <p:cNvSpPr txBox="1"/>
          <p:nvPr/>
        </p:nvSpPr>
        <p:spPr>
          <a:xfrm>
            <a:off x="723241" y="155771"/>
            <a:ext cx="3312662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English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We will be reading the book 'The Bear under the stairs' and using this as a basis for our writing tasks. We will continue to focus on sentence coherency, capital letters, full stops and adjectives.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0BF1D-F830-005F-7602-547A5210B83C}"/>
              </a:ext>
            </a:extLst>
          </p:cNvPr>
          <p:cNvSpPr txBox="1"/>
          <p:nvPr/>
        </p:nvSpPr>
        <p:spPr>
          <a:xfrm>
            <a:off x="352977" y="2055712"/>
            <a:ext cx="2752098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Maths</a:t>
            </a:r>
          </a:p>
          <a:p>
            <a:pPr algn="ctr"/>
            <a:r>
              <a:rPr lang="en-GB" sz="1200" dirty="0">
                <a:latin typeface="Letter-join No-Lead 6"/>
              </a:rPr>
              <a:t>In maths, we will be securing our place value knowledge within 100. Children will develop their fluency in the 4 operations and apply this to reasoning tasks.</a:t>
            </a:r>
          </a:p>
        </p:txBody>
      </p:sp>
      <p:pic>
        <p:nvPicPr>
          <p:cNvPr id="1032" name="Picture 8" descr="Cambridge Primary English">
            <a:extLst>
              <a:ext uri="{FF2B5EF4-FFF2-40B4-BE49-F238E27FC236}">
                <a16:creationId xmlns:a16="http://schemas.microsoft.com/office/drawing/2014/main" id="{E6CE6258-D7C7-68B2-0CB0-AF4DE512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1"/>
          <a:stretch/>
        </p:blipFill>
        <p:spPr bwMode="auto">
          <a:xfrm rot="20745546">
            <a:off x="408272" y="131304"/>
            <a:ext cx="619590" cy="5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hareFaith Media » Math Symbol Clipart – ShareFaith Media">
            <a:extLst>
              <a:ext uri="{FF2B5EF4-FFF2-40B4-BE49-F238E27FC236}">
                <a16:creationId xmlns:a16="http://schemas.microsoft.com/office/drawing/2014/main" id="{6C16232F-756E-12C5-BB3F-1FE5A21A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554">
            <a:off x="2778595" y="1893196"/>
            <a:ext cx="647106" cy="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E4A929-381B-368A-49D4-26D4B2B1359E}"/>
              </a:ext>
            </a:extLst>
          </p:cNvPr>
          <p:cNvSpPr txBox="1"/>
          <p:nvPr/>
        </p:nvSpPr>
        <p:spPr>
          <a:xfrm>
            <a:off x="357898" y="3689243"/>
            <a:ext cx="2892881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Science</a:t>
            </a:r>
          </a:p>
          <a:p>
            <a:pPr algn="ctr"/>
            <a:r>
              <a:rPr lang="en-GB" sz="1200" dirty="0">
                <a:latin typeface="Letter-join No-Lead 6"/>
              </a:rPr>
              <a:t>Our topic for this half term is 'Living</a:t>
            </a:r>
            <a:r>
              <a:rPr lang="en-GB" sz="1200" u="sng" dirty="0">
                <a:latin typeface="Letter-join No-Lead 6"/>
              </a:rPr>
              <a:t> t</a:t>
            </a:r>
            <a:r>
              <a:rPr lang="en-GB" sz="1200" dirty="0">
                <a:latin typeface="Letter-join No-Lead 6"/>
              </a:rPr>
              <a:t>hings and their habitats'. Children will learn about a variety of habitats and begin to understand food chains within them</a:t>
            </a:r>
            <a:endParaRPr lang="en-GB" sz="1200" dirty="0">
              <a:latin typeface="Letter-join No-Lead 6" panose="02000505000000020003" pitchFamily="50" charset="0"/>
            </a:endParaRPr>
          </a:p>
          <a:p>
            <a:pPr algn="ctr"/>
            <a:endParaRPr lang="en-GB" sz="1200" dirty="0">
              <a:latin typeface="Letter-join No-Lead 6"/>
            </a:endParaRPr>
          </a:p>
        </p:txBody>
      </p:sp>
      <p:pic>
        <p:nvPicPr>
          <p:cNvPr id="1044" name="Picture 20" descr="Science Lab Supplies Clipart Images | Free Download | PNG Transparent  Background - Pngtree">
            <a:extLst>
              <a:ext uri="{FF2B5EF4-FFF2-40B4-BE49-F238E27FC236}">
                <a16:creationId xmlns:a16="http://schemas.microsoft.com/office/drawing/2014/main" id="{D87ECA1C-692A-EF43-EA26-A1925C8F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210">
            <a:off x="114513" y="4707289"/>
            <a:ext cx="904918" cy="90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3BA666-2C00-C651-76E1-7F1C2F7A3113}"/>
              </a:ext>
            </a:extLst>
          </p:cNvPr>
          <p:cNvSpPr txBox="1"/>
          <p:nvPr/>
        </p:nvSpPr>
        <p:spPr>
          <a:xfrm>
            <a:off x="3734038" y="1762315"/>
            <a:ext cx="3568430" cy="1123384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Computing </a:t>
            </a:r>
            <a:endParaRPr lang="en-GB" sz="1200">
              <a:latin typeface="Letter-join No-Lead 6" panose="02000505000000020003" pitchFamily="50" charset="0"/>
            </a:endParaRPr>
          </a:p>
          <a:p>
            <a:pPr algn="ctr"/>
            <a:endParaRPr lang="en-GB" sz="600" dirty="0">
              <a:latin typeface="Letter-join No-Lead 6"/>
            </a:endParaRPr>
          </a:p>
          <a:p>
            <a:pPr algn="ctr"/>
            <a:r>
              <a:rPr lang="en-GB" sz="1200" dirty="0">
                <a:latin typeface="Letter-join No-Lead 6"/>
                <a:cs typeface="Segoe UI"/>
              </a:rPr>
              <a:t>Keeping safe and using our equipment at </a:t>
            </a:r>
            <a:r>
              <a:rPr lang="en-GB" sz="1200" err="1">
                <a:latin typeface="Letter-join No-Lead 6"/>
                <a:cs typeface="Segoe UI"/>
              </a:rPr>
              <a:t>Webheath</a:t>
            </a:r>
            <a:r>
              <a:rPr lang="en-GB" sz="1200" dirty="0">
                <a:latin typeface="Letter-join No-Lead 6"/>
                <a:cs typeface="Segoe UI"/>
              </a:rPr>
              <a:t> – Children will learn the rules for using technology and the internet. Children will also be learning what a computer is and how to log on.</a:t>
            </a:r>
            <a:endParaRPr lang="en-GB" sz="1100" dirty="0">
              <a:latin typeface="Letter-join No-Lead 6"/>
            </a:endParaRPr>
          </a:p>
        </p:txBody>
      </p:sp>
      <p:pic>
        <p:nvPicPr>
          <p:cNvPr id="1048" name="Picture 24" descr="Free clip art &quot;Cloud computing&quot; by gsagri04">
            <a:extLst>
              <a:ext uri="{FF2B5EF4-FFF2-40B4-BE49-F238E27FC236}">
                <a16:creationId xmlns:a16="http://schemas.microsoft.com/office/drawing/2014/main" id="{D4C5B38C-405F-579A-99A8-3D90622B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653">
            <a:off x="3789403" y="1661367"/>
            <a:ext cx="512140" cy="4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CA6393-8089-EE92-4982-4614E90E259A}"/>
              </a:ext>
            </a:extLst>
          </p:cNvPr>
          <p:cNvSpPr txBox="1"/>
          <p:nvPr/>
        </p:nvSpPr>
        <p:spPr>
          <a:xfrm>
            <a:off x="7310789" y="255801"/>
            <a:ext cx="2593702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Music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We will be starting our unit on 'Call and response' with the theme of animals. Children will learn about sound patterns and dynamics.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11EB2-0B15-7898-6BAC-BB9FCAB1D810}"/>
              </a:ext>
            </a:extLst>
          </p:cNvPr>
          <p:cNvSpPr txBox="1"/>
          <p:nvPr/>
        </p:nvSpPr>
        <p:spPr>
          <a:xfrm>
            <a:off x="10686781" y="243909"/>
            <a:ext cx="1305998" cy="286232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PSHE</a:t>
            </a:r>
          </a:p>
          <a:p>
            <a:pPr algn="ctr"/>
            <a:endParaRPr lang="en-GB" sz="1200" u="sng" dirty="0">
              <a:latin typeface="Letter-join No-Lead 6"/>
            </a:endParaRPr>
          </a:p>
          <a:p>
            <a:pPr algn="ctr"/>
            <a:r>
              <a:rPr lang="en-GB" sz="1200" dirty="0">
                <a:latin typeface="Letter-join No-Lead 6"/>
              </a:rPr>
              <a:t>We will be learning about relationships. We will begin by identifying how we keep ourselves safe and then move on to friendships, managing secrets and identifying hurtful behaviour.</a:t>
            </a:r>
          </a:p>
          <a:p>
            <a:pPr algn="ctr"/>
            <a:endParaRPr lang="en-GB" sz="1200" dirty="0">
              <a:latin typeface="Letter-join No-Lead 6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125DF-D310-D8D3-AFEF-DF9172C4876A}"/>
              </a:ext>
            </a:extLst>
          </p:cNvPr>
          <p:cNvSpPr txBox="1"/>
          <p:nvPr/>
        </p:nvSpPr>
        <p:spPr>
          <a:xfrm>
            <a:off x="4447646" y="256885"/>
            <a:ext cx="2593702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Geography</a:t>
            </a:r>
          </a:p>
          <a:p>
            <a:pPr algn="ctr"/>
            <a:endParaRPr lang="en-GB" sz="1200" u="sng" dirty="0">
              <a:latin typeface="Letter-join No-Lead 6"/>
            </a:endParaRPr>
          </a:p>
          <a:p>
            <a:pPr algn="ctr"/>
            <a:r>
              <a:rPr lang="en-GB" sz="1200" dirty="0">
                <a:latin typeface="Letter-join No-Lead 6"/>
              </a:rPr>
              <a:t>In Geography we will be investigating hot and cold places. Children will learn the names of the continents and oceans and discover some of the coldest places on earth!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164B7-B96D-1ECE-61D4-40EA3ED87427}"/>
              </a:ext>
            </a:extLst>
          </p:cNvPr>
          <p:cNvSpPr txBox="1"/>
          <p:nvPr/>
        </p:nvSpPr>
        <p:spPr>
          <a:xfrm>
            <a:off x="5007798" y="5007901"/>
            <a:ext cx="1598658" cy="1569660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DT</a:t>
            </a:r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/>
              </a:rPr>
              <a:t>Linking to our English text 'The bear under the stairs', we will be looking at structures and designing a chair for baby bear.</a:t>
            </a:r>
            <a:endParaRPr lang="en-GB" sz="1200" dirty="0">
              <a:latin typeface="Letter-join No-Lead 6" panose="02000505000000020003" pitchFamily="50" charset="0"/>
            </a:endParaRPr>
          </a:p>
          <a:p>
            <a:pPr algn="ctr"/>
            <a:endParaRPr lang="en-GB" sz="1200" dirty="0">
              <a:latin typeface="Letter-join No-Lead 6"/>
            </a:endParaRPr>
          </a:p>
        </p:txBody>
      </p:sp>
      <p:pic>
        <p:nvPicPr>
          <p:cNvPr id="1050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5D1AB6C6-5039-8A24-E191-D84942BE3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5769" r="48388" b="27586"/>
          <a:stretch/>
        </p:blipFill>
        <p:spPr bwMode="auto">
          <a:xfrm>
            <a:off x="4332564" y="161702"/>
            <a:ext cx="779169" cy="5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40A79D05-4604-8653-E668-BEC1AB5FA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 t="15769" r="4304" b="23633"/>
          <a:stretch/>
        </p:blipFill>
        <p:spPr bwMode="auto">
          <a:xfrm>
            <a:off x="6329650" y="89265"/>
            <a:ext cx="702883" cy="5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99,100+ Music Clipart Stock Illustrations, Royalty-Free Vector Graphics &amp; Clip  Art - iStock | Country music clipart">
            <a:extLst>
              <a:ext uri="{FF2B5EF4-FFF2-40B4-BE49-F238E27FC236}">
                <a16:creationId xmlns:a16="http://schemas.microsoft.com/office/drawing/2014/main" id="{81D8568E-54AE-A05E-6F66-ECC3F0747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19404" r="23441" b="21222"/>
          <a:stretch/>
        </p:blipFill>
        <p:spPr bwMode="auto">
          <a:xfrm>
            <a:off x="9477582" y="20611"/>
            <a:ext cx="508971" cy="5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rafts Clip Art Clipart Images - Free Download on Freepik">
            <a:extLst>
              <a:ext uri="{FF2B5EF4-FFF2-40B4-BE49-F238E27FC236}">
                <a16:creationId xmlns:a16="http://schemas.microsoft.com/office/drawing/2014/main" id="{295A5344-412E-15FE-8C82-631EDC5B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35" y="4075210"/>
            <a:ext cx="1087799" cy="9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SHE | Grange Infant School">
            <a:extLst>
              <a:ext uri="{FF2B5EF4-FFF2-40B4-BE49-F238E27FC236}">
                <a16:creationId xmlns:a16="http://schemas.microsoft.com/office/drawing/2014/main" id="{06073C55-A75B-A6B6-4FE3-795E1302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51" y="981374"/>
            <a:ext cx="672567" cy="6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FE74EF-DB2F-35C1-2495-359DD962A6FB}"/>
              </a:ext>
            </a:extLst>
          </p:cNvPr>
          <p:cNvSpPr txBox="1"/>
          <p:nvPr/>
        </p:nvSpPr>
        <p:spPr>
          <a:xfrm>
            <a:off x="6775036" y="3821101"/>
            <a:ext cx="5216113" cy="2677656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How you can support your child at home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Daily reading and discussion of the text, asking questions about the characters, plot and setting.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Practising weekly spelling lists.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TT Rockstars to secure quick recall of key multiplication and division facts- 2s, 5s, 10s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To practise counting in 3s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Hit the Button- a free online maths game to help with quick recall- </a:t>
            </a:r>
            <a:r>
              <a:rPr lang="en-GB" sz="1200" dirty="0" err="1">
                <a:latin typeface="Letter-join No-Lead 6"/>
              </a:rPr>
              <a:t>numberbonds</a:t>
            </a:r>
            <a:r>
              <a:rPr lang="en-GB" sz="1200" dirty="0">
                <a:latin typeface="Letter-join No-Lead 6"/>
              </a:rPr>
              <a:t>, addition and subtraction number facts</a:t>
            </a:r>
            <a:endParaRPr lang="en-GB" sz="1200" dirty="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Key spelling of Year 1 and 2 Common Exception 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/>
              </a:rPr>
              <a:t>Spelling of germination, bulb, fruit, coastline, ocean, physical, feature, human</a:t>
            </a:r>
            <a:endParaRPr lang="en-GB" sz="1200" dirty="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 panose="02000505000000020003" pitchFamily="50" charset="0"/>
              </a:rPr>
              <a:t>Developing their understanding of telling the time across the day.</a:t>
            </a:r>
          </a:p>
        </p:txBody>
      </p:sp>
      <p:pic>
        <p:nvPicPr>
          <p:cNvPr id="37" name="Picture 34" descr="Sports Equipment Clipart Images - Free Download on Freepik">
            <a:extLst>
              <a:ext uri="{FF2B5EF4-FFF2-40B4-BE49-F238E27FC236}">
                <a16:creationId xmlns:a16="http://schemas.microsoft.com/office/drawing/2014/main" id="{31D34F00-17C6-49EF-975A-B147CCA3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388">
            <a:off x="7410189" y="1489322"/>
            <a:ext cx="556316" cy="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B8B1F70-505B-0EF0-EF07-7C9271EFA085}"/>
              </a:ext>
            </a:extLst>
          </p:cNvPr>
          <p:cNvSpPr txBox="1"/>
          <p:nvPr/>
        </p:nvSpPr>
        <p:spPr>
          <a:xfrm>
            <a:off x="1632030" y="5298863"/>
            <a:ext cx="2634831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RE</a:t>
            </a:r>
          </a:p>
          <a:p>
            <a:pPr algn="ctr"/>
            <a:r>
              <a:rPr lang="en-GB" sz="1200" dirty="0">
                <a:latin typeface="Letter-join No-Lead 6"/>
              </a:rPr>
              <a:t>Our investigation question for this half term is 'Who is a Muslim and how do they live? Children will learn about the Islamic faith.</a:t>
            </a:r>
            <a:endParaRPr lang="en-GB" sz="1200">
              <a:latin typeface="Letter-join No-Lead 6" panose="02000505000000020003" pitchFamily="50" charset="0"/>
            </a:endParaRPr>
          </a:p>
          <a:p>
            <a:pPr algn="ctr"/>
            <a:endParaRPr lang="en-GB" sz="1200" dirty="0">
              <a:latin typeface="Letter-join No-Lead 6"/>
            </a:endParaRPr>
          </a:p>
        </p:txBody>
      </p:sp>
      <p:pic>
        <p:nvPicPr>
          <p:cNvPr id="39" name="Picture 36" descr="Religious Education Vector Art, Icons, and Graphics for Free Download">
            <a:extLst>
              <a:ext uri="{FF2B5EF4-FFF2-40B4-BE49-F238E27FC236}">
                <a16:creationId xmlns:a16="http://schemas.microsoft.com/office/drawing/2014/main" id="{6CD68398-48BA-F10D-D20F-450FD7A3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21" y="4790121"/>
            <a:ext cx="899674" cy="5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CADD42-8744-0E1B-66E6-3AAE574A057D}"/>
              </a:ext>
            </a:extLst>
          </p:cNvPr>
          <p:cNvSpPr txBox="1"/>
          <p:nvPr/>
        </p:nvSpPr>
        <p:spPr>
          <a:xfrm>
            <a:off x="7686631" y="2059821"/>
            <a:ext cx="2921977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PE-</a:t>
            </a:r>
            <a:endParaRPr lang="en-US" dirty="0"/>
          </a:p>
          <a:p>
            <a:pPr algn="ctr"/>
            <a:r>
              <a:rPr lang="en-GB" sz="1200" u="sng">
                <a:latin typeface="Letter-join No-Lead 6"/>
              </a:rPr>
              <a:t>Indoor - Dance – </a:t>
            </a:r>
            <a:r>
              <a:rPr lang="en-GB" sz="1200" dirty="0">
                <a:latin typeface="Letter-join No-Lead 6"/>
              </a:rPr>
              <a:t>We will be dancing to the theme of 'cultures around the world'</a:t>
            </a:r>
          </a:p>
          <a:p>
            <a:pPr algn="ctr"/>
            <a:r>
              <a:rPr lang="en-GB" sz="1200" u="sng" dirty="0">
                <a:latin typeface="Letter-join No-Lead 6"/>
              </a:rPr>
              <a:t>Outdoor –</a:t>
            </a:r>
            <a:r>
              <a:rPr lang="en-GB" sz="1200" dirty="0">
                <a:latin typeface="Letter-join No-Lead 6"/>
              </a:rPr>
              <a:t> Agility, balance and co-ordination </a:t>
            </a:r>
            <a:r>
              <a:rPr lang="en-GB" sz="1200">
                <a:latin typeface="Letter-join No-Lead 6"/>
              </a:rPr>
              <a:t>using body and objects.</a:t>
            </a:r>
            <a:endParaRPr lang="en-GB" sz="1200" dirty="0">
              <a:latin typeface="Letter-join No-Lead 6" panose="02000505000000020003" pitchFamily="50" charset="0"/>
            </a:endParaRP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endParaRPr lang="en-GB" sz="1200">
              <a:latin typeface="Letter-join No-Lead 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2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80C0F33DF234D8FF0B0D921FCDBD4" ma:contentTypeVersion="15" ma:contentTypeDescription="Create a new document." ma:contentTypeScope="" ma:versionID="41ce5681fa557c0dee948e1fb0c76d8c">
  <xsd:schema xmlns:xsd="http://www.w3.org/2001/XMLSchema" xmlns:xs="http://www.w3.org/2001/XMLSchema" xmlns:p="http://schemas.microsoft.com/office/2006/metadata/properties" xmlns:ns2="6ea24f70-e854-402f-ac38-0e72f65cb8c5" xmlns:ns3="d1816e48-4f99-4b94-b89f-d330ddca4a58" targetNamespace="http://schemas.microsoft.com/office/2006/metadata/properties" ma:root="true" ma:fieldsID="6c9981c7db19e9732c1e9230e6d4d180" ns2:_="" ns3:_="">
    <xsd:import namespace="6ea24f70-e854-402f-ac38-0e72f65cb8c5"/>
    <xsd:import namespace="d1816e48-4f99-4b94-b89f-d330ddca4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24f70-e854-402f-ac38-0e72f65cb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16e48-4f99-4b94-b89f-d330ddca4a5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d85247c-e742-415d-b8d5-e002938f914a}" ma:internalName="TaxCatchAll" ma:showField="CatchAllData" ma:web="d1816e48-4f99-4b94-b89f-d330ddca4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816e48-4f99-4b94-b89f-d330ddca4a58" xsi:nil="true"/>
    <lcf76f155ced4ddcb4097134ff3c332f xmlns="6ea24f70-e854-402f-ac38-0e72f65cb8c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1CA31-B0DF-40E2-8F62-DF3A769EE66B}"/>
</file>

<file path=customXml/itemProps2.xml><?xml version="1.0" encoding="utf-8"?>
<ds:datastoreItem xmlns:ds="http://schemas.openxmlformats.org/officeDocument/2006/customXml" ds:itemID="{22DD5C8D-9D19-411A-856C-B32D4E4166BA}">
  <ds:schemaRefs>
    <ds:schemaRef ds:uri="http://purl.org/dc/elements/1.1/"/>
    <ds:schemaRef ds:uri="http://schemas.microsoft.com/office/2006/documentManagement/types"/>
    <ds:schemaRef ds:uri="529c40e8-0bab-43d5-8ec0-07f08635fbc7"/>
    <ds:schemaRef ds:uri="http://purl.org/dc/terms/"/>
    <ds:schemaRef ds:uri="http://schemas.microsoft.com/office/infopath/2007/PartnerControls"/>
    <ds:schemaRef ds:uri="http://purl.org/dc/dcmitype/"/>
    <ds:schemaRef ds:uri="e5b96425-6c5e-47e5-8e3c-66a165e9bc6d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F1374E-F187-4D2C-86E8-479F4D7C6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88</TotalTime>
  <Words>445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Fliss Tyler</dc:creator>
  <cp:lastModifiedBy>Emily Moseley</cp:lastModifiedBy>
  <cp:revision>169</cp:revision>
  <dcterms:created xsi:type="dcterms:W3CDTF">2025-03-25T13:02:34Z</dcterms:created>
  <dcterms:modified xsi:type="dcterms:W3CDTF">2025-07-04T12:03:03Z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0x010100E7280C0F33DF234D8FF0B0D921FCDBD4</vt:lpwstr>
  </property>
  <property fmtid="{D5CDD505-2E9C-101B-9397-08002B2CF9AE}" pid="3" name="MediaServiceImageTags">
    <vt:lpwstr/>
  </property>
</Properties>
</file>