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DADB8-3306-F325-21E7-C2CC777C405E}" v="8" dt="2025-07-18T11:24:09.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18/07/2025</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18/07/2025</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314602" y="3341713"/>
            <a:ext cx="2909499" cy="983873"/>
          </a:xfrm>
          <a:prstGeom prst="cloud">
            <a:avLst/>
          </a:prstGeom>
          <a:noFill/>
          <a:ln w="57150">
            <a:solidFill>
              <a:srgbClr val="821F4D"/>
            </a:solidFill>
          </a:ln>
        </p:spPr>
        <p:txBody>
          <a:bodyPr wrap="square" lIns="91440" tIns="45720" rIns="91440" bIns="45720" rtlCol="0" anchor="t">
            <a:spAutoFit/>
          </a:bodyPr>
          <a:lstStyle/>
          <a:p>
            <a:pPr algn="ctr"/>
            <a:r>
              <a:rPr lang="en-GB" dirty="0">
                <a:latin typeface="Letter-join No-Lead 6"/>
              </a:rPr>
              <a:t>Reception</a:t>
            </a:r>
          </a:p>
          <a:p>
            <a:pPr algn="ctr"/>
            <a:r>
              <a:rPr lang="en-GB" dirty="0">
                <a:latin typeface="Letter-join No-Lead 6"/>
              </a:rPr>
              <a:t>Autumn Term 1</a:t>
            </a:r>
            <a:endParaRPr lang="en-GB" dirty="0">
              <a:latin typeface="Letter-join No-Lead 6" panose="02000505000000020003" pitchFamily="50" charset="0"/>
            </a:endParaRPr>
          </a:p>
        </p:txBody>
      </p:sp>
      <p:sp>
        <p:nvSpPr>
          <p:cNvPr id="11" name="TextBox 10">
            <a:extLst>
              <a:ext uri="{FF2B5EF4-FFF2-40B4-BE49-F238E27FC236}">
                <a16:creationId xmlns:a16="http://schemas.microsoft.com/office/drawing/2014/main" id="{1C6BB8E7-01D9-B22E-D06F-0E24458E32C4}"/>
              </a:ext>
            </a:extLst>
          </p:cNvPr>
          <p:cNvSpPr txBox="1"/>
          <p:nvPr/>
        </p:nvSpPr>
        <p:spPr>
          <a:xfrm>
            <a:off x="340888" y="274889"/>
            <a:ext cx="3615162"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solidFill>
                  <a:schemeClr val="tx2"/>
                </a:solidFill>
                <a:latin typeface="Letter-join No-Lead 6"/>
              </a:rPr>
              <a:t>Literacy</a:t>
            </a:r>
          </a:p>
          <a:p>
            <a:pPr algn="ctr"/>
            <a:endParaRPr lang="en-GB" sz="1200" u="sng">
              <a:solidFill>
                <a:schemeClr val="tx2"/>
              </a:solidFill>
              <a:latin typeface="Letter-join No-Lead 6" panose="02000505000000020003" pitchFamily="50" charset="0"/>
            </a:endParaRPr>
          </a:p>
          <a:p>
            <a:pPr algn="ctr"/>
            <a:r>
              <a:rPr lang="en-GB" sz="1200" dirty="0">
                <a:solidFill>
                  <a:schemeClr val="tx2"/>
                </a:solidFill>
                <a:latin typeface="Letter-join No-Lead 6"/>
              </a:rPr>
              <a:t>This half term, our texts will include The Colour Monster, The Enormous Turnip, Where the Wild Things Are and </a:t>
            </a:r>
            <a:r>
              <a:rPr lang="en-GB" sz="1200" dirty="0" err="1">
                <a:solidFill>
                  <a:schemeClr val="tx2"/>
                </a:solidFill>
                <a:latin typeface="Letter-join No-Lead 6"/>
              </a:rPr>
              <a:t>Funnybones</a:t>
            </a:r>
            <a:r>
              <a:rPr lang="en-GB" sz="1200" dirty="0">
                <a:solidFill>
                  <a:schemeClr val="tx2"/>
                </a:solidFill>
                <a:latin typeface="Letter-join No-Lead 6"/>
              </a:rPr>
              <a:t>. We will be introducing "Drawing Club' to encourage the children's imagination and creativity around stories. </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586404" y="3161585"/>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350002" y="3575750"/>
            <a:ext cx="3246119"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Maths</a:t>
            </a:r>
          </a:p>
          <a:p>
            <a:pPr algn="ctr"/>
            <a:endParaRPr lang="en-GB" sz="1200" u="sng" dirty="0">
              <a:latin typeface="Letter-join No-Lead 6" panose="02000505000000020003" pitchFamily="50" charset="0"/>
            </a:endParaRPr>
          </a:p>
          <a:p>
            <a:pPr algn="ctr"/>
            <a:r>
              <a:rPr lang="en-GB" sz="1200" dirty="0">
                <a:latin typeface="Letter-join No-Lead 6"/>
              </a:rPr>
              <a:t>This term we will be developing our understanding of numbers to 5, including the composition of each number. We will be counting up to five objects and using our fingers to represent a number quickly, without the need to count them.</a:t>
            </a:r>
            <a:endParaRPr lang="en-GB" dirty="0">
              <a:latin typeface="Letter-join No-Lead 6"/>
            </a:endParaRPr>
          </a:p>
          <a:p>
            <a:pPr algn="ctr"/>
            <a:endParaRPr lang="en-GB" sz="1200">
              <a:latin typeface="Letter-join No-Lead 6" panose="02000505000000020003" pitchFamily="50" charset="0"/>
            </a:endParaRP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313423" y="3389946"/>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325599" y="1928389"/>
            <a:ext cx="3783527"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Phonics</a:t>
            </a:r>
          </a:p>
          <a:p>
            <a:pPr algn="ctr"/>
            <a:r>
              <a:rPr lang="en-GB" sz="1200" dirty="0">
                <a:latin typeface="Letter-join No-Lead 6"/>
              </a:rPr>
              <a:t>In phonics, we will be focusing on oral word blending and segmenting, learning single letter sounds and blending these sounds to read words. We will begin to learn some tricky words that cannot be easily sounded out.</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6110286" y="350705"/>
            <a:ext cx="366034" cy="3660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7376831" y="2833679"/>
            <a:ext cx="4642105"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Personal, Social and Emotional Development</a:t>
            </a:r>
          </a:p>
          <a:p>
            <a:pPr algn="ctr"/>
            <a:endParaRPr lang="en-GB" sz="1200" u="sng" dirty="0">
              <a:latin typeface="Letter-join No-Lead 6" panose="02000505000000020003" pitchFamily="50" charset="0"/>
            </a:endParaRPr>
          </a:p>
          <a:p>
            <a:pPr algn="ctr"/>
            <a:r>
              <a:rPr lang="en-GB" sz="1200" dirty="0">
                <a:latin typeface="Letter-join No-Lead 6"/>
              </a:rPr>
              <a:t>We will be getting to know each other and learning about our </a:t>
            </a:r>
            <a:r>
              <a:rPr lang="en-GB" sz="1200" dirty="0" err="1">
                <a:latin typeface="Letter-join No-Lead 6"/>
              </a:rPr>
              <a:t>Webheath</a:t>
            </a:r>
            <a:r>
              <a:rPr lang="en-GB" sz="1200" dirty="0">
                <a:latin typeface="Letter-join No-Lead 6"/>
              </a:rPr>
              <a:t> values. We will also be thinking about how we keep ourselves and others safe at school and how our behaviour can impact on those around us.</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354696" y="127779"/>
            <a:ext cx="2593702" cy="3231654"/>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Understanding the World</a:t>
            </a:r>
          </a:p>
          <a:p>
            <a:endParaRPr lang="en-GB" sz="1200" dirty="0">
              <a:latin typeface="Letter-join No-Lead 6" panose="02000505000000020003" pitchFamily="50" charset="0"/>
            </a:endParaRPr>
          </a:p>
          <a:p>
            <a:r>
              <a:rPr lang="en-GB" sz="1200" dirty="0">
                <a:latin typeface="Letter-join No-Lead 6"/>
              </a:rPr>
              <a:t>Travelling Tuesday</a:t>
            </a:r>
            <a:endParaRPr lang="en-GB" sz="1200" u="sng" dirty="0">
              <a:latin typeface="Letter-join No-Lead 6"/>
            </a:endParaRPr>
          </a:p>
          <a:p>
            <a:pPr algn="ctr"/>
            <a:r>
              <a:rPr lang="en-GB" sz="1200" dirty="0">
                <a:latin typeface="Letter-join No-Lead 6"/>
              </a:rPr>
              <a:t>Travelling Tuesday covers Geography, History and Science. This half term we will be thinking about people who help us, both in school and in our community.</a:t>
            </a:r>
          </a:p>
          <a:p>
            <a:endParaRPr lang="en-GB" sz="1200" dirty="0">
              <a:latin typeface="Letter-join No-Lead 6" panose="02000505000000020003" pitchFamily="50" charset="0"/>
            </a:endParaRPr>
          </a:p>
          <a:p>
            <a:endParaRPr lang="en-GB" sz="1200" dirty="0">
              <a:latin typeface="Letter-join No-Lead 6" panose="02000505000000020003" pitchFamily="50" charset="0"/>
            </a:endParaRPr>
          </a:p>
          <a:p>
            <a:r>
              <a:rPr lang="en-GB" sz="1200" dirty="0">
                <a:latin typeface="Letter-join No-Lead 6"/>
              </a:rPr>
              <a:t>RE</a:t>
            </a:r>
          </a:p>
          <a:p>
            <a:pPr algn="ctr"/>
            <a:r>
              <a:rPr lang="en-GB" sz="1200" dirty="0">
                <a:latin typeface="Letter-join No-Lead 6"/>
              </a:rPr>
              <a:t>Our question for this half term will be ‘Why is the word God special to Christians?' We will explore this by beginning to think about the things  </a:t>
            </a:r>
            <a:r>
              <a:rPr lang="en-GB" sz="1200">
                <a:latin typeface="Letter-join No-Lead 6"/>
              </a:rPr>
              <a:t>that are special </a:t>
            </a:r>
            <a:r>
              <a:rPr lang="en-GB" sz="1200" dirty="0">
                <a:latin typeface="Letter-join No-Lead 6"/>
              </a:rPr>
              <a:t>to us, as well as things that are special in the world.</a:t>
            </a:r>
          </a:p>
        </p:txBody>
      </p:sp>
      <p:sp>
        <p:nvSpPr>
          <p:cNvPr id="25" name="TextBox 24">
            <a:extLst>
              <a:ext uri="{FF2B5EF4-FFF2-40B4-BE49-F238E27FC236}">
                <a16:creationId xmlns:a16="http://schemas.microsoft.com/office/drawing/2014/main" id="{35B164B7-B96D-1ECE-61D4-40EA3ED87427}"/>
              </a:ext>
            </a:extLst>
          </p:cNvPr>
          <p:cNvSpPr txBox="1"/>
          <p:nvPr/>
        </p:nvSpPr>
        <p:spPr>
          <a:xfrm>
            <a:off x="4130130" y="4713773"/>
            <a:ext cx="3292300"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Expressive Art and Design</a:t>
            </a:r>
          </a:p>
          <a:p>
            <a:pPr algn="ctr"/>
            <a:endParaRPr lang="en-GB" sz="1200" u="sng" dirty="0">
              <a:latin typeface="Letter-join No-Lead 6" panose="02000505000000020003" pitchFamily="50" charset="0"/>
            </a:endParaRPr>
          </a:p>
          <a:p>
            <a:pPr algn="ctr"/>
            <a:r>
              <a:rPr lang="en-GB" sz="1200" dirty="0">
                <a:latin typeface="Letter-join No-Lead 6"/>
              </a:rPr>
              <a:t>We will have the opportunity to use different media to explore mark making and colour mixing. </a:t>
            </a:r>
            <a:r>
              <a:rPr lang="en-GB" sz="1200" dirty="0">
                <a:latin typeface="Letter-join No-Lead 6"/>
                <a:ea typeface="+mn-lt"/>
                <a:cs typeface="+mn-lt"/>
              </a:rPr>
              <a:t>Children will have the opportunity to develop creative skills through exploration and experimentation.</a:t>
            </a:r>
            <a:endParaRPr lang="en-GB" sz="1400" dirty="0">
              <a:ea typeface="+mn-lt"/>
              <a:cs typeface="+mn-lt"/>
            </a:endParaRPr>
          </a:p>
          <a:p>
            <a:r>
              <a:rPr lang="en-GB" sz="1200" dirty="0">
                <a:latin typeface="Letter-join No-Lead 6"/>
              </a:rPr>
              <a:t>Music : We will be developing our listening skills by listening to different types of sounds. The children will enjoy sharing familiar  songs.</a:t>
            </a:r>
          </a:p>
          <a:p>
            <a:pPr algn="ctr"/>
            <a:endParaRPr lang="en-GB" sz="1200" dirty="0">
              <a:solidFill>
                <a:srgbClr val="FF0000"/>
              </a:solidFill>
              <a:latin typeface="Letter-join No-Lead 6"/>
            </a:endParaRP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63" t="15769" r="48388" b="27586"/>
          <a:stretch/>
        </p:blipFill>
        <p:spPr bwMode="auto">
          <a:xfrm>
            <a:off x="4185966" y="98853"/>
            <a:ext cx="642880" cy="4604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892" t="15769" r="4304" b="23633"/>
          <a:stretch/>
        </p:blipFill>
        <p:spPr bwMode="auto">
          <a:xfrm>
            <a:off x="6509506" y="64882"/>
            <a:ext cx="494471" cy="42001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769" t="19404" r="23441" b="21222"/>
          <a:stretch/>
        </p:blipFill>
        <p:spPr bwMode="auto">
          <a:xfrm>
            <a:off x="4268786" y="4543345"/>
            <a:ext cx="483220" cy="53338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0816" y="4428710"/>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1579" y="2716348"/>
            <a:ext cx="450271" cy="45218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570891" y="4064904"/>
            <a:ext cx="4441555"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How you can support 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a:rPr>
              <a:t>Lots and lots of practise of sounds inside your child's sound box</a:t>
            </a:r>
          </a:p>
          <a:p>
            <a:pPr marL="171450" indent="-171450">
              <a:buFont typeface="Arial,Sans-Serif" panose="020B0604020202020204" pitchFamily="34" charset="0"/>
              <a:buChar char="•"/>
            </a:pPr>
            <a:r>
              <a:rPr lang="en-GB" sz="1200" dirty="0">
                <a:latin typeface="Letter-join No-Lead 6"/>
                <a:cs typeface="Arial"/>
              </a:rPr>
              <a:t>Read a book for pleasure every day and talk about the text, asking questions about the characters and what is happening in the story</a:t>
            </a:r>
            <a:endParaRPr lang="en-US" sz="1200">
              <a:latin typeface="Letter-join No-Lead 6"/>
              <a:cs typeface="Arial"/>
            </a:endParaRPr>
          </a:p>
          <a:p>
            <a:pPr marL="171450" indent="-171450">
              <a:buFont typeface="Arial" panose="020B0604020202020204" pitchFamily="34" charset="0"/>
              <a:buChar char="•"/>
            </a:pPr>
            <a:r>
              <a:rPr lang="en-GB" sz="1200" dirty="0">
                <a:latin typeface="Letter-join No-Lead 6"/>
              </a:rPr>
              <a:t>Practise, practise, practise tricky words</a:t>
            </a:r>
          </a:p>
          <a:p>
            <a:pPr marL="171450" indent="-171450">
              <a:buFont typeface="Arial" panose="020B0604020202020204" pitchFamily="34" charset="0"/>
              <a:buChar char="•"/>
            </a:pPr>
            <a:r>
              <a:rPr lang="en-GB" sz="1200" dirty="0">
                <a:latin typeface="Letter-join No-Lead 6"/>
              </a:rPr>
              <a:t>Ask your child to count objects (to 5), recognise numerals to 5, count beyond 10</a:t>
            </a:r>
            <a:endParaRPr lang="en-GB"/>
          </a:p>
          <a:p>
            <a:pPr marL="171450" indent="-171450">
              <a:buFont typeface="Arial" panose="020B0604020202020204" pitchFamily="34" charset="0"/>
              <a:buChar char="•"/>
            </a:pPr>
            <a:r>
              <a:rPr lang="en-GB" sz="1200" dirty="0">
                <a:latin typeface="Letter-join No-Lead 6"/>
              </a:rPr>
              <a:t>To complement our topic, encourage your children to about people who are special to them– we always love to see photos of children continuing their learning at home!</a:t>
            </a:r>
          </a:p>
        </p:txBody>
      </p:sp>
      <p:sp>
        <p:nvSpPr>
          <p:cNvPr id="34" name="TextBox 33">
            <a:extLst>
              <a:ext uri="{FF2B5EF4-FFF2-40B4-BE49-F238E27FC236}">
                <a16:creationId xmlns:a16="http://schemas.microsoft.com/office/drawing/2014/main" id="{9CE686A4-D55E-678D-0570-001401DF1FAB}"/>
              </a:ext>
            </a:extLst>
          </p:cNvPr>
          <p:cNvSpPr txBox="1"/>
          <p:nvPr/>
        </p:nvSpPr>
        <p:spPr>
          <a:xfrm>
            <a:off x="340286" y="5590936"/>
            <a:ext cx="3615764"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Communication and Language</a:t>
            </a:r>
          </a:p>
          <a:p>
            <a:pPr algn="ctr"/>
            <a:r>
              <a:rPr lang="en-GB" sz="1200" dirty="0">
                <a:latin typeface="Letter-join No-Lead 6"/>
              </a:rPr>
              <a:t>This term we will focusing on settling the children into Reception. We will be talking about routines and where things belong in the classroom. We will also be talking about people who are special to us, discussing why we are all special.</a:t>
            </a:r>
          </a:p>
        </p:txBody>
      </p:sp>
      <p:sp>
        <p:nvSpPr>
          <p:cNvPr id="36" name="TextBox 35">
            <a:extLst>
              <a:ext uri="{FF2B5EF4-FFF2-40B4-BE49-F238E27FC236}">
                <a16:creationId xmlns:a16="http://schemas.microsoft.com/office/drawing/2014/main" id="{93CADD42-8744-0E1B-66E6-3AAE574A057D}"/>
              </a:ext>
            </a:extLst>
          </p:cNvPr>
          <p:cNvSpPr txBox="1"/>
          <p:nvPr/>
        </p:nvSpPr>
        <p:spPr>
          <a:xfrm>
            <a:off x="7217414" y="464199"/>
            <a:ext cx="4817995" cy="2308324"/>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Physical Development</a:t>
            </a:r>
          </a:p>
          <a:p>
            <a:r>
              <a:rPr lang="en-GB" sz="1200" u="sng" dirty="0">
                <a:latin typeface="Letter-join No-Lead 6"/>
              </a:rPr>
              <a:t>Gross Motor</a:t>
            </a:r>
          </a:p>
          <a:p>
            <a:pPr algn="ctr"/>
            <a:r>
              <a:rPr lang="en-GB" sz="1200" dirty="0">
                <a:latin typeface="Letter-join No-Lead 6"/>
              </a:rPr>
              <a:t>In PE, we will be participating in multi-sport activities developing our throwing, catching and movement skills such as running, jumping and skipping.</a:t>
            </a:r>
          </a:p>
          <a:p>
            <a:pPr algn="ctr"/>
            <a:r>
              <a:rPr lang="en-GB" sz="1200" dirty="0">
                <a:latin typeface="Letter-join No-Lead 6"/>
              </a:rPr>
              <a:t>We will also be playing in our outdoor area, using large loose parts to make obstacle courses, playing in sand and water and using our balance bikes.</a:t>
            </a:r>
          </a:p>
          <a:p>
            <a:r>
              <a:rPr lang="en-GB" sz="1200" u="sng" dirty="0">
                <a:latin typeface="Letter-join No-Lead 6"/>
              </a:rPr>
              <a:t>Fine Motor</a:t>
            </a:r>
          </a:p>
          <a:p>
            <a:r>
              <a:rPr lang="en-GB" sz="1200" dirty="0">
                <a:latin typeface="Letter-join No-Lead 6"/>
              </a:rPr>
              <a:t>We will be exploring with play dough, drawing lines and circles and practising our grip when holding paintbrushes, pencils and other mark making resources.</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471999">
            <a:off x="11405278" y="134331"/>
            <a:ext cx="498545" cy="7544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2915" y="1756483"/>
            <a:ext cx="602237" cy="34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a24f70-e854-402f-ac38-0e72f65cb8c5">
      <Terms xmlns="http://schemas.microsoft.com/office/infopath/2007/PartnerControls"/>
    </lcf76f155ced4ddcb4097134ff3c332f>
    <TaxCatchAll xmlns="d1816e48-4f99-4b94-b89f-d330ddca4a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280C0F33DF234D8FF0B0D921FCDBD4" ma:contentTypeVersion="15" ma:contentTypeDescription="Create a new document." ma:contentTypeScope="" ma:versionID="41ce5681fa557c0dee948e1fb0c76d8c">
  <xsd:schema xmlns:xsd="http://www.w3.org/2001/XMLSchema" xmlns:xs="http://www.w3.org/2001/XMLSchema" xmlns:p="http://schemas.microsoft.com/office/2006/metadata/properties" xmlns:ns2="6ea24f70-e854-402f-ac38-0e72f65cb8c5" xmlns:ns3="d1816e48-4f99-4b94-b89f-d330ddca4a58" targetNamespace="http://schemas.microsoft.com/office/2006/metadata/properties" ma:root="true" ma:fieldsID="6c9981c7db19e9732c1e9230e6d4d180" ns2:_="" ns3:_="">
    <xsd:import namespace="6ea24f70-e854-402f-ac38-0e72f65cb8c5"/>
    <xsd:import namespace="d1816e48-4f99-4b94-b89f-d330ddca4a5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24f70-e854-402f-ac38-0e72f65cb8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816e48-4f99-4b94-b89f-d330ddca4a5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d85247c-e742-415d-b8d5-e002938f914a}" ma:internalName="TaxCatchAll" ma:showField="CatchAllData" ma:web="d1816e48-4f99-4b94-b89f-d330ddca4a5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DD5C8D-9D19-411A-856C-B32D4E4166BA}">
  <ds:schemaRefs>
    <ds:schemaRef ds:uri="http://schemas.microsoft.com/office/2006/metadata/properties"/>
    <ds:schemaRef ds:uri="http://www.w3.org/2000/xmlns/"/>
    <ds:schemaRef ds:uri="c8dad3a6-b09e-407d-83c3-64122d0406d8"/>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FE883BB2-5B42-4D09-AE20-AF0F591446E0}"/>
</file>

<file path=customXml/itemProps3.xml><?xml version="1.0" encoding="utf-8"?>
<ds:datastoreItem xmlns:ds="http://schemas.openxmlformats.org/officeDocument/2006/customXml" ds:itemID="{1CF1374E-F187-4D2C-86E8-479F4D7C6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Fliss Tyler</dc:creator>
  <cp:lastModifiedBy>Harriet Mayne</cp:lastModifiedBy>
  <cp:revision>213</cp:revision>
  <dcterms:created xsi:type="dcterms:W3CDTF">2025-03-25T13:02:34Z</dcterms:created>
  <dcterms:modified xsi:type="dcterms:W3CDTF">2025-07-18T11:27:24Z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0x010100E7280C0F33DF234D8FF0B0D921FCDBD4</vt:lpwstr>
  </property>
  <property fmtid="{D5CDD505-2E9C-101B-9397-08002B2CF9AE}" pid="3" name="MediaServiceImageTags">
    <vt:lpwstr/>
  </property>
</Properties>
</file>