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80" r:id="rId6"/>
    <p:sldId id="274" r:id="rId7"/>
    <p:sldId id="275" r:id="rId8"/>
    <p:sldId id="278" r:id="rId9"/>
    <p:sldId id="276" r:id="rId10"/>
    <p:sldId id="277" r:id="rId11"/>
    <p:sldId id="283" r:id="rId12"/>
    <p:sldId id="281" r:id="rId13"/>
    <p:sldId id="279" r:id="rId14"/>
    <p:sldId id="284" r:id="rId15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ine Burton" initials="JB" lastIdx="2" clrIdx="0">
    <p:extLst>
      <p:ext uri="{19B8F6BF-5375-455C-9EA6-DF929625EA0E}">
        <p15:presenceInfo xmlns:p15="http://schemas.microsoft.com/office/powerpoint/2012/main" userId="S::jlb198@webheath.worcs.sch.uk::b01e4523-881f-4cb1-a46b-b2abba3e63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22D9C0-0B6E-145B-53CA-794303FA9BAB}" v="85" dt="2025-07-03T06:42:36.910"/>
    <p1510:client id="{E6C4F352-11E5-47C8-AAF7-62F3F5115C40}" v="289" dt="2025-07-03T07:00:43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BF8674-18DE-418C-B74F-3DD6E7FFC77B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5D240C-42A0-497F-9AEF-F6044A33F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19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D240C-42A0-497F-9AEF-F6044A33FD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08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FB21D-C021-4BA7-BE46-1303FA513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FEB66-365C-498A-9690-65F9C7F87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59D8F-50B6-4E95-A2A3-20139A7A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9D0D5-75CE-45E9-9076-FF39BBE2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3768D-F3E8-499C-B689-44525239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7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72A6-FC70-4C0F-ACA6-6081C42C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3C920-20B5-484E-BAE3-80725C531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81E3C-1FA3-4974-A074-EAF104FE2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71444-3B7B-4D1E-97FB-0E614009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FF342-9F11-488B-8FBC-31FD6865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8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A997-1868-4619-AC54-637C1F936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A82E4-FB83-4D8F-8465-5A8A33587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ADF13-6BCE-4EB7-B520-14E3DC30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0370-D395-4CDC-94BA-3D380F2D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D4E07-23CD-4AE1-B91B-BA883C53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01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A276-7A5D-424C-A631-0E1C5645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BD814-C48E-4F1D-A7EE-2BACC7E8C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B35CB-55E3-4463-AAF2-1FF12E6F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E89AC-1502-456F-B51E-DB458C0D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28D8A-B161-49C7-B52E-A8B94E01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8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C2D9-1EB8-4520-BCA1-71175080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2A297-6B7D-4DFB-893B-4A7425A2D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0AD67-BFC3-4B3C-B37E-DC72F6BA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DC89B-96C6-4AC6-BA29-6D24F899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E4A17-A2EB-4AD2-8EC7-4AC39DDD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5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787A-596E-4558-BDE0-C0957D61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4B2A-463F-439F-8466-C86A78375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3A296-9BCC-46FF-9E58-F9166E6B9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13EB2-73E6-4012-900D-2D720663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E6B12-8A27-4C87-A978-6A4A1262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B241E-8BC8-47CE-A530-4E8359AF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3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09B7-FAD5-4EC5-816D-B189D369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9F149-7807-4965-8897-98D63BB56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584CF-C009-41C7-ADBA-AF481000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E4F76-7413-4436-A32A-3922E0A0A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DFAC9-3F36-4252-B29C-834CD77A3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F5803A-CBEB-4EFF-871B-A201A4B9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C9DA4-FCBC-430B-963A-6D3D861C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7004A-3C0D-4B2D-B2BF-88C84BEB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50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C631-FDFA-4434-8FF9-E6453C06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D0154-5108-4C06-922D-D9DC7887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05AA0-0B8F-4CB0-879D-48ADF53F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89B3F-A9BD-4041-9316-1AEBF078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72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46D6A-1748-4F51-9EEF-F009CABB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A86B0-F56E-460A-8ABD-9AB4171D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2A83D-74B6-4695-9C76-F9E2BC78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8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0A96-FA6D-4B8E-A6AA-F7740DE8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DB84A-681D-4595-AC2D-10E6C0EA3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92F76-4770-467C-8A0F-70785F9B9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8FDC1-8C58-42E6-A5F4-4BA7F91F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FA4B6-877D-4074-B122-E115CE1F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6E8D2-80AC-4624-8043-655F195D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0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BE9A-1EC9-404A-A291-F090A1D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15C2B-E963-4AF1-8757-5E7471524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2B11-DFAF-4631-90DB-4BA073101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75EEE-A978-4A36-AE7D-CB331E82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861D8-2A38-407D-8F08-129C514D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32D23-8BCD-40D6-8A71-9FB224C2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10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5C7E9-FBFA-4A21-8DC9-F6BE3AC8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0CF1C-05AA-4C2E-8C5D-D2AED019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F87DD-CD40-4234-86FE-CE8FEBE8C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9D19D-95C2-40BD-A4D6-CB2587466215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51D05-B5D1-488A-AE41-3BB4611B8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A4DCC-E33A-4197-8AA0-3F12F61F3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C2B99-A322-4EBE-9A00-1BC3CA07A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2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hyperlink" Target="https://webheath.worcs.sch.uk/year-1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9703-27E7-4E10-A711-C1F160706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6473" y="5187006"/>
            <a:ext cx="5368834" cy="1507730"/>
          </a:xfrm>
        </p:spPr>
        <p:txBody>
          <a:bodyPr anchor="ctr">
            <a:normAutofit/>
          </a:bodyPr>
          <a:lstStyle/>
          <a:p>
            <a:r>
              <a:rPr lang="en-GB" sz="5400">
                <a:latin typeface="Letterjoin-Air Plus 6" panose="02000805000000020003" pitchFamily="50" charset="0"/>
              </a:rPr>
              <a:t>to year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EA0DEB-983C-4A94-9B9A-51E32098C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197AD2-3004-4188-A389-E9EAC108A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917129"/>
            <a:ext cx="1920240" cy="192024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22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83015-DBD8-447E-84E8-949BD06D5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000"/>
          <a:stretch/>
        </p:blipFill>
        <p:spPr>
          <a:xfrm>
            <a:off x="5229361" y="1010610"/>
            <a:ext cx="1733278" cy="1733278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82D0C51-DE81-4DC1-8D2D-1A3EE14E6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elcome banner paint splatter poster ...">
            <a:extLst>
              <a:ext uri="{FF2B5EF4-FFF2-40B4-BE49-F238E27FC236}">
                <a16:creationId xmlns:a16="http://schemas.microsoft.com/office/drawing/2014/main" id="{9A59DC02-1FCC-6373-A3BF-B39824B2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 b="28544"/>
          <a:stretch>
            <a:fillRect/>
          </a:stretch>
        </p:blipFill>
        <p:spPr bwMode="auto">
          <a:xfrm>
            <a:off x="3336473" y="3015343"/>
            <a:ext cx="5236027" cy="22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6F20B4-9A18-B717-1ABF-10983E9C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01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"/>
    </mc:Choice>
    <mc:Fallback xmlns="">
      <p:transition spd="slow" advTm="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87E35B-2ACF-59E9-151A-197B9532F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C102FE2-B4D8-BDAC-FAC5-26693E657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A12A2E-3E45-C7F0-54B4-63F9C02D2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643C4-5492-0E4C-FB82-C780563FF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0E07B-447B-BF5C-ED58-CB3A24E3DD56}"/>
              </a:ext>
            </a:extLst>
          </p:cNvPr>
          <p:cNvSpPr txBox="1"/>
          <p:nvPr/>
        </p:nvSpPr>
        <p:spPr>
          <a:xfrm>
            <a:off x="195943" y="141514"/>
            <a:ext cx="8960913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Trips – Autumn Term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200" b="1">
              <a:latin typeface="Letterjoin-Air Plus 6" panose="02000805000000020003" pitchFamily="50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b="1">
                <a:latin typeface="Letterjoin-Air Plus 6" panose="02000805000000020003" pitchFamily="50" charset="0"/>
              </a:rPr>
              <a:t>Local area walk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200" b="1">
              <a:latin typeface="Letterjoin-Air Plus 6" panose="02000805000000020003" pitchFamily="50" charset="0"/>
            </a:endParaRPr>
          </a:p>
          <a:p>
            <a:pPr algn="ctr"/>
            <a:endParaRPr lang="en-GB" sz="3200" b="1">
              <a:latin typeface="Letterjoin-Air Plus 6" panose="02000805000000020003" pitchFamily="50" charset="0"/>
            </a:endParaRPr>
          </a:p>
          <a:p>
            <a:pPr algn="ctr"/>
            <a:endParaRPr lang="en-GB" sz="3200" b="1">
              <a:latin typeface="Letterjoin-Air Plus 6" panose="02000805000000020003" pitchFamily="50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b="1">
                <a:latin typeface="Letterjoin-Air Plus 6"/>
              </a:rPr>
              <a:t>Visitors – grandparent session</a:t>
            </a:r>
            <a:endParaRPr lang="en-GB" sz="3200" b="1">
              <a:latin typeface="Letterjoin-Air Plus 6" panose="02000805000000020003" pitchFamily="50" charset="0"/>
            </a:endParaRPr>
          </a:p>
          <a:p>
            <a:pPr algn="ctr"/>
            <a:endParaRPr lang="en-GB" sz="3200" b="1">
              <a:latin typeface="Letterjoin-Air Plus 6" panose="02000805000000020003" pitchFamily="50" charset="0"/>
            </a:endParaRPr>
          </a:p>
          <a:p>
            <a:pPr algn="ctr"/>
            <a:endParaRPr lang="en-GB" sz="3200" b="1">
              <a:latin typeface="Letterjoin-Air Plus 6" panose="02000805000000020003" pitchFamily="50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b="1">
                <a:latin typeface="Letterjoin-Air Plus 6" panose="02000805000000020003" pitchFamily="50" charset="0"/>
              </a:rPr>
              <a:t>Compton Verney – Sculpture in the Park - TBC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49275-C911-8EE7-7B13-BC9A607D7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955" y="1813202"/>
            <a:ext cx="2766007" cy="132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418AD-86B2-BC54-9A8B-46E789D10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097" y="3741281"/>
            <a:ext cx="1759504" cy="1054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93274-CF24-FB91-38AA-DF9183DD0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436" y="5167858"/>
            <a:ext cx="2871855" cy="16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274560-9432-22CC-06F8-21ABC0BA7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4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31"/>
    </mc:Choice>
    <mc:Fallback xmlns="">
      <p:transition spd="slow" advTm="3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87E35B-2ACF-59E9-151A-197B9532F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C102FE2-B4D8-BDAC-FAC5-26693E657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A12A2E-3E45-C7F0-54B4-63F9C02D2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643C4-5492-0E4C-FB82-C780563FF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0E07B-447B-BF5C-ED58-CB3A24E3DD56}"/>
              </a:ext>
            </a:extLst>
          </p:cNvPr>
          <p:cNvSpPr txBox="1"/>
          <p:nvPr/>
        </p:nvSpPr>
        <p:spPr>
          <a:xfrm>
            <a:off x="239487" y="1166840"/>
            <a:ext cx="896091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b="1">
                <a:latin typeface="Letterjoin-Air Plus 6" panose="02000805000000020003" pitchFamily="50" charset="0"/>
              </a:rPr>
              <a:t>We hope this has been helpful.</a:t>
            </a:r>
          </a:p>
          <a:p>
            <a:pPr algn="ctr"/>
            <a:r>
              <a:rPr lang="en-GB" sz="3200" b="1">
                <a:latin typeface="Letterjoin-Air Plus 6" panose="02000805000000020003" pitchFamily="50" charset="0"/>
              </a:rPr>
              <a:t>If you have any questions, please get in touch- we are very happy to answer any you may have.</a:t>
            </a:r>
          </a:p>
          <a:p>
            <a:pPr algn="ctr"/>
            <a:endParaRPr lang="en-GB" sz="3200" b="1">
              <a:latin typeface="Letterjoin-Air Plus 6" panose="02000805000000020003" pitchFamily="50" charset="0"/>
            </a:endParaRPr>
          </a:p>
          <a:p>
            <a:pPr algn="ctr"/>
            <a:r>
              <a:rPr lang="en-GB" sz="3200" b="1">
                <a:latin typeface="Letterjoin-Air Plus 6" panose="02000805000000020003" pitchFamily="50" charset="0"/>
              </a:rPr>
              <a:t>We hope you have a great summer and look forward to welcoming you and your children into the Year 1 community in September.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62F3C8-6778-E3FF-C35B-176C099B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81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6"/>
    </mc:Choice>
    <mc:Fallback xmlns="">
      <p:transition spd="slow" advTm="2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BCB8E-3616-2DB0-F859-36B04380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3B99C54-1838-97BE-E815-F8856155A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D45CA0-395F-9092-EF27-31D138B68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96C31-AC26-E117-2E54-47203D435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AAD17-DBA3-AA93-B71C-62AEB0739ED6}"/>
              </a:ext>
            </a:extLst>
          </p:cNvPr>
          <p:cNvSpPr txBox="1"/>
          <p:nvPr/>
        </p:nvSpPr>
        <p:spPr>
          <a:xfrm>
            <a:off x="816428" y="141515"/>
            <a:ext cx="8403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Meet the Year One team…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2BBEB-5B4A-7FE3-F6BD-3515B329D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82" y="1266784"/>
            <a:ext cx="1679430" cy="1909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EAB65-8B14-8F87-41A6-6B9771E71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075" y="1266784"/>
            <a:ext cx="1544896" cy="1934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9BDCD-3780-8170-1C4A-8728D53DBA46}"/>
              </a:ext>
            </a:extLst>
          </p:cNvPr>
          <p:cNvSpPr txBox="1"/>
          <p:nvPr/>
        </p:nvSpPr>
        <p:spPr>
          <a:xfrm>
            <a:off x="549235" y="3320143"/>
            <a:ext cx="1963783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Letterjoin-Air Plus 6" panose="02000805000000020003" pitchFamily="50" charset="0"/>
              </a:rPr>
              <a:t>Miss Pettit teacher of 1ZP</a:t>
            </a:r>
          </a:p>
          <a:p>
            <a:pPr algn="ctr"/>
            <a:endParaRPr lang="en-GB">
              <a:latin typeface="Letterjoin-Air Plus 6" panose="02000805000000020003" pitchFamily="50" charset="0"/>
            </a:endParaRPr>
          </a:p>
          <a:p>
            <a:pPr algn="ctr"/>
            <a:r>
              <a:rPr lang="en-GB">
                <a:latin typeface="Letterjoin-Air Plus 6" panose="02000805000000020003" pitchFamily="50" charset="0"/>
              </a:rPr>
              <a:t>Early Years Phase Leader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C36CF-48A9-EEF4-F201-9DFBE84D6B33}"/>
              </a:ext>
            </a:extLst>
          </p:cNvPr>
          <p:cNvSpPr txBox="1"/>
          <p:nvPr/>
        </p:nvSpPr>
        <p:spPr>
          <a:xfrm>
            <a:off x="2722836" y="3322838"/>
            <a:ext cx="1963783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Letterjoin-Air Plus 6" panose="02000805000000020003" pitchFamily="50" charset="0"/>
              </a:rPr>
              <a:t>Miss Tyler teacher of 1FT</a:t>
            </a:r>
          </a:p>
          <a:p>
            <a:pPr algn="ctr"/>
            <a:endParaRPr lang="en-GB">
              <a:latin typeface="Letterjoin-Air Plus 6" panose="02000805000000020003" pitchFamily="50" charset="0"/>
            </a:endParaRPr>
          </a:p>
          <a:p>
            <a:pPr algn="ctr"/>
            <a:r>
              <a:rPr lang="en-GB">
                <a:latin typeface="Letterjoin-Air Plus 6" panose="02000805000000020003" pitchFamily="50" charset="0"/>
              </a:rPr>
              <a:t>Key Stage One Phase Leader</a:t>
            </a:r>
          </a:p>
        </p:txBody>
      </p:sp>
      <p:pic>
        <p:nvPicPr>
          <p:cNvPr id="3" name="Picture 2" descr="A person with brown hair&#10;&#10;AI-generated content may be incorrect.">
            <a:extLst>
              <a:ext uri="{FF2B5EF4-FFF2-40B4-BE49-F238E27FC236}">
                <a16:creationId xmlns:a16="http://schemas.microsoft.com/office/drawing/2014/main" id="{1A965654-4CDF-F92B-B182-3E2DDF561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3720" y="1265734"/>
            <a:ext cx="1551427" cy="1939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9E2D3-91BC-AC02-E35F-8B235AA41F8E}"/>
              </a:ext>
            </a:extLst>
          </p:cNvPr>
          <p:cNvSpPr txBox="1"/>
          <p:nvPr/>
        </p:nvSpPr>
        <p:spPr>
          <a:xfrm>
            <a:off x="4797679" y="3322837"/>
            <a:ext cx="196378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Letterjoin-Air Plus 6"/>
              </a:rPr>
              <a:t>Mrs Reeves</a:t>
            </a:r>
            <a:endParaRPr lang="en-GB">
              <a:latin typeface="Letterjoin-Air Plus 6" panose="02000805000000020003" pitchFamily="50" charset="0"/>
            </a:endParaRPr>
          </a:p>
          <a:p>
            <a:pPr algn="ctr"/>
            <a:r>
              <a:rPr lang="en-GB">
                <a:latin typeface="Letterjoin-Air Plus 6"/>
              </a:rPr>
              <a:t>Teaching Assistant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B931C-F7C0-B5A4-5B07-5C135FB85B16}"/>
              </a:ext>
            </a:extLst>
          </p:cNvPr>
          <p:cNvSpPr txBox="1"/>
          <p:nvPr/>
        </p:nvSpPr>
        <p:spPr>
          <a:xfrm>
            <a:off x="6964329" y="3322836"/>
            <a:ext cx="196378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Letterjoin-Air Plus 6"/>
              </a:rPr>
              <a:t>Mrs Clarke</a:t>
            </a:r>
            <a:endParaRPr lang="en-GB">
              <a:latin typeface="Letterjoin-Air Plus 6" panose="02000805000000020003" pitchFamily="50" charset="0"/>
            </a:endParaRPr>
          </a:p>
          <a:p>
            <a:pPr algn="ctr"/>
            <a:r>
              <a:rPr lang="en-GB">
                <a:latin typeface="Letterjoin-Air Plus 6"/>
              </a:rPr>
              <a:t>Teaching Assistant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F651988-881B-A56D-1A05-39B0A4DBF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C72F5A-10DC-884F-87C4-AD0E3B962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206" y="1460372"/>
            <a:ext cx="1664879" cy="166487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1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"/>
    </mc:Choice>
    <mc:Fallback xmlns=""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13A1D-E89D-473A-5158-436BE68A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0AA5513-A9D2-7481-429E-6D55D5BC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A4B8B68-5FA2-D8C1-B7E1-0D6A58ADE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54B2-8503-30C7-7B07-CA72DBC75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50C882-AE46-4A01-BBA1-0709D7B1A470}"/>
              </a:ext>
            </a:extLst>
          </p:cNvPr>
          <p:cNvSpPr txBox="1"/>
          <p:nvPr/>
        </p:nvSpPr>
        <p:spPr>
          <a:xfrm>
            <a:off x="816428" y="141515"/>
            <a:ext cx="8403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About me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F93E0-C48B-8FF6-2A1E-FC84AFCE2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665" y="160765"/>
            <a:ext cx="1061992" cy="1207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30B8B7-06B3-6D86-A1C5-0EFB0873ACCE}"/>
              </a:ext>
            </a:extLst>
          </p:cNvPr>
          <p:cNvSpPr txBox="1"/>
          <p:nvPr/>
        </p:nvSpPr>
        <p:spPr>
          <a:xfrm>
            <a:off x="8125097" y="461391"/>
            <a:ext cx="1963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Letterjoin-Air Plus 6" panose="02000805000000020003" pitchFamily="50" charset="0"/>
              </a:rPr>
              <a:t>Miss Pettit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A424A-0086-4B0B-283B-568DC0C1B852}"/>
              </a:ext>
            </a:extLst>
          </p:cNvPr>
          <p:cNvSpPr txBox="1"/>
          <p:nvPr/>
        </p:nvSpPr>
        <p:spPr>
          <a:xfrm>
            <a:off x="181041" y="1498942"/>
            <a:ext cx="87714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Letterjoin-Air Plus 6" panose="02000805000000020003" pitchFamily="50" charset="0"/>
              </a:rPr>
              <a:t>I have been at Webheath since 2020 but have been teaching for many more years than I can remember, in both small and large settings. I really enjoy learning in the outdoors and going down to the forest, at the weekends I can often be found outside or at National Trusts. I enjoy inspiring children to read following my own love of reading. I love animals and can often be found visiting animals. My favourite animal is a penguin. I truly believe learning should be fun and I’m looking forward to our learning journey this year.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648E9AD-84E2-BE80-1DFE-1E9CD0F6C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37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6"/>
    </mc:Choice>
    <mc:Fallback xmlns="">
      <p:transition spd="slow" advTm="1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122E86-2F64-A1A1-6B5B-D6CF9B9E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ADA4841-4181-CD5C-AD01-37A975CDD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AE34E28-B603-65F1-634A-219003739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6AECD-D693-CEB4-F667-3B393348E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7BEE2-BDFA-34D9-AA42-087E867FFBC5}"/>
              </a:ext>
            </a:extLst>
          </p:cNvPr>
          <p:cNvSpPr txBox="1"/>
          <p:nvPr/>
        </p:nvSpPr>
        <p:spPr>
          <a:xfrm>
            <a:off x="816428" y="141515"/>
            <a:ext cx="8403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About me…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2B93C4-5ED0-2A56-3A11-E2CC7BE06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103" y="2311"/>
            <a:ext cx="1156076" cy="1447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34DC58-B5B3-7865-875E-E32BE6645D9A}"/>
              </a:ext>
            </a:extLst>
          </p:cNvPr>
          <p:cNvSpPr txBox="1"/>
          <p:nvPr/>
        </p:nvSpPr>
        <p:spPr>
          <a:xfrm>
            <a:off x="7933508" y="417097"/>
            <a:ext cx="1963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Letterjoin-Air Plus 6" panose="02000805000000020003" pitchFamily="50" charset="0"/>
              </a:rPr>
              <a:t>Miss Tyler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09910-5166-3211-4A4A-20D479E50958}"/>
              </a:ext>
            </a:extLst>
          </p:cNvPr>
          <p:cNvSpPr txBox="1"/>
          <p:nvPr/>
        </p:nvSpPr>
        <p:spPr>
          <a:xfrm>
            <a:off x="181041" y="1498942"/>
            <a:ext cx="87714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Letterjoin-Air Plus 6" panose="02000805000000020003" pitchFamily="50" charset="0"/>
              </a:rPr>
              <a:t>Within my teaching career I have taught across both Key Stage 1 and 2 and have taught at Webheath since 2023. From the age of eight, I knew I was destined to become a teacher; passionate in making every child’s school journey a happy and successful experience. I enjoy teaching the whole curriculum, but particularly, I love to read, put my maths skills into practice and be creative within art. Outside of school, I continue to show my creativity by baking and decorating cakes.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6E5B8A8-0EAA-60B1-5063-271086453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77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1"/>
    </mc:Choice>
    <mc:Fallback xmlns=""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D11A2-B7CC-B5EF-E23C-D38F9CDE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056F865-A87A-58D4-22EE-87AC979CC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A4F14DC-AD3B-93A4-30FC-44B49617A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38841-60A1-0AF7-83A9-8C28F2A9B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CC696-CA7A-A036-49ED-03FC50D94FAE}"/>
              </a:ext>
            </a:extLst>
          </p:cNvPr>
          <p:cNvSpPr txBox="1"/>
          <p:nvPr/>
        </p:nvSpPr>
        <p:spPr>
          <a:xfrm>
            <a:off x="753084" y="141514"/>
            <a:ext cx="8403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A typical day in Year One will include…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268FC-E85B-D8EC-2327-8F2BE95A8775}"/>
              </a:ext>
            </a:extLst>
          </p:cNvPr>
          <p:cNvSpPr txBox="1"/>
          <p:nvPr/>
        </p:nvSpPr>
        <p:spPr>
          <a:xfrm>
            <a:off x="239487" y="1825513"/>
            <a:ext cx="49747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Phonics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English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Play to learn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Snack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Maths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Play to learn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Lunchtime – OPAL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Topic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latin typeface="Letterjoin-Air Plus 6" panose="02000805000000020003" pitchFamily="50" charset="0"/>
              </a:rPr>
              <a:t>Play to learn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F9E37-AE70-27FD-877E-3F10531D4347}"/>
              </a:ext>
            </a:extLst>
          </p:cNvPr>
          <p:cNvSpPr txBox="1"/>
          <p:nvPr/>
        </p:nvSpPr>
        <p:spPr>
          <a:xfrm>
            <a:off x="5562600" y="2830286"/>
            <a:ext cx="3238994" cy="2308324"/>
          </a:xfrm>
          <a:custGeom>
            <a:avLst/>
            <a:gdLst>
              <a:gd name="connsiteX0" fmla="*/ 0 w 3238994"/>
              <a:gd name="connsiteY0" fmla="*/ 0 h 2308324"/>
              <a:gd name="connsiteX1" fmla="*/ 572222 w 3238994"/>
              <a:gd name="connsiteY1" fmla="*/ 0 h 2308324"/>
              <a:gd name="connsiteX2" fmla="*/ 1047275 w 3238994"/>
              <a:gd name="connsiteY2" fmla="*/ 0 h 2308324"/>
              <a:gd name="connsiteX3" fmla="*/ 1522327 w 3238994"/>
              <a:gd name="connsiteY3" fmla="*/ 0 h 2308324"/>
              <a:gd name="connsiteX4" fmla="*/ 2094549 w 3238994"/>
              <a:gd name="connsiteY4" fmla="*/ 0 h 2308324"/>
              <a:gd name="connsiteX5" fmla="*/ 2601992 w 3238994"/>
              <a:gd name="connsiteY5" fmla="*/ 0 h 2308324"/>
              <a:gd name="connsiteX6" fmla="*/ 3238994 w 3238994"/>
              <a:gd name="connsiteY6" fmla="*/ 0 h 2308324"/>
              <a:gd name="connsiteX7" fmla="*/ 3238994 w 3238994"/>
              <a:gd name="connsiteY7" fmla="*/ 577081 h 2308324"/>
              <a:gd name="connsiteX8" fmla="*/ 3238994 w 3238994"/>
              <a:gd name="connsiteY8" fmla="*/ 1107996 h 2308324"/>
              <a:gd name="connsiteX9" fmla="*/ 3238994 w 3238994"/>
              <a:gd name="connsiteY9" fmla="*/ 1661993 h 2308324"/>
              <a:gd name="connsiteX10" fmla="*/ 3238994 w 3238994"/>
              <a:gd name="connsiteY10" fmla="*/ 2308324 h 2308324"/>
              <a:gd name="connsiteX11" fmla="*/ 2699162 w 3238994"/>
              <a:gd name="connsiteY11" fmla="*/ 2308324 h 2308324"/>
              <a:gd name="connsiteX12" fmla="*/ 2094549 w 3238994"/>
              <a:gd name="connsiteY12" fmla="*/ 2308324 h 2308324"/>
              <a:gd name="connsiteX13" fmla="*/ 1554717 w 3238994"/>
              <a:gd name="connsiteY13" fmla="*/ 2308324 h 2308324"/>
              <a:gd name="connsiteX14" fmla="*/ 1079665 w 3238994"/>
              <a:gd name="connsiteY14" fmla="*/ 2308324 h 2308324"/>
              <a:gd name="connsiteX15" fmla="*/ 475052 w 3238994"/>
              <a:gd name="connsiteY15" fmla="*/ 2308324 h 2308324"/>
              <a:gd name="connsiteX16" fmla="*/ 0 w 3238994"/>
              <a:gd name="connsiteY16" fmla="*/ 2308324 h 2308324"/>
              <a:gd name="connsiteX17" fmla="*/ 0 w 3238994"/>
              <a:gd name="connsiteY17" fmla="*/ 1777409 h 2308324"/>
              <a:gd name="connsiteX18" fmla="*/ 0 w 3238994"/>
              <a:gd name="connsiteY18" fmla="*/ 1223412 h 2308324"/>
              <a:gd name="connsiteX19" fmla="*/ 0 w 3238994"/>
              <a:gd name="connsiteY19" fmla="*/ 692497 h 2308324"/>
              <a:gd name="connsiteX20" fmla="*/ 0 w 3238994"/>
              <a:gd name="connsiteY20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38994" h="2308324" extrusionOk="0">
                <a:moveTo>
                  <a:pt x="0" y="0"/>
                </a:moveTo>
                <a:cubicBezTo>
                  <a:pt x="258358" y="-46598"/>
                  <a:pt x="366430" y="45657"/>
                  <a:pt x="572222" y="0"/>
                </a:cubicBezTo>
                <a:cubicBezTo>
                  <a:pt x="778014" y="-45657"/>
                  <a:pt x="901548" y="19119"/>
                  <a:pt x="1047275" y="0"/>
                </a:cubicBezTo>
                <a:cubicBezTo>
                  <a:pt x="1193002" y="-19119"/>
                  <a:pt x="1364188" y="37924"/>
                  <a:pt x="1522327" y="0"/>
                </a:cubicBezTo>
                <a:cubicBezTo>
                  <a:pt x="1680466" y="-37924"/>
                  <a:pt x="1965793" y="4878"/>
                  <a:pt x="2094549" y="0"/>
                </a:cubicBezTo>
                <a:cubicBezTo>
                  <a:pt x="2223305" y="-4878"/>
                  <a:pt x="2445282" y="36642"/>
                  <a:pt x="2601992" y="0"/>
                </a:cubicBezTo>
                <a:cubicBezTo>
                  <a:pt x="2758702" y="-36642"/>
                  <a:pt x="3100819" y="38502"/>
                  <a:pt x="3238994" y="0"/>
                </a:cubicBezTo>
                <a:cubicBezTo>
                  <a:pt x="3302432" y="213980"/>
                  <a:pt x="3170739" y="435656"/>
                  <a:pt x="3238994" y="577081"/>
                </a:cubicBezTo>
                <a:cubicBezTo>
                  <a:pt x="3307249" y="718506"/>
                  <a:pt x="3227167" y="936545"/>
                  <a:pt x="3238994" y="1107996"/>
                </a:cubicBezTo>
                <a:cubicBezTo>
                  <a:pt x="3250821" y="1279448"/>
                  <a:pt x="3219758" y="1513534"/>
                  <a:pt x="3238994" y="1661993"/>
                </a:cubicBezTo>
                <a:cubicBezTo>
                  <a:pt x="3258230" y="1810452"/>
                  <a:pt x="3169719" y="1988961"/>
                  <a:pt x="3238994" y="2308324"/>
                </a:cubicBezTo>
                <a:cubicBezTo>
                  <a:pt x="3069941" y="2329885"/>
                  <a:pt x="2829086" y="2272054"/>
                  <a:pt x="2699162" y="2308324"/>
                </a:cubicBezTo>
                <a:cubicBezTo>
                  <a:pt x="2569238" y="2344594"/>
                  <a:pt x="2396296" y="2285269"/>
                  <a:pt x="2094549" y="2308324"/>
                </a:cubicBezTo>
                <a:cubicBezTo>
                  <a:pt x="1792802" y="2331379"/>
                  <a:pt x="1771980" y="2245572"/>
                  <a:pt x="1554717" y="2308324"/>
                </a:cubicBezTo>
                <a:cubicBezTo>
                  <a:pt x="1337454" y="2371076"/>
                  <a:pt x="1255955" y="2302487"/>
                  <a:pt x="1079665" y="2308324"/>
                </a:cubicBezTo>
                <a:cubicBezTo>
                  <a:pt x="903375" y="2314161"/>
                  <a:pt x="767911" y="2235968"/>
                  <a:pt x="475052" y="2308324"/>
                </a:cubicBezTo>
                <a:cubicBezTo>
                  <a:pt x="182193" y="2380680"/>
                  <a:pt x="168601" y="2261713"/>
                  <a:pt x="0" y="2308324"/>
                </a:cubicBezTo>
                <a:cubicBezTo>
                  <a:pt x="-52600" y="2098279"/>
                  <a:pt x="21352" y="2013765"/>
                  <a:pt x="0" y="1777409"/>
                </a:cubicBezTo>
                <a:cubicBezTo>
                  <a:pt x="-21352" y="1541054"/>
                  <a:pt x="61713" y="1354152"/>
                  <a:pt x="0" y="1223412"/>
                </a:cubicBezTo>
                <a:cubicBezTo>
                  <a:pt x="-61713" y="1092672"/>
                  <a:pt x="35562" y="819807"/>
                  <a:pt x="0" y="692497"/>
                </a:cubicBezTo>
                <a:cubicBezTo>
                  <a:pt x="-35562" y="565188"/>
                  <a:pt x="74805" y="2511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Letterjoin-Air Plus 6" panose="02000805000000020003" pitchFamily="50" charset="0"/>
              </a:rPr>
              <a:t>Children will have carpet sessions in their own classroom and during play to learn time they will free flow between both classrooms and outdoors.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C9FDD5-A117-AA31-22FD-FC4A56508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2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1"/>
    </mc:Choice>
    <mc:Fallback xmlns="">
      <p:transition spd="slow" advTm="2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A6FC4-882E-5B81-97B6-8689F5C1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05C0BE4-ECC6-A0DA-4F28-F9A0440AF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15F0D64-A71B-0336-333F-C402D9A3B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23BDD-E54A-7918-BC27-532DFD860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FBB70F-8A77-A068-4DA7-DC0046DD9C5B}"/>
              </a:ext>
            </a:extLst>
          </p:cNvPr>
          <p:cNvSpPr txBox="1"/>
          <p:nvPr/>
        </p:nvSpPr>
        <p:spPr>
          <a:xfrm>
            <a:off x="753084" y="141514"/>
            <a:ext cx="8403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A typical week in Year One will include…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C3274-FE6F-E10F-AF2C-398745766D1A}"/>
              </a:ext>
            </a:extLst>
          </p:cNvPr>
          <p:cNvSpPr txBox="1"/>
          <p:nvPr/>
        </p:nvSpPr>
        <p:spPr>
          <a:xfrm>
            <a:off x="108857" y="1588064"/>
            <a:ext cx="386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Letterjoin-Air Plus 6" panose="02000805000000020003" pitchFamily="50" charset="0"/>
              </a:rPr>
              <a:t>Outdoor PE </a:t>
            </a:r>
          </a:p>
        </p:txBody>
      </p:sp>
      <p:pic>
        <p:nvPicPr>
          <p:cNvPr id="2052" name="Picture 4" descr="A child standing in front of a wall with colorful circles&#10;&#10;Description automatically generated">
            <a:extLst>
              <a:ext uri="{FF2B5EF4-FFF2-40B4-BE49-F238E27FC236}">
                <a16:creationId xmlns:a16="http://schemas.microsoft.com/office/drawing/2014/main" id="{89BBD0B1-731E-4BAF-D627-031A3079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45" y="1394052"/>
            <a:ext cx="184785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66639-4B5B-753D-133B-1A8A911F2E61}"/>
              </a:ext>
            </a:extLst>
          </p:cNvPr>
          <p:cNvSpPr txBox="1"/>
          <p:nvPr/>
        </p:nvSpPr>
        <p:spPr>
          <a:xfrm>
            <a:off x="166616" y="4074961"/>
            <a:ext cx="386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Letterjoin-Air Plus 6" panose="02000805000000020003" pitchFamily="50" charset="0"/>
              </a:rPr>
              <a:t>Indoor PE</a:t>
            </a:r>
          </a:p>
        </p:txBody>
      </p:sp>
      <p:pic>
        <p:nvPicPr>
          <p:cNvPr id="2054" name="Picture 6" descr="A child standing in front of a sign&#10;&#10;Description automatically generated">
            <a:extLst>
              <a:ext uri="{FF2B5EF4-FFF2-40B4-BE49-F238E27FC236}">
                <a16:creationId xmlns:a16="http://schemas.microsoft.com/office/drawing/2014/main" id="{2A9936B7-609B-5EC3-9D94-D77F24DD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86" y="3919538"/>
            <a:ext cx="18383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CFAB9AE0-7B6E-13A6-FC0D-A769FCC2F88B}"/>
              </a:ext>
            </a:extLst>
          </p:cNvPr>
          <p:cNvSpPr txBox="1"/>
          <p:nvPr/>
        </p:nvSpPr>
        <p:spPr>
          <a:xfrm>
            <a:off x="76662" y="1968971"/>
            <a:ext cx="3897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u="sng">
                <a:latin typeface="Letterjoin-Air Plus 6" panose="02000805000000020003" pitchFamily="50" charset="0"/>
              </a:rPr>
              <a:t>PE Kit</a:t>
            </a:r>
          </a:p>
          <a:p>
            <a:endParaRPr lang="en-GB" sz="1400">
              <a:latin typeface="Letterjoin-Air Plus 6" panose="02000805000000020003" pitchFamily="50" charset="0"/>
            </a:endParaRPr>
          </a:p>
          <a:p>
            <a:r>
              <a:rPr lang="en-GB" sz="1400">
                <a:latin typeface="Letterjoin-Air Plus 6" panose="02000805000000020003" pitchFamily="50" charset="0"/>
              </a:rPr>
              <a:t>-Burgundy shadow stripe shorts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-White PE t-shirt (with or without logo)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-Tracksuit – </a:t>
            </a:r>
            <a:r>
              <a:rPr lang="en-GB" sz="1400" err="1">
                <a:latin typeface="Letterjoin-Air Plus 6" panose="02000805000000020003" pitchFamily="50" charset="0"/>
              </a:rPr>
              <a:t>zoodie</a:t>
            </a:r>
            <a:r>
              <a:rPr lang="en-GB" sz="1400">
                <a:latin typeface="Letterjoin-Air Plus 6" panose="02000805000000020003" pitchFamily="50" charset="0"/>
              </a:rPr>
              <a:t> or hoodie (burgundy with or without logo) and jogging bottoms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-Trainers (</a:t>
            </a:r>
            <a:r>
              <a:rPr lang="en-GB" sz="1400" err="1">
                <a:latin typeface="Letterjoin-Air Plus 6" panose="02000805000000020003" pitchFamily="50" charset="0"/>
              </a:rPr>
              <a:t>velcro</a:t>
            </a:r>
            <a:r>
              <a:rPr lang="en-GB" sz="1400">
                <a:latin typeface="Letterjoin-Air Plus 6" panose="02000805000000020003" pitchFamily="50" charset="0"/>
              </a:rPr>
              <a:t>/elastic)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F726DA1-BF32-2A3B-ECA3-5BD57DAC9D54}"/>
              </a:ext>
            </a:extLst>
          </p:cNvPr>
          <p:cNvSpPr txBox="1"/>
          <p:nvPr/>
        </p:nvSpPr>
        <p:spPr>
          <a:xfrm>
            <a:off x="166616" y="4448285"/>
            <a:ext cx="3897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u="sng">
                <a:latin typeface="Letterjoin-Air Plus 6" panose="02000805000000020003" pitchFamily="50" charset="0"/>
              </a:rPr>
              <a:t>Indoor PE Kit</a:t>
            </a:r>
          </a:p>
          <a:p>
            <a:endParaRPr lang="en-GB" sz="1400">
              <a:latin typeface="Letterjoin-Air Plus 6" panose="02000805000000020003" pitchFamily="50" charset="0"/>
            </a:endParaRPr>
          </a:p>
          <a:p>
            <a:r>
              <a:rPr lang="en-GB" sz="1400">
                <a:latin typeface="Letterjoin-Air Plus 6" panose="02000805000000020003" pitchFamily="50" charset="0"/>
              </a:rPr>
              <a:t>-Burgundy shadow stripe shorts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-White PE t-shirt (with or without logo)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-Trainers (</a:t>
            </a:r>
            <a:r>
              <a:rPr lang="en-GB" sz="1400" err="1">
                <a:latin typeface="Letterjoin-Air Plus 6" panose="02000805000000020003" pitchFamily="50" charset="0"/>
              </a:rPr>
              <a:t>velcro</a:t>
            </a:r>
            <a:r>
              <a:rPr lang="en-GB" sz="1400">
                <a:latin typeface="Letterjoin-Air Plus 6" panose="02000805000000020003" pitchFamily="50" charset="0"/>
              </a:rPr>
              <a:t>/elastic)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BBAFA-A3BC-E8A5-6B64-C129D912A5A0}"/>
              </a:ext>
            </a:extLst>
          </p:cNvPr>
          <p:cNvSpPr txBox="1"/>
          <p:nvPr/>
        </p:nvSpPr>
        <p:spPr>
          <a:xfrm>
            <a:off x="5965764" y="1895997"/>
            <a:ext cx="386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Letterjoin-Air Plus 6" panose="02000805000000020003" pitchFamily="50" charset="0"/>
              </a:rPr>
              <a:t>Forest School </a:t>
            </a:r>
          </a:p>
        </p:txBody>
      </p:sp>
      <p:pic>
        <p:nvPicPr>
          <p:cNvPr id="2056" name="Picture 8" descr="A person lying on the ground&#10;&#10;Description automatically generated">
            <a:extLst>
              <a:ext uri="{FF2B5EF4-FFF2-40B4-BE49-F238E27FC236}">
                <a16:creationId xmlns:a16="http://schemas.microsoft.com/office/drawing/2014/main" id="{C37065C2-DC63-19B7-FAC3-8A0C6B8C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69" y="2474254"/>
            <a:ext cx="17240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DBF6CE14-C718-FC4A-B4E9-8150823A108D}"/>
              </a:ext>
            </a:extLst>
          </p:cNvPr>
          <p:cNvSpPr txBox="1"/>
          <p:nvPr/>
        </p:nvSpPr>
        <p:spPr>
          <a:xfrm>
            <a:off x="6104531" y="4712629"/>
            <a:ext cx="3897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u="sng">
                <a:latin typeface="Letterjoin-Air Plus 6" panose="02000805000000020003" pitchFamily="50" charset="0"/>
              </a:rPr>
              <a:t>Forest School Kit</a:t>
            </a:r>
          </a:p>
          <a:p>
            <a:endParaRPr lang="en-GB" sz="1400">
              <a:latin typeface="Letterjoin-Air Plus 6" panose="02000805000000020003" pitchFamily="50" charset="0"/>
            </a:endParaRPr>
          </a:p>
          <a:p>
            <a:r>
              <a:rPr lang="en-GB" sz="1400">
                <a:latin typeface="Letterjoin-Air Plus 6" panose="02000805000000020003" pitchFamily="50" charset="0"/>
              </a:rPr>
              <a:t>-Set of waterproofs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-Wellies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To be kept in school as we may use </a:t>
            </a:r>
          </a:p>
          <a:p>
            <a:r>
              <a:rPr lang="en-GB" sz="1400">
                <a:latin typeface="Letterjoin-Air Plus 6" panose="02000805000000020003" pitchFamily="50" charset="0"/>
              </a:rPr>
              <a:t>these on different days.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FE9BB34-C20E-C38B-F6B2-4D9B8E303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44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2"/>
    </mc:Choice>
    <mc:Fallback xmlns="">
      <p:transition spd="slow" advTm="2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305F7-7F37-0B3E-1465-91E7E0E7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EF47FE3-70AB-DDE1-64C8-21972649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C045402-FC4D-E389-90E4-CC6C7FB17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38EAB-20C1-1261-B071-50C70B7B9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E2CCC-D31C-89A6-FEF0-030D86A9CA0D}"/>
              </a:ext>
            </a:extLst>
          </p:cNvPr>
          <p:cNvSpPr txBox="1"/>
          <p:nvPr/>
        </p:nvSpPr>
        <p:spPr>
          <a:xfrm>
            <a:off x="753084" y="141514"/>
            <a:ext cx="8403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Year 1 Curriculum Overview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3BD06-AAFA-8813-9D43-7F3CEF1A1E25}"/>
              </a:ext>
            </a:extLst>
          </p:cNvPr>
          <p:cNvSpPr txBox="1"/>
          <p:nvPr/>
        </p:nvSpPr>
        <p:spPr>
          <a:xfrm>
            <a:off x="239485" y="1588064"/>
            <a:ext cx="984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Letterjoin-Air Plus 6" panose="02000805000000020003" pitchFamily="50" charset="0"/>
              </a:rPr>
              <a:t>Can be accessed via the school website – Classes – Year 1 – Curriculum documents </a:t>
            </a:r>
            <a:r>
              <a:rPr lang="en-GB">
                <a:hlinkClick r:id="rId5"/>
              </a:rPr>
              <a:t>Year 1 | </a:t>
            </a:r>
            <a:r>
              <a:rPr lang="en-GB" err="1">
                <a:hlinkClick r:id="rId5"/>
              </a:rPr>
              <a:t>Webheath</a:t>
            </a:r>
            <a:r>
              <a:rPr lang="en-GB">
                <a:hlinkClick r:id="rId5"/>
              </a:rPr>
              <a:t> Academy</a:t>
            </a:r>
            <a:endParaRPr lang="en-GB">
              <a:latin typeface="Letterjoin-Air Plus 6" panose="02000805000000020003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7B9EBF-2690-77B9-2F9B-B67BF37D0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15" y="2358913"/>
            <a:ext cx="3907778" cy="412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B5C261-86A3-56E0-597E-A32E72DB6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799" y="2358913"/>
            <a:ext cx="3907778" cy="3828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C18773-6717-1B68-145E-6FC5EF3723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383" y="4937332"/>
            <a:ext cx="3682898" cy="177915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44901F-4CE0-1D20-37ED-C321008EE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53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5"/>
    </mc:Choice>
    <mc:Fallback xmlns="">
      <p:transition spd="slow" advTm="1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6CD1A-9595-8BA1-82BE-83520952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1002C5F-F830-AE76-834B-426AAF272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3255B85-BC1E-E259-FC40-8EFF54D49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CB458-D925-8DB9-AB72-18DEE5541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9A44C-879D-F25B-B05E-462C5E53970B}"/>
              </a:ext>
            </a:extLst>
          </p:cNvPr>
          <p:cNvSpPr txBox="1"/>
          <p:nvPr/>
        </p:nvSpPr>
        <p:spPr>
          <a:xfrm>
            <a:off x="753084" y="141514"/>
            <a:ext cx="8403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Curriculum Map – Autumn 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DAECE-7795-5055-021C-75751814B9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88"/>
          <a:stretch>
            <a:fillRect/>
          </a:stretch>
        </p:blipFill>
        <p:spPr>
          <a:xfrm>
            <a:off x="104482" y="1665514"/>
            <a:ext cx="8810918" cy="47971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35FB21-9138-E3B3-F7F1-C96859C06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69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9"/>
    </mc:Choice>
    <mc:Fallback xmlns="">
      <p:transition spd="slow" advTm="1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57F26-48DA-0CD3-5959-EDDFE9DC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F3F793B-94E0-27F4-10B4-1191445E9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2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1FD4CB-3119-24A8-9626-A3BFB01C8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08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8BB97-D903-9643-3EA6-3C137442B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/>
        </p:blipFill>
        <p:spPr>
          <a:xfrm>
            <a:off x="9029206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C4A1AC-899E-1943-2A49-0377788ABAF8}"/>
              </a:ext>
            </a:extLst>
          </p:cNvPr>
          <p:cNvSpPr txBox="1"/>
          <p:nvPr/>
        </p:nvSpPr>
        <p:spPr>
          <a:xfrm>
            <a:off x="195943" y="141514"/>
            <a:ext cx="89609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latin typeface="Letterjoin-Air Plus 6" panose="02000805000000020003" pitchFamily="50" charset="0"/>
              </a:rPr>
              <a:t>Homework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200" b="1">
              <a:latin typeface="Letterjoin-Air Plus 6" panose="02000805000000020003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B0C83-A097-CE74-8A77-0700E02854D9}"/>
              </a:ext>
            </a:extLst>
          </p:cNvPr>
          <p:cNvSpPr txBox="1"/>
          <p:nvPr/>
        </p:nvSpPr>
        <p:spPr>
          <a:xfrm>
            <a:off x="195944" y="1120674"/>
            <a:ext cx="8425542" cy="4401205"/>
          </a:xfrm>
          <a:custGeom>
            <a:avLst/>
            <a:gdLst>
              <a:gd name="connsiteX0" fmla="*/ 0 w 8425542"/>
              <a:gd name="connsiteY0" fmla="*/ 0 h 4401205"/>
              <a:gd name="connsiteX1" fmla="*/ 645958 w 8425542"/>
              <a:gd name="connsiteY1" fmla="*/ 0 h 4401205"/>
              <a:gd name="connsiteX2" fmla="*/ 1039150 w 8425542"/>
              <a:gd name="connsiteY2" fmla="*/ 0 h 4401205"/>
              <a:gd name="connsiteX3" fmla="*/ 1432342 w 8425542"/>
              <a:gd name="connsiteY3" fmla="*/ 0 h 4401205"/>
              <a:gd name="connsiteX4" fmla="*/ 2078300 w 8425542"/>
              <a:gd name="connsiteY4" fmla="*/ 0 h 4401205"/>
              <a:gd name="connsiteX5" fmla="*/ 2555748 w 8425542"/>
              <a:gd name="connsiteY5" fmla="*/ 0 h 4401205"/>
              <a:gd name="connsiteX6" fmla="*/ 2864684 w 8425542"/>
              <a:gd name="connsiteY6" fmla="*/ 0 h 4401205"/>
              <a:gd name="connsiteX7" fmla="*/ 3426387 w 8425542"/>
              <a:gd name="connsiteY7" fmla="*/ 0 h 4401205"/>
              <a:gd name="connsiteX8" fmla="*/ 4156601 w 8425542"/>
              <a:gd name="connsiteY8" fmla="*/ 0 h 4401205"/>
              <a:gd name="connsiteX9" fmla="*/ 4802559 w 8425542"/>
              <a:gd name="connsiteY9" fmla="*/ 0 h 4401205"/>
              <a:gd name="connsiteX10" fmla="*/ 5111495 w 8425542"/>
              <a:gd name="connsiteY10" fmla="*/ 0 h 4401205"/>
              <a:gd name="connsiteX11" fmla="*/ 5673198 w 8425542"/>
              <a:gd name="connsiteY11" fmla="*/ 0 h 4401205"/>
              <a:gd name="connsiteX12" fmla="*/ 6319156 w 8425542"/>
              <a:gd name="connsiteY12" fmla="*/ 0 h 4401205"/>
              <a:gd name="connsiteX13" fmla="*/ 6796604 w 8425542"/>
              <a:gd name="connsiteY13" fmla="*/ 0 h 4401205"/>
              <a:gd name="connsiteX14" fmla="*/ 7526818 w 8425542"/>
              <a:gd name="connsiteY14" fmla="*/ 0 h 4401205"/>
              <a:gd name="connsiteX15" fmla="*/ 7920009 w 8425542"/>
              <a:gd name="connsiteY15" fmla="*/ 0 h 4401205"/>
              <a:gd name="connsiteX16" fmla="*/ 8425542 w 8425542"/>
              <a:gd name="connsiteY16" fmla="*/ 0 h 4401205"/>
              <a:gd name="connsiteX17" fmla="*/ 8425542 w 8425542"/>
              <a:gd name="connsiteY17" fmla="*/ 462127 h 4401205"/>
              <a:gd name="connsiteX18" fmla="*/ 8425542 w 8425542"/>
              <a:gd name="connsiteY18" fmla="*/ 1012277 h 4401205"/>
              <a:gd name="connsiteX19" fmla="*/ 8425542 w 8425542"/>
              <a:gd name="connsiteY19" fmla="*/ 1562428 h 4401205"/>
              <a:gd name="connsiteX20" fmla="*/ 8425542 w 8425542"/>
              <a:gd name="connsiteY20" fmla="*/ 2112578 h 4401205"/>
              <a:gd name="connsiteX21" fmla="*/ 8425542 w 8425542"/>
              <a:gd name="connsiteY21" fmla="*/ 2574705 h 4401205"/>
              <a:gd name="connsiteX22" fmla="*/ 8425542 w 8425542"/>
              <a:gd name="connsiteY22" fmla="*/ 3212880 h 4401205"/>
              <a:gd name="connsiteX23" fmla="*/ 8425542 w 8425542"/>
              <a:gd name="connsiteY23" fmla="*/ 3675006 h 4401205"/>
              <a:gd name="connsiteX24" fmla="*/ 8425542 w 8425542"/>
              <a:gd name="connsiteY24" fmla="*/ 4401205 h 4401205"/>
              <a:gd name="connsiteX25" fmla="*/ 8032350 w 8425542"/>
              <a:gd name="connsiteY25" fmla="*/ 4401205 h 4401205"/>
              <a:gd name="connsiteX26" fmla="*/ 7723414 w 8425542"/>
              <a:gd name="connsiteY26" fmla="*/ 4401205 h 4401205"/>
              <a:gd name="connsiteX27" fmla="*/ 7414477 w 8425542"/>
              <a:gd name="connsiteY27" fmla="*/ 4401205 h 4401205"/>
              <a:gd name="connsiteX28" fmla="*/ 6937030 w 8425542"/>
              <a:gd name="connsiteY28" fmla="*/ 4401205 h 4401205"/>
              <a:gd name="connsiteX29" fmla="*/ 6628093 w 8425542"/>
              <a:gd name="connsiteY29" fmla="*/ 4401205 h 4401205"/>
              <a:gd name="connsiteX30" fmla="*/ 5982135 w 8425542"/>
              <a:gd name="connsiteY30" fmla="*/ 4401205 h 4401205"/>
              <a:gd name="connsiteX31" fmla="*/ 5251921 w 8425542"/>
              <a:gd name="connsiteY31" fmla="*/ 4401205 h 4401205"/>
              <a:gd name="connsiteX32" fmla="*/ 4942985 w 8425542"/>
              <a:gd name="connsiteY32" fmla="*/ 4401205 h 4401205"/>
              <a:gd name="connsiteX33" fmla="*/ 4212771 w 8425542"/>
              <a:gd name="connsiteY33" fmla="*/ 4401205 h 4401205"/>
              <a:gd name="connsiteX34" fmla="*/ 3735324 w 8425542"/>
              <a:gd name="connsiteY34" fmla="*/ 4401205 h 4401205"/>
              <a:gd name="connsiteX35" fmla="*/ 3089365 w 8425542"/>
              <a:gd name="connsiteY35" fmla="*/ 4401205 h 4401205"/>
              <a:gd name="connsiteX36" fmla="*/ 2443407 w 8425542"/>
              <a:gd name="connsiteY36" fmla="*/ 4401205 h 4401205"/>
              <a:gd name="connsiteX37" fmla="*/ 1881704 w 8425542"/>
              <a:gd name="connsiteY37" fmla="*/ 4401205 h 4401205"/>
              <a:gd name="connsiteX38" fmla="*/ 1151491 w 8425542"/>
              <a:gd name="connsiteY38" fmla="*/ 4401205 h 4401205"/>
              <a:gd name="connsiteX39" fmla="*/ 0 w 8425542"/>
              <a:gd name="connsiteY39" fmla="*/ 4401205 h 4401205"/>
              <a:gd name="connsiteX40" fmla="*/ 0 w 8425542"/>
              <a:gd name="connsiteY40" fmla="*/ 3807042 h 4401205"/>
              <a:gd name="connsiteX41" fmla="*/ 0 w 8425542"/>
              <a:gd name="connsiteY41" fmla="*/ 3256892 h 4401205"/>
              <a:gd name="connsiteX42" fmla="*/ 0 w 8425542"/>
              <a:gd name="connsiteY42" fmla="*/ 2750753 h 4401205"/>
              <a:gd name="connsiteX43" fmla="*/ 0 w 8425542"/>
              <a:gd name="connsiteY43" fmla="*/ 2200603 h 4401205"/>
              <a:gd name="connsiteX44" fmla="*/ 0 w 8425542"/>
              <a:gd name="connsiteY44" fmla="*/ 1606440 h 4401205"/>
              <a:gd name="connsiteX45" fmla="*/ 0 w 8425542"/>
              <a:gd name="connsiteY45" fmla="*/ 1012277 h 4401205"/>
              <a:gd name="connsiteX46" fmla="*/ 0 w 8425542"/>
              <a:gd name="connsiteY46" fmla="*/ 506139 h 4401205"/>
              <a:gd name="connsiteX47" fmla="*/ 0 w 8425542"/>
              <a:gd name="connsiteY47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425542" h="4401205" extrusionOk="0">
                <a:moveTo>
                  <a:pt x="0" y="0"/>
                </a:moveTo>
                <a:cubicBezTo>
                  <a:pt x="254697" y="-9088"/>
                  <a:pt x="415503" y="55449"/>
                  <a:pt x="645958" y="0"/>
                </a:cubicBezTo>
                <a:cubicBezTo>
                  <a:pt x="876413" y="-55449"/>
                  <a:pt x="901380" y="13481"/>
                  <a:pt x="1039150" y="0"/>
                </a:cubicBezTo>
                <a:cubicBezTo>
                  <a:pt x="1176920" y="-13481"/>
                  <a:pt x="1264296" y="5244"/>
                  <a:pt x="1432342" y="0"/>
                </a:cubicBezTo>
                <a:cubicBezTo>
                  <a:pt x="1600388" y="-5244"/>
                  <a:pt x="1771252" y="77014"/>
                  <a:pt x="2078300" y="0"/>
                </a:cubicBezTo>
                <a:cubicBezTo>
                  <a:pt x="2385348" y="-77014"/>
                  <a:pt x="2406950" y="39514"/>
                  <a:pt x="2555748" y="0"/>
                </a:cubicBezTo>
                <a:cubicBezTo>
                  <a:pt x="2704546" y="-39514"/>
                  <a:pt x="2741391" y="243"/>
                  <a:pt x="2864684" y="0"/>
                </a:cubicBezTo>
                <a:cubicBezTo>
                  <a:pt x="2987977" y="-243"/>
                  <a:pt x="3199804" y="53173"/>
                  <a:pt x="3426387" y="0"/>
                </a:cubicBezTo>
                <a:cubicBezTo>
                  <a:pt x="3652970" y="-53173"/>
                  <a:pt x="3948330" y="67672"/>
                  <a:pt x="4156601" y="0"/>
                </a:cubicBezTo>
                <a:cubicBezTo>
                  <a:pt x="4364872" y="-67672"/>
                  <a:pt x="4484875" y="71257"/>
                  <a:pt x="4802559" y="0"/>
                </a:cubicBezTo>
                <a:cubicBezTo>
                  <a:pt x="5120243" y="-71257"/>
                  <a:pt x="4957544" y="4540"/>
                  <a:pt x="5111495" y="0"/>
                </a:cubicBezTo>
                <a:cubicBezTo>
                  <a:pt x="5265446" y="-4540"/>
                  <a:pt x="5440513" y="25497"/>
                  <a:pt x="5673198" y="0"/>
                </a:cubicBezTo>
                <a:cubicBezTo>
                  <a:pt x="5905883" y="-25497"/>
                  <a:pt x="6165968" y="44707"/>
                  <a:pt x="6319156" y="0"/>
                </a:cubicBezTo>
                <a:cubicBezTo>
                  <a:pt x="6472344" y="-44707"/>
                  <a:pt x="6671513" y="52772"/>
                  <a:pt x="6796604" y="0"/>
                </a:cubicBezTo>
                <a:cubicBezTo>
                  <a:pt x="6921695" y="-52772"/>
                  <a:pt x="7234207" y="68784"/>
                  <a:pt x="7526818" y="0"/>
                </a:cubicBezTo>
                <a:cubicBezTo>
                  <a:pt x="7819429" y="-68784"/>
                  <a:pt x="7811362" y="42345"/>
                  <a:pt x="7920009" y="0"/>
                </a:cubicBezTo>
                <a:cubicBezTo>
                  <a:pt x="8028656" y="-42345"/>
                  <a:pt x="8305512" y="19017"/>
                  <a:pt x="8425542" y="0"/>
                </a:cubicBezTo>
                <a:cubicBezTo>
                  <a:pt x="8452917" y="222331"/>
                  <a:pt x="8413505" y="233115"/>
                  <a:pt x="8425542" y="462127"/>
                </a:cubicBezTo>
                <a:cubicBezTo>
                  <a:pt x="8437579" y="691139"/>
                  <a:pt x="8412396" y="898876"/>
                  <a:pt x="8425542" y="1012277"/>
                </a:cubicBezTo>
                <a:cubicBezTo>
                  <a:pt x="8438688" y="1125678"/>
                  <a:pt x="8381894" y="1328863"/>
                  <a:pt x="8425542" y="1562428"/>
                </a:cubicBezTo>
                <a:cubicBezTo>
                  <a:pt x="8469190" y="1795993"/>
                  <a:pt x="8382655" y="1891664"/>
                  <a:pt x="8425542" y="2112578"/>
                </a:cubicBezTo>
                <a:cubicBezTo>
                  <a:pt x="8468429" y="2333492"/>
                  <a:pt x="8375807" y="2399182"/>
                  <a:pt x="8425542" y="2574705"/>
                </a:cubicBezTo>
                <a:cubicBezTo>
                  <a:pt x="8475277" y="2750228"/>
                  <a:pt x="8354178" y="2979368"/>
                  <a:pt x="8425542" y="3212880"/>
                </a:cubicBezTo>
                <a:cubicBezTo>
                  <a:pt x="8496906" y="3446392"/>
                  <a:pt x="8391663" y="3546088"/>
                  <a:pt x="8425542" y="3675006"/>
                </a:cubicBezTo>
                <a:cubicBezTo>
                  <a:pt x="8459421" y="3803924"/>
                  <a:pt x="8408883" y="4098403"/>
                  <a:pt x="8425542" y="4401205"/>
                </a:cubicBezTo>
                <a:cubicBezTo>
                  <a:pt x="8314206" y="4403884"/>
                  <a:pt x="8125701" y="4367692"/>
                  <a:pt x="8032350" y="4401205"/>
                </a:cubicBezTo>
                <a:cubicBezTo>
                  <a:pt x="7938999" y="4434718"/>
                  <a:pt x="7815650" y="4382790"/>
                  <a:pt x="7723414" y="4401205"/>
                </a:cubicBezTo>
                <a:cubicBezTo>
                  <a:pt x="7631178" y="4419620"/>
                  <a:pt x="7552092" y="4382430"/>
                  <a:pt x="7414477" y="4401205"/>
                </a:cubicBezTo>
                <a:cubicBezTo>
                  <a:pt x="7276862" y="4419980"/>
                  <a:pt x="7046653" y="4389702"/>
                  <a:pt x="6937030" y="4401205"/>
                </a:cubicBezTo>
                <a:cubicBezTo>
                  <a:pt x="6827407" y="4412708"/>
                  <a:pt x="6766552" y="4391003"/>
                  <a:pt x="6628093" y="4401205"/>
                </a:cubicBezTo>
                <a:cubicBezTo>
                  <a:pt x="6489634" y="4411407"/>
                  <a:pt x="6195547" y="4336567"/>
                  <a:pt x="5982135" y="4401205"/>
                </a:cubicBezTo>
                <a:cubicBezTo>
                  <a:pt x="5768723" y="4465843"/>
                  <a:pt x="5571786" y="4329697"/>
                  <a:pt x="5251921" y="4401205"/>
                </a:cubicBezTo>
                <a:cubicBezTo>
                  <a:pt x="4932056" y="4472713"/>
                  <a:pt x="5005896" y="4366842"/>
                  <a:pt x="4942985" y="4401205"/>
                </a:cubicBezTo>
                <a:cubicBezTo>
                  <a:pt x="4880074" y="4435568"/>
                  <a:pt x="4422945" y="4335877"/>
                  <a:pt x="4212771" y="4401205"/>
                </a:cubicBezTo>
                <a:cubicBezTo>
                  <a:pt x="4002597" y="4466533"/>
                  <a:pt x="3919675" y="4373130"/>
                  <a:pt x="3735324" y="4401205"/>
                </a:cubicBezTo>
                <a:cubicBezTo>
                  <a:pt x="3550973" y="4429280"/>
                  <a:pt x="3317012" y="4329852"/>
                  <a:pt x="3089365" y="4401205"/>
                </a:cubicBezTo>
                <a:cubicBezTo>
                  <a:pt x="2861718" y="4472558"/>
                  <a:pt x="2751373" y="4349807"/>
                  <a:pt x="2443407" y="4401205"/>
                </a:cubicBezTo>
                <a:cubicBezTo>
                  <a:pt x="2135441" y="4452603"/>
                  <a:pt x="2062981" y="4359394"/>
                  <a:pt x="1881704" y="4401205"/>
                </a:cubicBezTo>
                <a:cubicBezTo>
                  <a:pt x="1700427" y="4443016"/>
                  <a:pt x="1346323" y="4379687"/>
                  <a:pt x="1151491" y="4401205"/>
                </a:cubicBezTo>
                <a:cubicBezTo>
                  <a:pt x="956659" y="4422723"/>
                  <a:pt x="308481" y="4293305"/>
                  <a:pt x="0" y="4401205"/>
                </a:cubicBezTo>
                <a:cubicBezTo>
                  <a:pt x="-25138" y="4195680"/>
                  <a:pt x="48602" y="3938302"/>
                  <a:pt x="0" y="3807042"/>
                </a:cubicBezTo>
                <a:cubicBezTo>
                  <a:pt x="-48602" y="3675782"/>
                  <a:pt x="26907" y="3421445"/>
                  <a:pt x="0" y="3256892"/>
                </a:cubicBezTo>
                <a:cubicBezTo>
                  <a:pt x="-26907" y="3092339"/>
                  <a:pt x="46884" y="2876150"/>
                  <a:pt x="0" y="2750753"/>
                </a:cubicBezTo>
                <a:cubicBezTo>
                  <a:pt x="-46884" y="2625356"/>
                  <a:pt x="36854" y="2385839"/>
                  <a:pt x="0" y="2200603"/>
                </a:cubicBezTo>
                <a:cubicBezTo>
                  <a:pt x="-36854" y="2015367"/>
                  <a:pt x="12039" y="1811824"/>
                  <a:pt x="0" y="1606440"/>
                </a:cubicBezTo>
                <a:cubicBezTo>
                  <a:pt x="-12039" y="1401056"/>
                  <a:pt x="61043" y="1274529"/>
                  <a:pt x="0" y="1012277"/>
                </a:cubicBezTo>
                <a:cubicBezTo>
                  <a:pt x="-61043" y="750025"/>
                  <a:pt x="19461" y="637235"/>
                  <a:pt x="0" y="506139"/>
                </a:cubicBezTo>
                <a:cubicBezTo>
                  <a:pt x="-19461" y="375043"/>
                  <a:pt x="24570" y="23276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>
                <a:latin typeface="Letterjoin-Air Plus 6" panose="02000805000000020003" pitchFamily="50" charset="0"/>
              </a:rPr>
              <a:t>Book club reading book will come home on a Friday. Please support your child's fluency by hearing them read it several times.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>
                <a:latin typeface="Letterjoin-Air Plus 6" panose="02000805000000020003" pitchFamily="50" charset="0"/>
              </a:rPr>
              <a:t>Reading for Pleasure book will come home on a Friday – this is a book for you to share with your child.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>
                <a:latin typeface="Letterjoin-Air Plus 6" panose="02000805000000020003" pitchFamily="50" charset="0"/>
              </a:rPr>
              <a:t>Phonics – this could be sounds or words depending on where we are in the programme.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1274383-5B56-F460-2E0A-F97933B53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01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4"/>
    </mc:Choice>
    <mc:Fallback xmlns="">
      <p:transition spd="slow" advTm="3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280C0F33DF234D8FF0B0D921FCDBD4" ma:contentTypeVersion="15" ma:contentTypeDescription="Create a new document." ma:contentTypeScope="" ma:versionID="41ce5681fa557c0dee948e1fb0c76d8c">
  <xsd:schema xmlns:xsd="http://www.w3.org/2001/XMLSchema" xmlns:xs="http://www.w3.org/2001/XMLSchema" xmlns:p="http://schemas.microsoft.com/office/2006/metadata/properties" xmlns:ns2="6ea24f70-e854-402f-ac38-0e72f65cb8c5" xmlns:ns3="d1816e48-4f99-4b94-b89f-d330ddca4a58" targetNamespace="http://schemas.microsoft.com/office/2006/metadata/properties" ma:root="true" ma:fieldsID="6c9981c7db19e9732c1e9230e6d4d180" ns2:_="" ns3:_="">
    <xsd:import namespace="6ea24f70-e854-402f-ac38-0e72f65cb8c5"/>
    <xsd:import namespace="d1816e48-4f99-4b94-b89f-d330ddca4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24f70-e854-402f-ac38-0e72f65cb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65895cd-c2e5-4ee0-a44a-cd0d712d9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16e48-4f99-4b94-b89f-d330ddca4a5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85247c-e742-415d-b8d5-e002938f914a}" ma:internalName="TaxCatchAll" ma:showField="CatchAllData" ma:web="d1816e48-4f99-4b94-b89f-d330ddca4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816e48-4f99-4b94-b89f-d330ddca4a58" xsi:nil="true"/>
    <lcf76f155ced4ddcb4097134ff3c332f xmlns="6ea24f70-e854-402f-ac38-0e72f65cb8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1F5029-2F56-40EF-A94D-C5DFA40B4BC2}"/>
</file>

<file path=customXml/itemProps2.xml><?xml version="1.0" encoding="utf-8"?>
<ds:datastoreItem xmlns:ds="http://schemas.openxmlformats.org/officeDocument/2006/customXml" ds:itemID="{DF9BF3ED-5A22-49D7-A72D-43AC559B2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B0E61B-3AC6-4EF8-B06B-DBFBAE012F77}">
  <ds:schemaRefs>
    <ds:schemaRef ds:uri="bfd4a97d-046b-4eea-b3a8-2f3ec27d2b5e"/>
    <ds:schemaRef ds:uri="f00d88ee-b9c9-43dc-afb7-fdfd69f3df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</Words>
  <Application>Microsoft Office PowerPoint</Application>
  <PresentationFormat>Widescreen</PresentationFormat>
  <Paragraphs>72</Paragraphs>
  <Slides>11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to year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very warm welcome to Webheath Academy Primary School</dc:title>
  <dc:creator>Zoe Pettit</dc:creator>
  <cp:lastModifiedBy>Fliss Tyler</cp:lastModifiedBy>
  <cp:revision>2</cp:revision>
  <cp:lastPrinted>2024-05-21T14:58:38Z</cp:lastPrinted>
  <dcterms:created xsi:type="dcterms:W3CDTF">2020-10-05T13:13:32Z</dcterms:created>
  <dcterms:modified xsi:type="dcterms:W3CDTF">2025-07-07T12:16:18Z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0x010100E7280C0F33DF234D8FF0B0D921FCDBD4</vt:lpwstr>
  </property>
  <property fmtid="{D5CDD505-2E9C-101B-9397-08002B2CF9AE}" pid="3" name="MediaServiceImageTags">
    <vt:lpwstr/>
  </property>
</Properties>
</file>