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1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E355A2-7B06-4A4A-A3DD-5B2B4838B54A}" v="2" dt="2025-07-01T05:09:57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e Pettit" userId="c8b288d6-4dcc-4984-87b1-6b9231cc6d20" providerId="ADAL" clId="{E0E355A2-7B06-4A4A-A3DD-5B2B4838B54A}"/>
    <pc:docChg chg="custSel modSld">
      <pc:chgData name="Zoe Pettit" userId="c8b288d6-4dcc-4984-87b1-6b9231cc6d20" providerId="ADAL" clId="{E0E355A2-7B06-4A4A-A3DD-5B2B4838B54A}" dt="2025-07-01T05:27:02.615" v="1183" actId="20577"/>
      <pc:docMkLst>
        <pc:docMk/>
      </pc:docMkLst>
      <pc:sldChg chg="modSp mod">
        <pc:chgData name="Zoe Pettit" userId="c8b288d6-4dcc-4984-87b1-6b9231cc6d20" providerId="ADAL" clId="{E0E355A2-7B06-4A4A-A3DD-5B2B4838B54A}" dt="2025-07-01T05:27:02.615" v="1183" actId="20577"/>
        <pc:sldMkLst>
          <pc:docMk/>
          <pc:sldMk cId="1274623292" sldId="256"/>
        </pc:sldMkLst>
        <pc:spChg chg="mod">
          <ac:chgData name="Zoe Pettit" userId="c8b288d6-4dcc-4984-87b1-6b9231cc6d20" providerId="ADAL" clId="{E0E355A2-7B06-4A4A-A3DD-5B2B4838B54A}" dt="2025-07-01T05:02:13.592" v="16" actId="20577"/>
          <ac:spMkLst>
            <pc:docMk/>
            <pc:sldMk cId="1274623292" sldId="256"/>
            <ac:spMk id="10" creationId="{95C54EFA-DA48-9B77-C530-1677146F1E01}"/>
          </ac:spMkLst>
        </pc:spChg>
        <pc:spChg chg="mod">
          <ac:chgData name="Zoe Pettit" userId="c8b288d6-4dcc-4984-87b1-6b9231cc6d20" providerId="ADAL" clId="{E0E355A2-7B06-4A4A-A3DD-5B2B4838B54A}" dt="2025-07-01T05:05:15.163" v="134" actId="20577"/>
          <ac:spMkLst>
            <pc:docMk/>
            <pc:sldMk cId="1274623292" sldId="256"/>
            <ac:spMk id="11" creationId="{1C6BB8E7-01D9-B22E-D06F-0E24458E32C4}"/>
          </ac:spMkLst>
        </pc:spChg>
        <pc:spChg chg="mod">
          <ac:chgData name="Zoe Pettit" userId="c8b288d6-4dcc-4984-87b1-6b9231cc6d20" providerId="ADAL" clId="{E0E355A2-7B06-4A4A-A3DD-5B2B4838B54A}" dt="2025-07-01T05:08:48.358" v="262" actId="20577"/>
          <ac:spMkLst>
            <pc:docMk/>
            <pc:sldMk cId="1274623292" sldId="256"/>
            <ac:spMk id="12" creationId="{35A0BF1D-F830-005F-7602-547A5210B83C}"/>
          </ac:spMkLst>
        </pc:spChg>
        <pc:spChg chg="mod">
          <ac:chgData name="Zoe Pettit" userId="c8b288d6-4dcc-4984-87b1-6b9231cc6d20" providerId="ADAL" clId="{E0E355A2-7B06-4A4A-A3DD-5B2B4838B54A}" dt="2025-07-01T05:10:00.678" v="294"/>
          <ac:spMkLst>
            <pc:docMk/>
            <pc:sldMk cId="1274623292" sldId="256"/>
            <ac:spMk id="16" creationId="{92E4A929-381B-368A-49D4-26D4B2B1359E}"/>
          </ac:spMkLst>
        </pc:spChg>
        <pc:spChg chg="mod">
          <ac:chgData name="Zoe Pettit" userId="c8b288d6-4dcc-4984-87b1-6b9231cc6d20" providerId="ADAL" clId="{E0E355A2-7B06-4A4A-A3DD-5B2B4838B54A}" dt="2025-07-01T05:19:41.618" v="745" actId="20577"/>
          <ac:spMkLst>
            <pc:docMk/>
            <pc:sldMk cId="1274623292" sldId="256"/>
            <ac:spMk id="17" creationId="{A33BA666-2C00-C651-76E1-7F1C2F7A3113}"/>
          </ac:spMkLst>
        </pc:spChg>
        <pc:spChg chg="mod">
          <ac:chgData name="Zoe Pettit" userId="c8b288d6-4dcc-4984-87b1-6b9231cc6d20" providerId="ADAL" clId="{E0E355A2-7B06-4A4A-A3DD-5B2B4838B54A}" dt="2025-07-01T05:20:56.201" v="774"/>
          <ac:spMkLst>
            <pc:docMk/>
            <pc:sldMk cId="1274623292" sldId="256"/>
            <ac:spMk id="20" creationId="{29CA6393-8089-EE92-4982-4614E90E259A}"/>
          </ac:spMkLst>
        </pc:spChg>
        <pc:spChg chg="mod">
          <ac:chgData name="Zoe Pettit" userId="c8b288d6-4dcc-4984-87b1-6b9231cc6d20" providerId="ADAL" clId="{E0E355A2-7B06-4A4A-A3DD-5B2B4838B54A}" dt="2025-07-01T05:25:19.939" v="978" actId="115"/>
          <ac:spMkLst>
            <pc:docMk/>
            <pc:sldMk cId="1274623292" sldId="256"/>
            <ac:spMk id="22" creationId="{FFE11EB2-0B15-7898-6BAC-BB9FCAB1D810}"/>
          </ac:spMkLst>
        </pc:spChg>
        <pc:spChg chg="mod">
          <ac:chgData name="Zoe Pettit" userId="c8b288d6-4dcc-4984-87b1-6b9231cc6d20" providerId="ADAL" clId="{E0E355A2-7B06-4A4A-A3DD-5B2B4838B54A}" dt="2025-07-01T05:17:42.052" v="628" actId="313"/>
          <ac:spMkLst>
            <pc:docMk/>
            <pc:sldMk cId="1274623292" sldId="256"/>
            <ac:spMk id="24" creationId="{C7E125DF-D310-D8D3-AFEF-DF9172C4876A}"/>
          </ac:spMkLst>
        </pc:spChg>
        <pc:spChg chg="mod">
          <ac:chgData name="Zoe Pettit" userId="c8b288d6-4dcc-4984-87b1-6b9231cc6d20" providerId="ADAL" clId="{E0E355A2-7B06-4A4A-A3DD-5B2B4838B54A}" dt="2025-07-01T05:16:07.649" v="520" actId="20577"/>
          <ac:spMkLst>
            <pc:docMk/>
            <pc:sldMk cId="1274623292" sldId="256"/>
            <ac:spMk id="25" creationId="{35B164B7-B96D-1ECE-61D4-40EA3ED87427}"/>
          </ac:spMkLst>
        </pc:spChg>
        <pc:spChg chg="mod">
          <ac:chgData name="Zoe Pettit" userId="c8b288d6-4dcc-4984-87b1-6b9231cc6d20" providerId="ADAL" clId="{E0E355A2-7B06-4A4A-A3DD-5B2B4838B54A}" dt="2025-07-01T05:27:02.615" v="1183" actId="20577"/>
          <ac:spMkLst>
            <pc:docMk/>
            <pc:sldMk cId="1274623292" sldId="256"/>
            <ac:spMk id="33" creationId="{DDFE74EF-DB2F-35C1-2495-359DD962A6FB}"/>
          </ac:spMkLst>
        </pc:spChg>
        <pc:spChg chg="mod">
          <ac:chgData name="Zoe Pettit" userId="c8b288d6-4dcc-4984-87b1-6b9231cc6d20" providerId="ADAL" clId="{E0E355A2-7B06-4A4A-A3DD-5B2B4838B54A}" dt="2025-07-01T05:12:21.320" v="452" actId="20577"/>
          <ac:spMkLst>
            <pc:docMk/>
            <pc:sldMk cId="1274623292" sldId="256"/>
            <ac:spMk id="34" creationId="{9CE686A4-D55E-678D-0570-001401DF1FAB}"/>
          </ac:spMkLst>
        </pc:spChg>
        <pc:spChg chg="mod">
          <ac:chgData name="Zoe Pettit" userId="c8b288d6-4dcc-4984-87b1-6b9231cc6d20" providerId="ADAL" clId="{E0E355A2-7B06-4A4A-A3DD-5B2B4838B54A}" dt="2025-07-01T05:23:52.028" v="959" actId="115"/>
          <ac:spMkLst>
            <pc:docMk/>
            <pc:sldMk cId="1274623292" sldId="256"/>
            <ac:spMk id="36" creationId="{93CADD42-8744-0E1B-66E6-3AAE574A057D}"/>
          </ac:spMkLst>
        </pc:spChg>
        <pc:spChg chg="mod">
          <ac:chgData name="Zoe Pettit" userId="c8b288d6-4dcc-4984-87b1-6b9231cc6d20" providerId="ADAL" clId="{E0E355A2-7B06-4A4A-A3DD-5B2B4838B54A}" dt="2025-07-01T05:14:26.595" v="494" actId="20577"/>
          <ac:spMkLst>
            <pc:docMk/>
            <pc:sldMk cId="1274623292" sldId="256"/>
            <ac:spMk id="38" creationId="{5B8B1F70-505B-0EF0-EF07-7C9271EFA08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B3C65-042D-AFE2-18BF-65B16C45B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83BF1-D920-A555-D5F6-0B826349F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CDD94-E277-1D9F-CA4F-6C2C71AC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CEA6-B670-4FDB-8EB4-EB90786D9F61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0F798-484C-8507-6FE7-41080FBA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A87E9-A164-32F8-BCD1-382469AC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F4F5-5861-45D1-BF69-1C6087D0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02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56A79-20CD-411A-BF76-2A84A90F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9926A-0367-1E83-CE6D-8840D3964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CC47C-9F03-C0F4-8D7D-90005A99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CEA6-B670-4FDB-8EB4-EB90786D9F61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C8A91-AB63-8776-9B25-1D04A72A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F11F4-2A35-97AC-608D-C8EC21D1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F4F5-5861-45D1-BF69-1C6087D0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0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FBA4FE-2324-162B-6EB9-23F62C172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54E3E-5780-53B8-E60A-9FF31A7AC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E20A-43F1-ADD5-F441-08D4235E4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CEA6-B670-4FDB-8EB4-EB90786D9F61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E80B7-C4DE-09BC-2A1C-32B142DCF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ECA57-BDE7-9335-4D3A-96BF27056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F4F5-5861-45D1-BF69-1C6087D0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61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B8F07-C240-6E97-CDE3-FA07B37A5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13CA6-DF5A-E729-DC6B-9A4357B72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5C45A-C171-7ED4-1917-E1FEBAD1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CEA6-B670-4FDB-8EB4-EB90786D9F61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D2A67-E3B1-D932-BDC9-E40A87535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33D20-A9D7-DF8F-EB45-5F31F72F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F4F5-5861-45D1-BF69-1C6087D0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60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25CF-2B07-3310-41DE-DF88B7C8D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74A2C-9D50-AC18-6B41-DCE5CFEF2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87778-7353-11D6-A514-7A549EE6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CEA6-B670-4FDB-8EB4-EB90786D9F61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E5352-D98F-868E-3D5D-C63B12C5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45E96-70A6-94C0-F366-8351EBF05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F4F5-5861-45D1-BF69-1C6087D0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13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6F25-DB00-3388-8C04-7564B35D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FD5D-7D39-37A7-DA40-5C964A42D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5C299-7885-D93B-7FDC-46B6489D6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605CB-8701-8A4E-AC89-CF1A66260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CEA6-B670-4FDB-8EB4-EB90786D9F61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15E69-DFC8-6827-1DA5-ED80506C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D770F-DAE9-5218-1F3B-CFB8AB354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F4F5-5861-45D1-BF69-1C6087D0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EB35-F9AD-7C97-09DF-52A27A28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B2E66-F381-190C-9349-2E01735F7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D3FB0-112F-F7E3-D5DC-7F9745F5E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7BA97-D129-0739-7250-BFEF78836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FE8AC-1CAA-2089-A01C-4412739C5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B1452B-9DCF-F5D9-C353-59DD7C4F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CEA6-B670-4FDB-8EB4-EB90786D9F61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549772-8D4F-1232-283D-A875EFE5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4FC9E5-07FF-A7FA-845D-628B2D79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F4F5-5861-45D1-BF69-1C6087D0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51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E184-0EE1-06FC-2E40-E6E8065A3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B96405-009A-A4D6-662B-32C5C01F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CEA6-B670-4FDB-8EB4-EB90786D9F61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A982C-AF59-283B-E24D-A2EF9421F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C3E52-2901-AAC6-F403-C1A739EF8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F4F5-5861-45D1-BF69-1C6087D0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1A0809-8F75-B6CB-DE78-1F6364E5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CEA6-B670-4FDB-8EB4-EB90786D9F61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7236EB-1B0C-AE2C-7B0F-90CE4B4E9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75908-124E-D5F0-D032-4952CB73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F4F5-5861-45D1-BF69-1C6087D0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4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CBAAE-5138-D32E-8EE6-4F8CC7A6A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3D998-177A-D095-BBAF-F29B19E35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322CF-E56D-C0DA-BB1A-EAE605E39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DC4C8-2BC8-A7E8-E5F0-30973483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CEA6-B670-4FDB-8EB4-EB90786D9F61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7C640-98E1-46A6-B0DC-4618D7A4F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F143E-13B6-B800-F073-169BA996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F4F5-5861-45D1-BF69-1C6087D0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27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A1A17-B4DE-868C-CBC5-123CAF40B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8C265-C230-346C-E21A-E8B4B8ABF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0180D-7691-609C-379E-6C3BF3822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27643-C1CD-3423-C1D9-B509B8BB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CEA6-B670-4FDB-8EB4-EB90786D9F61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584F6-C1EB-0F88-E928-FE3ACBC6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2E33-C3BC-8B99-D708-872A8239E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F4F5-5861-45D1-BF69-1C6087D0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36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C8C2AE-FFB8-B42C-8293-7B51FF783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860E4-2F84-7C8F-8807-568C9A07D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C1466-053F-0DA4-2FA6-1BBA65674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C1CEA6-B670-4FDB-8EB4-EB90786D9F61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9793E-6A1D-37BD-802F-AB0BFB509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C1907-1843-AF04-148C-015EBDAC8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4F4F5-5861-45D1-BF69-1C6087D0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68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hyperlink" Target="https://www.flickr.com/photos/jeffdjevdet/2061128031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preview">
            <a:extLst>
              <a:ext uri="{FF2B5EF4-FFF2-40B4-BE49-F238E27FC236}">
                <a16:creationId xmlns:a16="http://schemas.microsoft.com/office/drawing/2014/main" id="{EBB92364-D219-D38E-8462-AEFE4B0C75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5217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C54EFA-DA48-9B77-C530-1677146F1E01}"/>
              </a:ext>
            </a:extLst>
          </p:cNvPr>
          <p:cNvSpPr txBox="1"/>
          <p:nvPr/>
        </p:nvSpPr>
        <p:spPr>
          <a:xfrm>
            <a:off x="4616691" y="3008731"/>
            <a:ext cx="2909499" cy="983873"/>
          </a:xfrm>
          <a:prstGeom prst="cloud">
            <a:avLst/>
          </a:prstGeom>
          <a:noFill/>
          <a:ln w="57150">
            <a:solidFill>
              <a:srgbClr val="821F4D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dirty="0">
                <a:latin typeface="Letter-join No-Lead 6"/>
              </a:rPr>
              <a:t>Year 1</a:t>
            </a:r>
            <a:endParaRPr lang="en-GB" dirty="0">
              <a:latin typeface="Letter-join No-Lead 6" panose="02000505000000020003" pitchFamily="50" charset="0"/>
            </a:endParaRPr>
          </a:p>
          <a:p>
            <a:pPr algn="ctr"/>
            <a:r>
              <a:rPr lang="en-GB" dirty="0">
                <a:latin typeface="Letter-join No-Lead 6"/>
              </a:rPr>
              <a:t>Autumn Term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6BB8E7-01D9-B22E-D06F-0E24458E32C4}"/>
              </a:ext>
            </a:extLst>
          </p:cNvPr>
          <p:cNvSpPr txBox="1"/>
          <p:nvPr/>
        </p:nvSpPr>
        <p:spPr>
          <a:xfrm>
            <a:off x="420529" y="197524"/>
            <a:ext cx="3312662" cy="1384995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/>
              </a:rPr>
              <a:t>English</a:t>
            </a:r>
          </a:p>
          <a:p>
            <a:pPr algn="ctr"/>
            <a:endParaRPr lang="en-GB" sz="1200" u="sng" dirty="0">
              <a:latin typeface="Letter-join No-Lead 6" panose="02000505000000020003" pitchFamily="50" charset="0"/>
            </a:endParaRPr>
          </a:p>
          <a:p>
            <a:pPr algn="ctr"/>
            <a:r>
              <a:rPr lang="en-GB" sz="1200" dirty="0">
                <a:latin typeface="Letter-join No-Lead 6"/>
              </a:rPr>
              <a:t>Our class text is called; Cave Baby. We will be writing labels and simple sentences and beginning to punctuate our sentences with a  capital letters and full stops. We will be practicing our letter formation.</a:t>
            </a:r>
            <a:endParaRPr lang="en-GB" sz="1200" dirty="0">
              <a:latin typeface="Letter-join No-Lead 6" panose="02000505000000020003" pitchFamily="50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6E7A71-FB31-553A-FC6F-C46FD4430EC9}"/>
              </a:ext>
            </a:extLst>
          </p:cNvPr>
          <p:cNvGrpSpPr/>
          <p:nvPr/>
        </p:nvGrpSpPr>
        <p:grpSpPr>
          <a:xfrm>
            <a:off x="3775040" y="2838855"/>
            <a:ext cx="1402080" cy="1402080"/>
            <a:chOff x="3762185" y="2213964"/>
            <a:chExt cx="1402080" cy="140208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C9D1A5B-66F2-5529-70B9-1802C3E5E6D8}"/>
                </a:ext>
              </a:extLst>
            </p:cNvPr>
            <p:cNvSpPr/>
            <p:nvPr/>
          </p:nvSpPr>
          <p:spPr>
            <a:xfrm>
              <a:off x="3873330" y="2337773"/>
              <a:ext cx="1142474" cy="1171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pic>
          <p:nvPicPr>
            <p:cNvPr id="1026" name="Picture 2" descr="Webheath Academy Primary School (@Webheathschool) / X">
              <a:extLst>
                <a:ext uri="{FF2B5EF4-FFF2-40B4-BE49-F238E27FC236}">
                  <a16:creationId xmlns:a16="http://schemas.microsoft.com/office/drawing/2014/main" id="{84F1310B-46BD-6EFD-6D99-955B573AFC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185" y="2213964"/>
              <a:ext cx="1402080" cy="1402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5A0BF1D-F830-005F-7602-547A5210B83C}"/>
              </a:ext>
            </a:extLst>
          </p:cNvPr>
          <p:cNvSpPr txBox="1"/>
          <p:nvPr/>
        </p:nvSpPr>
        <p:spPr>
          <a:xfrm>
            <a:off x="82498" y="1968833"/>
            <a:ext cx="3039227" cy="1200329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/>
              </a:rPr>
              <a:t>Maths</a:t>
            </a:r>
          </a:p>
          <a:p>
            <a:pPr algn="ctr"/>
            <a:endParaRPr lang="en-GB" sz="1200" u="sng" dirty="0">
              <a:latin typeface="Letter-join No-Lead 6" panose="02000505000000020003" pitchFamily="50" charset="0"/>
            </a:endParaRPr>
          </a:p>
          <a:p>
            <a:pPr algn="ctr"/>
            <a:r>
              <a:rPr lang="en-GB" sz="1200" dirty="0">
                <a:latin typeface="Letter-join No-Lead 6"/>
              </a:rPr>
              <a:t>We will be focussing on place value within 10. This will include counting, sorting, recognising numbers as words, 1 more, 1 less and ordering and comparing numbers.</a:t>
            </a:r>
          </a:p>
        </p:txBody>
      </p:sp>
      <p:pic>
        <p:nvPicPr>
          <p:cNvPr id="1032" name="Picture 8" descr="Cambridge Primary English">
            <a:extLst>
              <a:ext uri="{FF2B5EF4-FFF2-40B4-BE49-F238E27FC236}">
                <a16:creationId xmlns:a16="http://schemas.microsoft.com/office/drawing/2014/main" id="{E6CE6258-D7C7-68B2-0CB0-AF4DE512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1"/>
          <a:stretch/>
        </p:blipFill>
        <p:spPr bwMode="auto">
          <a:xfrm rot="20745546">
            <a:off x="126436" y="141742"/>
            <a:ext cx="619590" cy="50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hareFaith Media » Math Symbol Clipart – ShareFaith Media">
            <a:extLst>
              <a:ext uri="{FF2B5EF4-FFF2-40B4-BE49-F238E27FC236}">
                <a16:creationId xmlns:a16="http://schemas.microsoft.com/office/drawing/2014/main" id="{6C16232F-756E-12C5-BB3F-1FE5A21AA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554">
            <a:off x="2785018" y="1919533"/>
            <a:ext cx="647106" cy="5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E4A929-381B-368A-49D4-26D4B2B1359E}"/>
              </a:ext>
            </a:extLst>
          </p:cNvPr>
          <p:cNvSpPr txBox="1"/>
          <p:nvPr/>
        </p:nvSpPr>
        <p:spPr>
          <a:xfrm>
            <a:off x="436231" y="3581805"/>
            <a:ext cx="2892881" cy="1200329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/>
              </a:rPr>
              <a:t>Science</a:t>
            </a:r>
          </a:p>
          <a:p>
            <a:pPr algn="ctr"/>
            <a:endParaRPr lang="en-GB" sz="1200" u="sng" dirty="0">
              <a:latin typeface="Letter-join No-Lead 6" panose="02000505000000020003" pitchFamily="50" charset="0"/>
            </a:endParaRPr>
          </a:p>
          <a:p>
            <a:pPr algn="ctr"/>
            <a:r>
              <a:rPr lang="en-GB" sz="1200" dirty="0">
                <a:latin typeface="Letter-join No-Lead 6"/>
              </a:rPr>
              <a:t>Our topic is Seasonal Changes. Exploring how seasonal changes affect trees, weather patterns and daylight hours.</a:t>
            </a:r>
            <a:endParaRPr lang="en-GB" sz="1200" u="sng" dirty="0">
              <a:latin typeface="Letter-join No-Lead 6"/>
            </a:endParaRPr>
          </a:p>
        </p:txBody>
      </p:sp>
      <p:pic>
        <p:nvPicPr>
          <p:cNvPr id="1044" name="Picture 20" descr="Science Lab Supplies Clipart Images | Free Download | PNG Transparent  Background - Pngtree">
            <a:extLst>
              <a:ext uri="{FF2B5EF4-FFF2-40B4-BE49-F238E27FC236}">
                <a16:creationId xmlns:a16="http://schemas.microsoft.com/office/drawing/2014/main" id="{D87ECA1C-692A-EF43-EA26-A1925C8FE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3210">
            <a:off x="3056324" y="3498841"/>
            <a:ext cx="574329" cy="5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33BA666-2C00-C651-76E1-7F1C2F7A3113}"/>
              </a:ext>
            </a:extLst>
          </p:cNvPr>
          <p:cNvSpPr txBox="1"/>
          <p:nvPr/>
        </p:nvSpPr>
        <p:spPr>
          <a:xfrm>
            <a:off x="3365887" y="1977099"/>
            <a:ext cx="4052675" cy="1015663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/>
              </a:rPr>
              <a:t>Computing</a:t>
            </a:r>
          </a:p>
          <a:p>
            <a:pPr algn="ctr"/>
            <a:endParaRPr lang="en-GB" sz="1200" u="sng" dirty="0">
              <a:latin typeface="Letter-join No-Lead 6" panose="02000505000000020003" pitchFamily="50" charset="0"/>
            </a:endParaRPr>
          </a:p>
          <a:p>
            <a:pPr algn="ctr"/>
            <a:r>
              <a:rPr lang="en-GB" sz="1200" dirty="0">
                <a:latin typeface="Letter-join No-Lead 6"/>
              </a:rPr>
              <a:t>We will be developing our mouse skills by learning how to log in and navigate around a computer while creating digital artwork.</a:t>
            </a:r>
            <a:endParaRPr lang="en-GB" sz="1200" dirty="0">
              <a:latin typeface="Letter-join No-Lead 6" panose="02000505000000020003" pitchFamily="50" charset="0"/>
            </a:endParaRPr>
          </a:p>
        </p:txBody>
      </p:sp>
      <p:pic>
        <p:nvPicPr>
          <p:cNvPr id="1048" name="Picture 24" descr="Free clip art &quot;Cloud computing&quot; by gsagri04">
            <a:extLst>
              <a:ext uri="{FF2B5EF4-FFF2-40B4-BE49-F238E27FC236}">
                <a16:creationId xmlns:a16="http://schemas.microsoft.com/office/drawing/2014/main" id="{D4C5B38C-405F-579A-99A8-3D90622B9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653">
            <a:off x="3869849" y="1653992"/>
            <a:ext cx="664540" cy="65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9CA6393-8089-EE92-4982-4614E90E259A}"/>
              </a:ext>
            </a:extLst>
          </p:cNvPr>
          <p:cNvSpPr txBox="1"/>
          <p:nvPr/>
        </p:nvSpPr>
        <p:spPr>
          <a:xfrm>
            <a:off x="7425796" y="38059"/>
            <a:ext cx="2826177" cy="1384995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/>
              </a:rPr>
              <a:t>Music</a:t>
            </a:r>
          </a:p>
          <a:p>
            <a:pPr algn="ctr"/>
            <a:endParaRPr lang="en-GB" sz="1200" u="sng" dirty="0">
              <a:latin typeface="Letter-join No-Lead 6" panose="02000505000000020003" pitchFamily="50" charset="0"/>
            </a:endParaRPr>
          </a:p>
          <a:p>
            <a:pPr algn="ctr"/>
            <a:r>
              <a:rPr lang="en-GB" sz="1200" dirty="0">
                <a:latin typeface="Letter-join No-Lead 6"/>
              </a:rPr>
              <a:t>The theme for our music is ‘Musical ‘Keeping the pulse’. Children explore keeping the pulse together through music and movement, by exploring their favourite things.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E11EB2-0B15-7898-6BAC-BB9FCAB1D810}"/>
              </a:ext>
            </a:extLst>
          </p:cNvPr>
          <p:cNvSpPr txBox="1"/>
          <p:nvPr/>
        </p:nvSpPr>
        <p:spPr>
          <a:xfrm>
            <a:off x="10699299" y="398504"/>
            <a:ext cx="1305998" cy="1200329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/>
              </a:rPr>
              <a:t>PSHE</a:t>
            </a:r>
          </a:p>
          <a:p>
            <a:pPr algn="ctr"/>
            <a:endParaRPr lang="en-GB" sz="1200" u="sng" dirty="0">
              <a:latin typeface="Letter-join No-Lead 6" panose="02000505000000020003" pitchFamily="50" charset="0"/>
            </a:endParaRPr>
          </a:p>
          <a:p>
            <a:pPr algn="ctr"/>
            <a:r>
              <a:rPr lang="en-GB" sz="1200" dirty="0">
                <a:latin typeface="Letter-join No-Lead 6" panose="02000505000000020003" pitchFamily="50" charset="0"/>
              </a:rPr>
              <a:t>Relationships-</a:t>
            </a:r>
          </a:p>
          <a:p>
            <a:pPr algn="ctr"/>
            <a:r>
              <a:rPr lang="en-GB" sz="1200" dirty="0">
                <a:latin typeface="Letter-join No-Lead 6"/>
              </a:rPr>
              <a:t>Roles of people; families; feeling cared for</a:t>
            </a:r>
            <a:endParaRPr lang="en-GB" sz="1200" dirty="0">
              <a:latin typeface="Letter-join No-Lead 6" panose="02000505000000020003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E125DF-D310-D8D3-AFEF-DF9172C4876A}"/>
              </a:ext>
            </a:extLst>
          </p:cNvPr>
          <p:cNvSpPr txBox="1"/>
          <p:nvPr/>
        </p:nvSpPr>
        <p:spPr>
          <a:xfrm>
            <a:off x="4438831" y="328295"/>
            <a:ext cx="2593702" cy="1384995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/>
              </a:rPr>
              <a:t>History</a:t>
            </a:r>
          </a:p>
          <a:p>
            <a:pPr algn="ctr"/>
            <a:endParaRPr lang="en-GB" sz="1200" u="sng" dirty="0">
              <a:latin typeface="Letter-join No-Lead 6" panose="02000505000000020003" pitchFamily="50" charset="0"/>
            </a:endParaRPr>
          </a:p>
          <a:p>
            <a:pPr algn="ctr"/>
            <a:r>
              <a:rPr lang="en-GB" sz="1200" dirty="0">
                <a:latin typeface="Letter-join No-Lead 6"/>
              </a:rPr>
              <a:t>Key question ‘How am I making History?’ In this unit we will be looking at the children's memories, celebrations, childhood then and now.</a:t>
            </a:r>
            <a:endParaRPr lang="en-GB" sz="1200" dirty="0">
              <a:latin typeface="Letter-join No-Lead 6" panose="02000505000000020003" pitchFamily="5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B164B7-B96D-1ECE-61D4-40EA3ED87427}"/>
              </a:ext>
            </a:extLst>
          </p:cNvPr>
          <p:cNvSpPr txBox="1"/>
          <p:nvPr/>
        </p:nvSpPr>
        <p:spPr>
          <a:xfrm>
            <a:off x="5391294" y="4400640"/>
            <a:ext cx="1808484" cy="1831271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/>
              </a:rPr>
              <a:t>Art</a:t>
            </a:r>
          </a:p>
          <a:p>
            <a:pPr algn="ctr"/>
            <a:endParaRPr lang="en-GB" sz="1200" u="sng" dirty="0">
              <a:latin typeface="Letter-join No-Lead 6" panose="02000505000000020003" pitchFamily="50" charset="0"/>
            </a:endParaRPr>
          </a:p>
          <a:p>
            <a:pPr algn="ctr"/>
            <a:r>
              <a:rPr lang="en-GB" sz="1200" dirty="0">
                <a:latin typeface="Letter-join No-Lead 6"/>
              </a:rPr>
              <a:t>Our uni</a:t>
            </a:r>
            <a:r>
              <a:rPr lang="en-GB" sz="1100" dirty="0">
                <a:latin typeface="Letter-join No-Lead 6"/>
              </a:rPr>
              <a:t>t is Sculpture and 3D: Paper play. We will look at paper-based 3D art forms, focusing on techniques like rolling paper tubes, shaping paper strips, and constructing imaginative sculptures. </a:t>
            </a:r>
          </a:p>
        </p:txBody>
      </p:sp>
      <p:pic>
        <p:nvPicPr>
          <p:cNvPr id="1050" name="Picture 26" descr="History And Geography Stock Vector Illustration and Royalty Free History  And Geography Clipart">
            <a:extLst>
              <a:ext uri="{FF2B5EF4-FFF2-40B4-BE49-F238E27FC236}">
                <a16:creationId xmlns:a16="http://schemas.microsoft.com/office/drawing/2014/main" id="{5D1AB6C6-5039-8A24-E191-D84942BE3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15769" r="48388" b="27586"/>
          <a:stretch/>
        </p:blipFill>
        <p:spPr bwMode="auto">
          <a:xfrm>
            <a:off x="4332564" y="161702"/>
            <a:ext cx="779169" cy="55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History And Geography Stock Vector Illustration and Royalty Free History  And Geography Clipart">
            <a:extLst>
              <a:ext uri="{FF2B5EF4-FFF2-40B4-BE49-F238E27FC236}">
                <a16:creationId xmlns:a16="http://schemas.microsoft.com/office/drawing/2014/main" id="{40A79D05-4604-8653-E668-BEC1AB5FA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2" t="15769" r="4304" b="23633"/>
          <a:stretch/>
        </p:blipFill>
        <p:spPr bwMode="auto">
          <a:xfrm>
            <a:off x="6329650" y="89265"/>
            <a:ext cx="702883" cy="59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99,100+ Music Clipart Stock Illustrations, Royalty-Free Vector Graphics &amp; Clip  Art - iStock | Country music clipart">
            <a:extLst>
              <a:ext uri="{FF2B5EF4-FFF2-40B4-BE49-F238E27FC236}">
                <a16:creationId xmlns:a16="http://schemas.microsoft.com/office/drawing/2014/main" id="{81D8568E-54AE-A05E-6F66-ECC3F0747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9" t="19404" r="23441" b="21222"/>
          <a:stretch/>
        </p:blipFill>
        <p:spPr bwMode="auto">
          <a:xfrm>
            <a:off x="9477582" y="20611"/>
            <a:ext cx="508971" cy="56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rafts Clip Art Clipart Images - Free Download on Freepik">
            <a:extLst>
              <a:ext uri="{FF2B5EF4-FFF2-40B4-BE49-F238E27FC236}">
                <a16:creationId xmlns:a16="http://schemas.microsoft.com/office/drawing/2014/main" id="{295A5344-412E-15FE-8C82-631EDC5BC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03" y="4196761"/>
            <a:ext cx="781614" cy="6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PSHE | Grange Infant School">
            <a:extLst>
              <a:ext uri="{FF2B5EF4-FFF2-40B4-BE49-F238E27FC236}">
                <a16:creationId xmlns:a16="http://schemas.microsoft.com/office/drawing/2014/main" id="{06073C55-A75B-A6B6-4FE3-795E1302A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787" y="114329"/>
            <a:ext cx="672567" cy="67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DFE74EF-DB2F-35C1-2495-359DD962A6FB}"/>
              </a:ext>
            </a:extLst>
          </p:cNvPr>
          <p:cNvSpPr txBox="1"/>
          <p:nvPr/>
        </p:nvSpPr>
        <p:spPr>
          <a:xfrm>
            <a:off x="7570891" y="3971120"/>
            <a:ext cx="4371217" cy="2123658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/>
              </a:rPr>
              <a:t>How you can support your child at home</a:t>
            </a:r>
          </a:p>
          <a:p>
            <a:pPr algn="ctr"/>
            <a:endParaRPr lang="en-GB" sz="1200" u="sng" dirty="0">
              <a:latin typeface="Letter-join No-Lead 6" panose="02000505000000020003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Letter-join No-Lead 6"/>
              </a:rPr>
              <a:t>Daily reading and discussion of the text, asking questions about the characters, plot and setting.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Letter-join No-Lead 6"/>
              </a:rPr>
              <a:t>Practice reading Phase 2, 3, 4 and 5 tricky words.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Letter-join No-Lead 6"/>
              </a:rPr>
              <a:t>Practice organising themselves e.g. zipping coat 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Letter-join No-Lead 6"/>
              </a:rPr>
              <a:t>Keep a diary of daylight hours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Letter-join No-Lead 6"/>
              </a:rPr>
              <a:t>Talk about memories of child hood from different members of your family.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Letter-join No-Lead 6"/>
              </a:rPr>
              <a:t>Spelling of Year 1 tricky words</a:t>
            </a:r>
            <a:endParaRPr lang="en-GB" sz="1200" dirty="0">
              <a:latin typeface="Letter-join No-Lead 6" panose="02000505000000020003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Letter-join No-Lead 6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E686A4-D55E-678D-0570-001401DF1FAB}"/>
              </a:ext>
            </a:extLst>
          </p:cNvPr>
          <p:cNvSpPr txBox="1"/>
          <p:nvPr/>
        </p:nvSpPr>
        <p:spPr>
          <a:xfrm>
            <a:off x="291575" y="5054019"/>
            <a:ext cx="3049609" cy="1015663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/>
              </a:rPr>
              <a:t>Phonics</a:t>
            </a:r>
            <a:endParaRPr lang="en-GB" sz="1200" u="sng" dirty="0">
              <a:latin typeface="Letter-join No-Lead 6" panose="02000505000000020003" pitchFamily="50" charset="0"/>
            </a:endParaRPr>
          </a:p>
          <a:p>
            <a:pPr algn="ctr"/>
            <a:r>
              <a:rPr lang="en-GB" sz="1200" dirty="0">
                <a:latin typeface="Letter-join No-Lead 6"/>
              </a:rPr>
              <a:t>We will begin to read and spell words with the suffix –es, -er, - </a:t>
            </a:r>
            <a:r>
              <a:rPr lang="en-GB" sz="1200" dirty="0" err="1">
                <a:latin typeface="Letter-join No-Lead 6"/>
              </a:rPr>
              <a:t>est</a:t>
            </a:r>
            <a:r>
              <a:rPr lang="en-GB" sz="1200" dirty="0">
                <a:latin typeface="Letter-join No-Lead 6"/>
              </a:rPr>
              <a:t>, -ed. Practicing our blending skills and spelling along with beginning to learn some new tricky words.</a:t>
            </a:r>
            <a:endParaRPr lang="en-GB" sz="1200" dirty="0">
              <a:latin typeface="Letter-join No-Lead 6" panose="02000505000000020003" pitchFamily="50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CADD42-8744-0E1B-66E6-3AAE574A057D}"/>
              </a:ext>
            </a:extLst>
          </p:cNvPr>
          <p:cNvSpPr txBox="1"/>
          <p:nvPr/>
        </p:nvSpPr>
        <p:spPr>
          <a:xfrm>
            <a:off x="7665288" y="1727590"/>
            <a:ext cx="3016083" cy="1938992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/>
              </a:rPr>
              <a:t>PE</a:t>
            </a:r>
          </a:p>
          <a:p>
            <a:pPr algn="ctr"/>
            <a:r>
              <a:rPr lang="en-GB" sz="1200" u="sng" dirty="0">
                <a:latin typeface="Letter-join No-Lead 6"/>
              </a:rPr>
              <a:t>Indoor</a:t>
            </a:r>
            <a:endParaRPr lang="en-GB" sz="1200" u="sng" dirty="0">
              <a:latin typeface="Letter-join No-Lead 6" panose="02000505000000020003" pitchFamily="50" charset="0"/>
            </a:endParaRPr>
          </a:p>
          <a:p>
            <a:pPr algn="ctr"/>
            <a:endParaRPr lang="en-GB" sz="600" dirty="0">
              <a:latin typeface="Letter-join No-Lead 6"/>
            </a:endParaRPr>
          </a:p>
          <a:p>
            <a:pPr algn="ctr"/>
            <a:r>
              <a:rPr lang="en-GB" sz="1200" dirty="0">
                <a:latin typeface="Letter-join No-Lead 6"/>
              </a:rPr>
              <a:t>In dance we will be superheroes and looking at shapes and sequencing.</a:t>
            </a:r>
          </a:p>
          <a:p>
            <a:pPr algn="ctr"/>
            <a:endParaRPr lang="en-GB" sz="1200" dirty="0">
              <a:latin typeface="Letter-join No-Lead 6" panose="02000505000000020003" pitchFamily="50" charset="0"/>
            </a:endParaRPr>
          </a:p>
          <a:p>
            <a:pPr algn="ctr"/>
            <a:r>
              <a:rPr lang="en-GB" sz="1200" u="sng" dirty="0">
                <a:latin typeface="Letter-join No-Lead 6"/>
              </a:rPr>
              <a:t>Outdoor</a:t>
            </a:r>
          </a:p>
          <a:p>
            <a:pPr algn="ctr"/>
            <a:r>
              <a:rPr lang="en-GB" sz="1200" dirty="0">
                <a:latin typeface="Letter-join No-Lead 6"/>
              </a:rPr>
              <a:t>We will be playing target games, working on our throwing and teamwork skills</a:t>
            </a:r>
          </a:p>
          <a:p>
            <a:pPr algn="ctr"/>
            <a:endParaRPr lang="en-GB" dirty="0"/>
          </a:p>
        </p:txBody>
      </p:sp>
      <p:pic>
        <p:nvPicPr>
          <p:cNvPr id="37" name="Picture 34" descr="Sports Equipment Clipart Images - Free Download on Freepik">
            <a:extLst>
              <a:ext uri="{FF2B5EF4-FFF2-40B4-BE49-F238E27FC236}">
                <a16:creationId xmlns:a16="http://schemas.microsoft.com/office/drawing/2014/main" id="{31D34F00-17C6-49EF-975A-B147CCA31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5388">
            <a:off x="7164004" y="1364032"/>
            <a:ext cx="556316" cy="9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B8B1F70-505B-0EF0-EF07-7C9271EFA085}"/>
              </a:ext>
            </a:extLst>
          </p:cNvPr>
          <p:cNvSpPr txBox="1"/>
          <p:nvPr/>
        </p:nvSpPr>
        <p:spPr>
          <a:xfrm>
            <a:off x="3494280" y="4211979"/>
            <a:ext cx="1670251" cy="1938992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/>
              </a:rPr>
              <a:t>RE</a:t>
            </a:r>
          </a:p>
          <a:p>
            <a:pPr algn="ctr"/>
            <a:endParaRPr lang="en-GB" sz="1200" u="sng" dirty="0">
              <a:latin typeface="Letter-join No-Lead 6" panose="02000505000000020003" pitchFamily="50" charset="0"/>
            </a:endParaRPr>
          </a:p>
          <a:p>
            <a:pPr algn="ctr"/>
            <a:r>
              <a:rPr lang="en-GB" sz="1200" dirty="0">
                <a:latin typeface="Letter-join No-Lead 6"/>
              </a:rPr>
              <a:t>Our unit is called, What does it mean to belong to a faith</a:t>
            </a:r>
          </a:p>
          <a:p>
            <a:pPr algn="ctr"/>
            <a:r>
              <a:rPr lang="en-GB" sz="1200" dirty="0">
                <a:latin typeface="Letter-join No-Lead 6"/>
              </a:rPr>
              <a:t>community? Looking at different faiths and important events.</a:t>
            </a:r>
          </a:p>
          <a:p>
            <a:pPr algn="ctr"/>
            <a:endParaRPr lang="en-GB" sz="1200" dirty="0">
              <a:latin typeface="Letter-join No-Lead 6"/>
            </a:endParaRPr>
          </a:p>
          <a:p>
            <a:pPr algn="ctr"/>
            <a:endParaRPr lang="en-GB" sz="1200" dirty="0">
              <a:latin typeface="Letter-join No-Lead 6"/>
            </a:endParaRPr>
          </a:p>
        </p:txBody>
      </p:sp>
      <p:pic>
        <p:nvPicPr>
          <p:cNvPr id="39" name="Picture 36" descr="Religious Education Vector Art, Icons, and Graphics for Free Download">
            <a:extLst>
              <a:ext uri="{FF2B5EF4-FFF2-40B4-BE49-F238E27FC236}">
                <a16:creationId xmlns:a16="http://schemas.microsoft.com/office/drawing/2014/main" id="{6CD68398-48BA-F10D-D20F-450FD7A3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4" y="4136347"/>
            <a:ext cx="899674" cy="51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group of yellow square letters&#10;&#10;AI-generated content may be incorrect.">
            <a:extLst>
              <a:ext uri="{FF2B5EF4-FFF2-40B4-BE49-F238E27FC236}">
                <a16:creationId xmlns:a16="http://schemas.microsoft.com/office/drawing/2014/main" id="{2D7D9E6C-5F38-7436-AB25-E50BB11D4F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 rot="-1200000">
            <a:off x="181250" y="4572551"/>
            <a:ext cx="554107" cy="74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23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1816e48-4f99-4b94-b89f-d330ddca4a58" xsi:nil="true"/>
    <lcf76f155ced4ddcb4097134ff3c332f xmlns="6ea24f70-e854-402f-ac38-0e72f65cb8c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280C0F33DF234D8FF0B0D921FCDBD4" ma:contentTypeVersion="15" ma:contentTypeDescription="Create a new document." ma:contentTypeScope="" ma:versionID="41ce5681fa557c0dee948e1fb0c76d8c">
  <xsd:schema xmlns:xsd="http://www.w3.org/2001/XMLSchema" xmlns:xs="http://www.w3.org/2001/XMLSchema" xmlns:p="http://schemas.microsoft.com/office/2006/metadata/properties" xmlns:ns2="6ea24f70-e854-402f-ac38-0e72f65cb8c5" xmlns:ns3="d1816e48-4f99-4b94-b89f-d330ddca4a58" targetNamespace="http://schemas.microsoft.com/office/2006/metadata/properties" ma:root="true" ma:fieldsID="6c9981c7db19e9732c1e9230e6d4d180" ns2:_="" ns3:_="">
    <xsd:import namespace="6ea24f70-e854-402f-ac38-0e72f65cb8c5"/>
    <xsd:import namespace="d1816e48-4f99-4b94-b89f-d330ddca4a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24f70-e854-402f-ac38-0e72f65cb8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65895cd-c2e5-4ee0-a44a-cd0d712d9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16e48-4f99-4b94-b89f-d330ddca4a5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d85247c-e742-415d-b8d5-e002938f914a}" ma:internalName="TaxCatchAll" ma:showField="CatchAllData" ma:web="d1816e48-4f99-4b94-b89f-d330ddca4a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F1374E-F187-4D2C-86E8-479F4D7C6C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DD5C8D-9D19-411A-856C-B32D4E4166BA}">
  <ds:schemaRefs>
    <ds:schemaRef ds:uri="bfd4a97d-046b-4eea-b3a8-2f3ec27d2b5e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f00d88ee-b9c9-43dc-afb7-fdfd69f3dfd1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9CF77E8-0996-4B3C-9CE3-84BBA19ACEF4}"/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50</TotalTime>
  <Words>400</Words>
  <Application>Microsoft Office PowerPoint</Application>
  <PresentationFormat>Widescreen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Letter-join No-Lead 6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Fliss Tyler</dc:creator>
  <cp:lastModifiedBy>Zoe Pettit</cp:lastModifiedBy>
  <cp:revision>57</cp:revision>
  <dcterms:created xsi:type="dcterms:W3CDTF">2025-03-25T13:02:34Z</dcterms:created>
  <dcterms:modified xsi:type="dcterms:W3CDTF">2025-07-01T05:27:06Z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0x010100E7280C0F33DF234D8FF0B0D921FCDBD4</vt:lpwstr>
  </property>
  <property fmtid="{D5CDD505-2E9C-101B-9397-08002B2CF9AE}" pid="3" name="MediaServiceImageTags">
    <vt:lpwstr/>
  </property>
</Properties>
</file>