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3" r:id="rId4"/>
  </p:sldMasterIdLst>
  <p:sldIdLst>
    <p:sldId id="256" r:id="rId5"/>
    <p:sldId id="282" r:id="rId6"/>
    <p:sldId id="283" r:id="rId7"/>
    <p:sldId id="280" r:id="rId8"/>
    <p:sldId id="281" r:id="rId9"/>
    <p:sldId id="259" r:id="rId10"/>
    <p:sldId id="258" r:id="rId11"/>
    <p:sldId id="260" r:id="rId12"/>
    <p:sldId id="261" r:id="rId13"/>
    <p:sldId id="263" r:id="rId14"/>
    <p:sldId id="266" r:id="rId15"/>
    <p:sldId id="264" r:id="rId16"/>
    <p:sldId id="275" r:id="rId17"/>
    <p:sldId id="265" r:id="rId18"/>
    <p:sldId id="267" r:id="rId19"/>
    <p:sldId id="269" r:id="rId20"/>
    <p:sldId id="270" r:id="rId21"/>
    <p:sldId id="271" r:id="rId22"/>
    <p:sldId id="276" r:id="rId23"/>
    <p:sldId id="268" r:id="rId24"/>
    <p:sldId id="273" r:id="rId25"/>
    <p:sldId id="284" r:id="rId26"/>
    <p:sldId id="285" r:id="rId27"/>
    <p:sldId id="286" r:id="rId28"/>
    <p:sldId id="28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D2C2BB-F12B-AA00-00CA-9F8D1CCBA79F}" v="90" dt="2025-05-11T20:37:43.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3" name="Title Placeholder 1">
            <a:extLst>
              <a:ext uri="{FF2B5EF4-FFF2-40B4-BE49-F238E27FC236}">
                <a16:creationId xmlns:a16="http://schemas.microsoft.com/office/drawing/2014/main" id="{DF3F69F8-CE97-4C13-9A20-A1EA09BF40BC}"/>
              </a:ext>
            </a:extLst>
          </p:cNvPr>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4" name="Text Placeholder 2">
            <a:extLst>
              <a:ext uri="{FF2B5EF4-FFF2-40B4-BE49-F238E27FC236}">
                <a16:creationId xmlns:a16="http://schemas.microsoft.com/office/drawing/2014/main" id="{B83BC466-420E-40C3-B3F6-DFE924CBF361}"/>
              </a:ext>
            </a:extLst>
          </p:cNvPr>
          <p:cNvSpPr>
            <a:spLocks noGrp="1"/>
          </p:cNvSpPr>
          <p:nvPr>
            <p:ph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7" name="Picture 36">
            <a:extLst>
              <a:ext uri="{FF2B5EF4-FFF2-40B4-BE49-F238E27FC236}">
                <a16:creationId xmlns:a16="http://schemas.microsoft.com/office/drawing/2014/main" id="{11C13C4E-B3E9-45AC-88D5-00F22D4AB32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108" b="10452"/>
          <a:stretch/>
        </p:blipFill>
        <p:spPr>
          <a:xfrm>
            <a:off x="7806186" y="4865298"/>
            <a:ext cx="4385814" cy="1992702"/>
          </a:xfrm>
          <a:prstGeom prst="rect">
            <a:avLst/>
          </a:prstGeom>
        </p:spPr>
      </p:pic>
      <p:pic>
        <p:nvPicPr>
          <p:cNvPr id="38" name="Picture 37">
            <a:extLst>
              <a:ext uri="{FF2B5EF4-FFF2-40B4-BE49-F238E27FC236}">
                <a16:creationId xmlns:a16="http://schemas.microsoft.com/office/drawing/2014/main" id="{99544F40-6147-4438-88B8-F8893B840B4B}"/>
              </a:ext>
            </a:extLst>
          </p:cNvPr>
          <p:cNvPicPr>
            <a:picLocks noChangeAspect="1"/>
          </p:cNvPicPr>
          <p:nvPr userDrawn="1"/>
        </p:nvPicPr>
        <p:blipFill rotWithShape="1">
          <a:blip r:embed="rId3" cstate="print">
            <a:alphaModFix amt="20000"/>
            <a:extLst>
              <a:ext uri="{28A0092B-C50C-407E-A947-70E740481C1C}">
                <a14:useLocalDpi xmlns:a14="http://schemas.microsoft.com/office/drawing/2010/main" val="0"/>
              </a:ext>
            </a:extLst>
          </a:blip>
          <a:srcRect b="22500"/>
          <a:stretch/>
        </p:blipFill>
        <p:spPr>
          <a:xfrm rot="10800000">
            <a:off x="-299363" y="-2816"/>
            <a:ext cx="12587360" cy="1495185"/>
          </a:xfrm>
          <a:prstGeom prst="rect">
            <a:avLst/>
          </a:prstGeom>
        </p:spPr>
      </p:pic>
    </p:spTree>
    <p:extLst>
      <p:ext uri="{BB962C8B-B14F-4D97-AF65-F5344CB8AC3E}">
        <p14:creationId xmlns:p14="http://schemas.microsoft.com/office/powerpoint/2010/main" val="2685553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2EA3EA1-FD99-4A58-B2FD-908A48FB0AFA}" type="datetimeFigureOut">
              <a:rPr lang="en-GB" smtClean="0"/>
              <a:t>12/05/2025</a:t>
            </a:fld>
            <a:endParaRPr lang="en-GB"/>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930DE2F5-E8BD-4229-B475-E688A9B25771}" type="slidenum">
              <a:rPr lang="en-GB" smtClean="0"/>
              <a:t>‹#›</a:t>
            </a:fld>
            <a:endParaRPr lang="en-GB"/>
          </a:p>
        </p:txBody>
      </p:sp>
    </p:spTree>
    <p:extLst>
      <p:ext uri="{BB962C8B-B14F-4D97-AF65-F5344CB8AC3E}">
        <p14:creationId xmlns:p14="http://schemas.microsoft.com/office/powerpoint/2010/main" val="189828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F2EA3EA1-FD99-4A58-B2FD-908A48FB0AFA}" type="datetimeFigureOut">
              <a:rPr lang="en-GB" smtClean="0"/>
              <a:t>12/05/2025</a:t>
            </a:fld>
            <a:endParaRPr lang="en-GB"/>
          </a:p>
        </p:txBody>
      </p:sp>
      <p:sp>
        <p:nvSpPr>
          <p:cNvPr id="4" name="Footer Placeholder 3"/>
          <p:cNvSpPr>
            <a:spLocks noGrp="1"/>
          </p:cNvSpPr>
          <p:nvPr>
            <p:ph type="ftr" sz="quarter" idx="11"/>
          </p:nvPr>
        </p:nvSpPr>
        <p:spPr>
          <a:xfrm>
            <a:off x="677334" y="6041362"/>
            <a:ext cx="6297612"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930DE2F5-E8BD-4229-B475-E688A9B25771}" type="slidenum">
              <a:rPr lang="en-GB" smtClean="0"/>
              <a:t>‹#›</a:t>
            </a:fld>
            <a:endParaRPr lang="en-GB"/>
          </a:p>
        </p:txBody>
      </p:sp>
    </p:spTree>
    <p:extLst>
      <p:ext uri="{BB962C8B-B14F-4D97-AF65-F5344CB8AC3E}">
        <p14:creationId xmlns:p14="http://schemas.microsoft.com/office/powerpoint/2010/main" val="38873722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A11BA92-A8F2-4CA5-B7D2-622D5F2C1C2B}"/>
              </a:ext>
            </a:extLst>
          </p:cNvPr>
          <p:cNvPicPr>
            <a:picLocks noChangeAspect="1"/>
          </p:cNvPicPr>
          <p:nvPr userDrawn="1"/>
        </p:nvPicPr>
        <p:blipFill rotWithShape="1">
          <a:blip r:embed="rId5" cstate="print">
            <a:alphaModFix amt="20000"/>
            <a:extLst>
              <a:ext uri="{28A0092B-C50C-407E-A947-70E740481C1C}">
                <a14:useLocalDpi xmlns:a14="http://schemas.microsoft.com/office/drawing/2010/main" val="0"/>
              </a:ext>
            </a:extLst>
          </a:blip>
          <a:srcRect b="22500"/>
          <a:stretch/>
        </p:blipFill>
        <p:spPr>
          <a:xfrm rot="10800000">
            <a:off x="-299363" y="-2816"/>
            <a:ext cx="12587360" cy="1495185"/>
          </a:xfrm>
          <a:prstGeom prst="rect">
            <a:avLst/>
          </a:prstGeom>
        </p:spPr>
      </p:pic>
      <p:sp>
        <p:nvSpPr>
          <p:cNvPr id="2" name="Title Placeholder 1"/>
          <p:cNvSpPr>
            <a:spLocks noGrp="1"/>
          </p:cNvSpPr>
          <p:nvPr>
            <p:ph type="title"/>
          </p:nvPr>
        </p:nvSpPr>
        <p:spPr>
          <a:xfrm>
            <a:off x="677334" y="609600"/>
            <a:ext cx="8596668" cy="649857"/>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9C9A0166-5EB7-4F62-9BF7-B84F7C6726C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r="3108" b="10452"/>
          <a:stretch/>
        </p:blipFill>
        <p:spPr>
          <a:xfrm>
            <a:off x="7806186" y="4865298"/>
            <a:ext cx="4385814" cy="1992702"/>
          </a:xfrm>
          <a:prstGeom prst="rect">
            <a:avLst/>
          </a:prstGeom>
        </p:spPr>
      </p:pic>
    </p:spTree>
    <p:extLst>
      <p:ext uri="{BB962C8B-B14F-4D97-AF65-F5344CB8AC3E}">
        <p14:creationId xmlns:p14="http://schemas.microsoft.com/office/powerpoint/2010/main" val="693195885"/>
      </p:ext>
    </p:extLst>
  </p:cSld>
  <p:clrMap bg1="lt1" tx1="dk1" bg2="lt2" tx2="dk2" accent1="accent1" accent2="accent2" accent3="accent3" accent4="accent4" accent5="accent5" accent6="accent6" hlink="hlink" folHlink="folHlink"/>
  <p:sldLayoutIdLst>
    <p:sldLayoutId id="2147484034" r:id="rId1"/>
    <p:sldLayoutId id="2147484035" r:id="rId2"/>
    <p:sldLayoutId id="2147484039" r:id="rId3"/>
  </p:sldLayoutIdLst>
  <p:txStyles>
    <p:titleStyle>
      <a:lvl1pPr algn="l" defTabSz="457200" rtl="0" eaLnBrk="1" latinLnBrk="0" hangingPunct="1">
        <a:spcBef>
          <a:spcPct val="0"/>
        </a:spcBef>
        <a:buNone/>
        <a:defRPr sz="3600" kern="1200">
          <a:solidFill>
            <a:schemeClr val="tx1">
              <a:lumMod val="75000"/>
              <a:lumOff val="25000"/>
            </a:schemeClr>
          </a:solidFill>
          <a:latin typeface="Bookman Old Style" panose="02050604050505020204" pitchFamily="18"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 Id="rId5" Type="http://schemas.openxmlformats.org/officeDocument/2006/relationships/hyperlink" Target="https://drive.google.com/file/d/17jwPrzmV6c8ROaI_VMKBEYyP33VQeE-3/view" TargetMode="External"/><Relationship Id="rId4" Type="http://schemas.openxmlformats.org/officeDocument/2006/relationships/hyperlink" Target="https://drive.google.com/file/d/13bhGzudp56Bwevdw_f8AK8f0VhHGjsWO/view"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hyperlink" Target="https://drive.google.com/file/d/1HLg6_UH186lJ7q7tH8lDRK5MsW7xOmfQ/view?usp=drivesd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 Id="rId5" Type="http://schemas.openxmlformats.org/officeDocument/2006/relationships/hyperlink" Target="https://docs.google.com/document/d/1wi9oNsar0iM4s347phVlrkTq5touzcnS/edit" TargetMode="External"/><Relationship Id="rId4" Type="http://schemas.openxmlformats.org/officeDocument/2006/relationships/hyperlink" Target="https://drive.google.com/file/d/16ZfVoAfdBkfVUOrBojfcDT0-wPYcIiIW/view"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hyperlink" Target="https://www.worcestershire.gov.uk/council-services/childrens-services/send-local-offer/what-send"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5.xml"/><Relationship Id="rId1" Type="http://schemas.openxmlformats.org/officeDocument/2006/relationships/slideLayout" Target="../slideLayouts/slideLayout2.xml"/><Relationship Id="rId5" Type="http://schemas.openxmlformats.org/officeDocument/2006/relationships/hyperlink" Target="https://webheath.worcs.sch.uk/" TargetMode="External"/><Relationship Id="rId4" Type="http://schemas.openxmlformats.org/officeDocument/2006/relationships/hyperlink" Target="mailto:jwoodward@waps.shiresmat.org.uk"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dyscalculia.me.uk/" TargetMode="External"/><Relationship Id="rId3" Type="http://schemas.openxmlformats.org/officeDocument/2006/relationships/image" Target="../media/image3.jpeg"/><Relationship Id="rId7" Type="http://schemas.openxmlformats.org/officeDocument/2006/relationships/hyperlink" Target="https://www.bdadyslexia.org.uk/" TargetMode="Externa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hyperlink" Target="https://www.pdasociety.org.uk/what-is-PDA/about-pda" TargetMode="External"/><Relationship Id="rId5" Type="http://schemas.openxmlformats.org/officeDocument/2006/relationships/hyperlink" Target="http://asdfriendly.org/" TargetMode="External"/><Relationship Id="rId4" Type="http://schemas.openxmlformats.org/officeDocument/2006/relationships/hyperlink" Target="https://www.autism.org.uk/" TargetMode="External"/><Relationship Id="rId9" Type="http://schemas.openxmlformats.org/officeDocument/2006/relationships/hyperlink" Target="https://www.worcestershire.gov.uk/sendias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7.xml"/><Relationship Id="rId7" Type="http://schemas.openxmlformats.org/officeDocument/2006/relationships/slide" Target="slide11.xml"/><Relationship Id="rId12" Type="http://schemas.openxmlformats.org/officeDocument/2006/relationships/image" Target="../media/image3.jpeg"/><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5.xml"/><Relationship Id="rId5" Type="http://schemas.openxmlformats.org/officeDocument/2006/relationships/slide" Target="slide9.xml"/><Relationship Id="rId10" Type="http://schemas.openxmlformats.org/officeDocument/2006/relationships/slide" Target="slide14.xml"/><Relationship Id="rId4" Type="http://schemas.openxmlformats.org/officeDocument/2006/relationships/slide" Target="slide8.xml"/><Relationship Id="rId9" Type="http://schemas.openxmlformats.org/officeDocument/2006/relationships/slide" Target="slide13.xml"/></Relationships>
</file>

<file path=ppt/slides/_rels/slide5.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12" Type="http://schemas.openxmlformats.org/officeDocument/2006/relationships/image" Target="../media/image3.jpeg"/><Relationship Id="rId2" Type="http://schemas.openxmlformats.org/officeDocument/2006/relationships/slide" Target="slide15.xml"/><Relationship Id="rId1" Type="http://schemas.openxmlformats.org/officeDocument/2006/relationships/slideLayout" Target="../slideLayouts/slideLayout2.xml"/><Relationship Id="rId6" Type="http://schemas.openxmlformats.org/officeDocument/2006/relationships/slide" Target="slide19.xml"/><Relationship Id="rId11" Type="http://schemas.openxmlformats.org/officeDocument/2006/relationships/slide" Target="slide24.xml"/><Relationship Id="rId5" Type="http://schemas.openxmlformats.org/officeDocument/2006/relationships/slide" Target="slide18.xml"/><Relationship Id="rId10" Type="http://schemas.openxmlformats.org/officeDocument/2006/relationships/slide" Target="slide23.xml"/><Relationship Id="rId4" Type="http://schemas.openxmlformats.org/officeDocument/2006/relationships/slide" Target="slide17.xml"/><Relationship Id="rId9" Type="http://schemas.openxmlformats.org/officeDocument/2006/relationships/slide" Target="slide2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hyperlink" Target="mailto:jwoodward@waps.shiresmat.org.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6981" y="1722427"/>
            <a:ext cx="8627022" cy="2328409"/>
          </a:xfrm>
        </p:spPr>
        <p:txBody>
          <a:bodyPr>
            <a:normAutofit/>
          </a:bodyPr>
          <a:lstStyle/>
          <a:p>
            <a:pPr>
              <a:lnSpc>
                <a:spcPct val="90000"/>
              </a:lnSpc>
            </a:pPr>
            <a:br>
              <a:rPr lang="en-GB" sz="3800"/>
            </a:br>
            <a:r>
              <a:rPr lang="en-GB" sz="5400">
                <a:solidFill>
                  <a:schemeClr val="tx1"/>
                </a:solidFill>
                <a:latin typeface="Comic Sans MS" panose="030F0702030302020204" pitchFamily="66" charset="0"/>
              </a:rPr>
              <a:t>Special Educational Needs Information Report</a:t>
            </a:r>
          </a:p>
        </p:txBody>
      </p:sp>
      <p:sp>
        <p:nvSpPr>
          <p:cNvPr id="5" name="TextBox 4">
            <a:extLst>
              <a:ext uri="{FF2B5EF4-FFF2-40B4-BE49-F238E27FC236}">
                <a16:creationId xmlns:a16="http://schemas.microsoft.com/office/drawing/2014/main" id="{45FC2B23-8A20-43F1-A5AE-AB8AFDCDE88C}"/>
              </a:ext>
            </a:extLst>
          </p:cNvPr>
          <p:cNvSpPr txBox="1"/>
          <p:nvPr/>
        </p:nvSpPr>
        <p:spPr>
          <a:xfrm>
            <a:off x="1343267" y="4060559"/>
            <a:ext cx="8850702" cy="400110"/>
          </a:xfrm>
          <a:prstGeom prst="rect">
            <a:avLst/>
          </a:prstGeom>
          <a:noFill/>
        </p:spPr>
        <p:txBody>
          <a:bodyPr wrap="square" rtlCol="0">
            <a:spAutoFit/>
          </a:bodyPr>
          <a:lstStyle/>
          <a:p>
            <a:r>
              <a:rPr lang="en-GB" sz="2000">
                <a:latin typeface="Comic Sans MS" panose="030F0702030302020204" pitchFamily="66" charset="0"/>
                <a:ea typeface="Open Sans" panose="020B0606030504020204" pitchFamily="34" charset="0"/>
                <a:cs typeface="Open Sans" panose="020B0606030504020204" pitchFamily="34" charset="0"/>
              </a:rPr>
              <a:t>How we support children with special education needs and disabilities</a:t>
            </a:r>
          </a:p>
        </p:txBody>
      </p:sp>
      <p:pic>
        <p:nvPicPr>
          <p:cNvPr id="1026" name="Picture 2" descr="Image result for webheath academy primary school">
            <a:extLst>
              <a:ext uri="{FF2B5EF4-FFF2-40B4-BE49-F238E27FC236}">
                <a16:creationId xmlns:a16="http://schemas.microsoft.com/office/drawing/2014/main" id="{09B28D89-6359-07FC-7BFE-E6B9AEFC8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817" y="4959163"/>
            <a:ext cx="1815431" cy="189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679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will the curriculum be matched to my child’s needs?</a:t>
            </a:r>
          </a:p>
        </p:txBody>
      </p:sp>
      <p:sp>
        <p:nvSpPr>
          <p:cNvPr id="6" name="Rectangle: Rounded Corners 5">
            <a:extLst>
              <a:ext uri="{FF2B5EF4-FFF2-40B4-BE49-F238E27FC236}">
                <a16:creationId xmlns:a16="http://schemas.microsoft.com/office/drawing/2014/main" id="{8E3F3CD7-E5DE-4AA3-AE4B-890A9A7C3960}"/>
              </a:ext>
            </a:extLst>
          </p:cNvPr>
          <p:cNvSpPr/>
          <p:nvPr/>
        </p:nvSpPr>
        <p:spPr>
          <a:xfrm>
            <a:off x="1086557" y="1291223"/>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4" name="Picture 3" descr="Image result for webheath academy primary school">
            <a:extLst>
              <a:ext uri="{FF2B5EF4-FFF2-40B4-BE49-F238E27FC236}">
                <a16:creationId xmlns:a16="http://schemas.microsoft.com/office/drawing/2014/main" id="{F694855B-C806-2CD6-0802-BA5FCCB4D2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D315B1A-87BA-EDB0-CBE0-83E0146B6DD8}"/>
              </a:ext>
            </a:extLst>
          </p:cNvPr>
          <p:cNvSpPr txBox="1"/>
          <p:nvPr/>
        </p:nvSpPr>
        <p:spPr>
          <a:xfrm>
            <a:off x="4466304" y="803787"/>
            <a:ext cx="7118555" cy="52322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Comic Sans MS"/>
              </a:rPr>
              <a:t>High quality, adaptive teaching is embedded in our newly designed curriculum. Adaptive teaching methods were reviewed and developed by the Trust last year, with all teaching staff involved in continuous professional development during the year. All our teachers and teaching assistants have a clear understanding of the expectations of high-quality universal provision, and this is monitored as part of the monitoring and evaluation cycle.</a:t>
            </a:r>
          </a:p>
          <a:p>
            <a:endParaRPr lang="en-US" sz="2000">
              <a:latin typeface="Comic Sans MS"/>
            </a:endParaRPr>
          </a:p>
          <a:p>
            <a:r>
              <a:rPr lang="en-US" sz="2000">
                <a:latin typeface="Comic Sans MS"/>
              </a:rPr>
              <a:t>Individual Provision Maps ensure we have tailored and </a:t>
            </a:r>
            <a:r>
              <a:rPr lang="en-US" sz="2000" err="1">
                <a:latin typeface="Comic Sans MS"/>
              </a:rPr>
              <a:t>personalised</a:t>
            </a:r>
            <a:r>
              <a:rPr lang="en-US" sz="2000">
                <a:latin typeface="Comic Sans MS"/>
              </a:rPr>
              <a:t> targets for those children on the SEND register and our adaptive, high quality teaching methods ensure the curriculum is accessible to all. </a:t>
            </a:r>
          </a:p>
          <a:p>
            <a:endParaRPr lang="en-US">
              <a:latin typeface="Comic Sans MS"/>
            </a:endParaRPr>
          </a:p>
          <a:p>
            <a:endParaRPr lang="en-US"/>
          </a:p>
          <a:p>
            <a:endParaRPr lang="en-US"/>
          </a:p>
        </p:txBody>
      </p:sp>
    </p:spTree>
    <p:extLst>
      <p:ext uri="{BB962C8B-B14F-4D97-AF65-F5344CB8AC3E}">
        <p14:creationId xmlns:p14="http://schemas.microsoft.com/office/powerpoint/2010/main" val="3423981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69725" y="988702"/>
            <a:ext cx="3367359" cy="5224724"/>
          </a:xfrm>
        </p:spPr>
        <p:txBody>
          <a:bodyPr anchor="ctr">
            <a:normAutofit/>
          </a:bodyPr>
          <a:lstStyle/>
          <a:p>
            <a:pPr algn="ctr"/>
            <a:r>
              <a:rPr lang="en-GB" sz="2800">
                <a:latin typeface="Comic Sans MS"/>
              </a:rPr>
              <a:t>How are the schools' resources allocated and matched to children’s special educational needs?</a:t>
            </a: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buNone/>
            </a:pPr>
            <a:endParaRPr lang="en-GB"/>
          </a:p>
          <a:p>
            <a:pPr marL="0" indent="0">
              <a:buNone/>
            </a:pPr>
            <a:endParaRPr lang="en-GB"/>
          </a:p>
          <a:p>
            <a:pPr marL="0" indent="0">
              <a:buNone/>
            </a:pPr>
            <a:endParaRPr lang="en-GB"/>
          </a:p>
        </p:txBody>
      </p:sp>
      <p:sp>
        <p:nvSpPr>
          <p:cNvPr id="6" name="Rectangle: Rounded Corners 5">
            <a:extLst>
              <a:ext uri="{FF2B5EF4-FFF2-40B4-BE49-F238E27FC236}">
                <a16:creationId xmlns:a16="http://schemas.microsoft.com/office/drawing/2014/main" id="{3C4C9524-2E7B-4DD6-BA9C-BD7A10572A86}"/>
              </a:ext>
            </a:extLst>
          </p:cNvPr>
          <p:cNvSpPr/>
          <p:nvPr/>
        </p:nvSpPr>
        <p:spPr>
          <a:xfrm>
            <a:off x="1381524" y="1156029"/>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E4BDBC26-9E97-54BF-649C-A456145BE1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B5B3BA2-238B-CC76-8038-E9FDD821E34B}"/>
              </a:ext>
            </a:extLst>
          </p:cNvPr>
          <p:cNvSpPr txBox="1"/>
          <p:nvPr/>
        </p:nvSpPr>
        <p:spPr>
          <a:xfrm>
            <a:off x="4466304" y="521109"/>
            <a:ext cx="7401230"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omic Sans MS"/>
              </a:rPr>
              <a:t>As part of high quality, adaptive teaching, teachers provide resources to match the needs of the children in their class. </a:t>
            </a:r>
          </a:p>
          <a:p>
            <a:endParaRPr lang="en-US" sz="2000">
              <a:latin typeface="Comic Sans MS"/>
            </a:endParaRPr>
          </a:p>
          <a:p>
            <a:r>
              <a:rPr lang="en-US" sz="2000" dirty="0">
                <a:latin typeface="Comic Sans MS"/>
              </a:rPr>
              <a:t>In addition, the school provides a budget for the SEND department which is closely monitored and aligned to the School Improvement Plan. Specialist equipment, facilities and professionals from outside agencies are financed through the SEND budget and these are arranged as part of the Assess, Plan, Do and Review Cycle, through discussion with the SENDCo.</a:t>
            </a:r>
          </a:p>
          <a:p>
            <a:endParaRPr lang="en-US" sz="2000">
              <a:latin typeface="Comic Sans MS"/>
            </a:endParaRPr>
          </a:p>
          <a:p>
            <a:r>
              <a:rPr lang="en-US" sz="2000" dirty="0">
                <a:latin typeface="Comic Sans MS"/>
              </a:rPr>
              <a:t>The Head Teacher, governors and school business manager oversee all matters of finance and we use our budget to respond to the needs of the children.</a:t>
            </a:r>
            <a:r>
              <a:rPr lang="en-US" dirty="0">
                <a:latin typeface="Comic Sans MS"/>
              </a:rPr>
              <a:t> </a:t>
            </a:r>
          </a:p>
        </p:txBody>
      </p:sp>
    </p:spTree>
    <p:extLst>
      <p:ext uri="{BB962C8B-B14F-4D97-AF65-F5344CB8AC3E}">
        <p14:creationId xmlns:p14="http://schemas.microsoft.com/office/powerpoint/2010/main" val="882887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54080" y="939541"/>
            <a:ext cx="3367359" cy="5224724"/>
          </a:xfrm>
        </p:spPr>
        <p:txBody>
          <a:bodyPr anchor="ctr">
            <a:normAutofit/>
          </a:bodyPr>
          <a:lstStyle/>
          <a:p>
            <a:pPr algn="ctr"/>
            <a:r>
              <a:rPr lang="en-GB">
                <a:latin typeface="Comic Sans MS"/>
              </a:rPr>
              <a:t>How will the school decide the type of support my child will receive?</a:t>
            </a:r>
          </a:p>
        </p:txBody>
      </p:sp>
      <p:sp>
        <p:nvSpPr>
          <p:cNvPr id="6" name="Rectangle: Rounded Corners 5">
            <a:extLst>
              <a:ext uri="{FF2B5EF4-FFF2-40B4-BE49-F238E27FC236}">
                <a16:creationId xmlns:a16="http://schemas.microsoft.com/office/drawing/2014/main" id="{72C09654-BDD3-45F4-A625-D4734052736A}"/>
              </a:ext>
            </a:extLst>
          </p:cNvPr>
          <p:cNvSpPr/>
          <p:nvPr/>
        </p:nvSpPr>
        <p:spPr>
          <a:xfrm>
            <a:off x="1492138" y="861062"/>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4" name="Picture 3" descr="Image result for webheath academy primary school">
            <a:extLst>
              <a:ext uri="{FF2B5EF4-FFF2-40B4-BE49-F238E27FC236}">
                <a16:creationId xmlns:a16="http://schemas.microsoft.com/office/drawing/2014/main" id="{8BD10261-0DEA-E3C4-932F-532AE44CD9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285AD90-3284-88DD-E702-D9AF07860C1F}"/>
              </a:ext>
            </a:extLst>
          </p:cNvPr>
          <p:cNvSpPr txBox="1"/>
          <p:nvPr/>
        </p:nvSpPr>
        <p:spPr>
          <a:xfrm>
            <a:off x="4527755" y="385915"/>
            <a:ext cx="7278329"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mic Sans MS"/>
                <a:ea typeface="+mn-lt"/>
                <a:cs typeface="+mn-lt"/>
              </a:rPr>
              <a:t>High quality adaptive teaching is at the heart of our provision and specific on-the-day, intervention supports learners with misconceptions. </a:t>
            </a:r>
          </a:p>
          <a:p>
            <a:r>
              <a:rPr lang="en-US" dirty="0">
                <a:latin typeface="Comic Sans MS"/>
                <a:ea typeface="+mn-lt"/>
                <a:cs typeface="+mn-lt"/>
              </a:rPr>
              <a:t>Teachers decide on additional support within each lesson which has been provided by them or a teaching assistant and have taken place within the classroom, outside the classroom, as 1:1 provision or in a small group. </a:t>
            </a:r>
          </a:p>
          <a:p>
            <a:r>
              <a:rPr lang="en-US" dirty="0">
                <a:latin typeface="Comic Sans MS"/>
                <a:ea typeface="+mn-lt"/>
                <a:cs typeface="+mn-lt"/>
              </a:rPr>
              <a:t>Where high quality adaptive teaching methods and in class intervention did not lead to the expected progress for an individual, additional support was sought, in consultation with the SENDCo and parents/carers.</a:t>
            </a:r>
          </a:p>
          <a:p>
            <a:r>
              <a:rPr lang="en-US" dirty="0">
                <a:latin typeface="Comic Sans MS"/>
                <a:ea typeface="+mn-lt"/>
                <a:cs typeface="+mn-lt"/>
              </a:rPr>
              <a:t>All additional interventions were short term and monitored for impact. It was the role of the SENDCo to oversee additional interventions, and regular updates were shared with the rest of SLT and with the SEND Governor. </a:t>
            </a:r>
          </a:p>
          <a:p>
            <a:endParaRPr lang="en-US">
              <a:latin typeface="Comic Sans MS"/>
              <a:ea typeface="+mn-lt"/>
              <a:cs typeface="+mn-lt"/>
            </a:endParaRPr>
          </a:p>
          <a:p>
            <a:r>
              <a:rPr lang="en-US" dirty="0">
                <a:latin typeface="Comic Sans MS"/>
                <a:ea typeface="+mn-lt"/>
                <a:cs typeface="+mn-lt"/>
              </a:rPr>
              <a:t>Additional interventions are;</a:t>
            </a:r>
          </a:p>
          <a:p>
            <a:r>
              <a:rPr lang="en-US" dirty="0">
                <a:latin typeface="Comic Sans MS"/>
                <a:ea typeface="+mn-lt"/>
                <a:cs typeface="+mn-lt"/>
              </a:rPr>
              <a:t>*Rapid phonics, rapid reding, </a:t>
            </a:r>
          </a:p>
          <a:p>
            <a:r>
              <a:rPr lang="en-US" dirty="0">
                <a:latin typeface="Comic Sans MS"/>
                <a:ea typeface="+mn-lt"/>
                <a:cs typeface="+mn-lt"/>
              </a:rPr>
              <a:t>*1stclass@number, </a:t>
            </a:r>
          </a:p>
          <a:p>
            <a:r>
              <a:rPr lang="en-US" dirty="0">
                <a:latin typeface="Comic Sans MS"/>
                <a:ea typeface="+mn-lt"/>
                <a:cs typeface="+mn-lt"/>
              </a:rPr>
              <a:t>*Speech and language  </a:t>
            </a:r>
          </a:p>
          <a:p>
            <a:r>
              <a:rPr lang="en-US" dirty="0">
                <a:latin typeface="Comic Sans MS"/>
                <a:ea typeface="+mn-lt"/>
                <a:cs typeface="+mn-lt"/>
              </a:rPr>
              <a:t>*Social and emotional support. </a:t>
            </a:r>
            <a:endParaRPr lang="en-US" dirty="0">
              <a:latin typeface="Comic Sans MS"/>
            </a:endParaRPr>
          </a:p>
        </p:txBody>
      </p:sp>
    </p:spTree>
    <p:extLst>
      <p:ext uri="{BB962C8B-B14F-4D97-AF65-F5344CB8AC3E}">
        <p14:creationId xmlns:p14="http://schemas.microsoft.com/office/powerpoint/2010/main" val="47301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does the school judge whether the support has had an impact?</a:t>
            </a:r>
          </a:p>
        </p:txBody>
      </p:sp>
      <p:sp>
        <p:nvSpPr>
          <p:cNvPr id="6" name="Rectangle: Rounded Corners 5">
            <a:extLst>
              <a:ext uri="{FF2B5EF4-FFF2-40B4-BE49-F238E27FC236}">
                <a16:creationId xmlns:a16="http://schemas.microsoft.com/office/drawing/2014/main" id="{147ADBB7-41BE-4359-8EFF-1EAAD063C863}"/>
              </a:ext>
            </a:extLst>
          </p:cNvPr>
          <p:cNvSpPr/>
          <p:nvPr/>
        </p:nvSpPr>
        <p:spPr>
          <a:xfrm>
            <a:off x="1320073" y="1106868"/>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4" name="Picture 3" descr="Image result for webheath academy primary school">
            <a:extLst>
              <a:ext uri="{FF2B5EF4-FFF2-40B4-BE49-F238E27FC236}">
                <a16:creationId xmlns:a16="http://schemas.microsoft.com/office/drawing/2014/main" id="{322DF01D-BADF-C60B-50F8-E24040A13F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72E6C12-650E-AFD5-E09B-7CB9B123EE47}"/>
              </a:ext>
            </a:extLst>
          </p:cNvPr>
          <p:cNvSpPr txBox="1"/>
          <p:nvPr/>
        </p:nvSpPr>
        <p:spPr>
          <a:xfrm>
            <a:off x="4466303" y="926690"/>
            <a:ext cx="7352071"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omic Sans MS"/>
              </a:rPr>
              <a:t>Our governors play an active role in monitoring the quality of our special educational needs provision, as does the Head Teacher, Senior Leadership Team and SENDCo. We have high expectations of all our teachers in meeting a range of needs. All interventions we put in place are research informed, evidence based and measured to monitor impact. Where we feel something is not working, we are quick to respond and find alternatives through dialogue with the class, children and parents/carers Our additional support programs are overseen by the SENDCo and all our teachers are teachers of inclusion and Special Educational Needs.</a:t>
            </a:r>
          </a:p>
        </p:txBody>
      </p:sp>
    </p:spTree>
    <p:extLst>
      <p:ext uri="{BB962C8B-B14F-4D97-AF65-F5344CB8AC3E}">
        <p14:creationId xmlns:p14="http://schemas.microsoft.com/office/powerpoint/2010/main" val="2906834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will my child be included in activities outside the classroom including school trips?</a:t>
            </a:r>
          </a:p>
        </p:txBody>
      </p:sp>
      <p:sp>
        <p:nvSpPr>
          <p:cNvPr id="3" name="Content Placeholder 2"/>
          <p:cNvSpPr>
            <a:spLocks noGrp="1"/>
          </p:cNvSpPr>
          <p:nvPr>
            <p:ph idx="1"/>
          </p:nvPr>
        </p:nvSpPr>
        <p:spPr>
          <a:xfrm>
            <a:off x="4605134" y="583123"/>
            <a:ext cx="7262125" cy="4290659"/>
          </a:xfrm>
        </p:spPr>
        <p:txBody>
          <a:bodyPr anchor="ctr">
            <a:normAutofit/>
          </a:bodyPr>
          <a:lstStyle/>
          <a:p>
            <a:pPr marL="0" indent="0">
              <a:lnSpc>
                <a:spcPct val="90000"/>
              </a:lnSpc>
              <a:buNone/>
            </a:pPr>
            <a:endParaRPr lang="en-GB" sz="2000">
              <a:solidFill>
                <a:schemeClr val="tx1"/>
              </a:solidFill>
              <a:latin typeface="Comic Sans MS"/>
            </a:endParaRPr>
          </a:p>
          <a:p>
            <a:pPr>
              <a:lnSpc>
                <a:spcPct val="90000"/>
              </a:lnSpc>
              <a:buFont typeface="Arial" charset="2"/>
              <a:buChar char="•"/>
            </a:pPr>
            <a:endParaRPr lang="en-GB" sz="2000">
              <a:solidFill>
                <a:schemeClr val="tx1"/>
              </a:solidFill>
              <a:latin typeface="Comic Sans MS"/>
            </a:endParaRPr>
          </a:p>
          <a:p>
            <a:pPr>
              <a:lnSpc>
                <a:spcPct val="90000"/>
              </a:lnSpc>
              <a:buFont typeface="Arial" charset="2"/>
              <a:buChar char="•"/>
            </a:pPr>
            <a:endParaRPr lang="en-GB" sz="2000">
              <a:solidFill>
                <a:schemeClr val="tx1"/>
              </a:solidFill>
              <a:latin typeface="Comic Sans MS"/>
            </a:endParaRPr>
          </a:p>
          <a:p>
            <a:pPr marL="0" indent="0">
              <a:lnSpc>
                <a:spcPct val="90000"/>
              </a:lnSpc>
              <a:buNone/>
            </a:pPr>
            <a:endParaRPr lang="en-GB" sz="2000">
              <a:solidFill>
                <a:schemeClr val="tx1"/>
              </a:solidFill>
              <a:latin typeface="Comic Sans MS"/>
            </a:endParaRPr>
          </a:p>
        </p:txBody>
      </p:sp>
      <p:sp>
        <p:nvSpPr>
          <p:cNvPr id="6" name="Rectangle: Rounded Corners 5">
            <a:extLst>
              <a:ext uri="{FF2B5EF4-FFF2-40B4-BE49-F238E27FC236}">
                <a16:creationId xmlns:a16="http://schemas.microsoft.com/office/drawing/2014/main" id="{7445FACC-C0CB-4E2B-B387-342EF4A41581}"/>
              </a:ext>
            </a:extLst>
          </p:cNvPr>
          <p:cNvSpPr/>
          <p:nvPr/>
        </p:nvSpPr>
        <p:spPr>
          <a:xfrm>
            <a:off x="1381524" y="406319"/>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235C7FC1-92CE-25FF-12D6-185E2F0923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DF61F19-A534-7F10-5F8A-DEEC96647FF3}"/>
              </a:ext>
            </a:extLst>
          </p:cNvPr>
          <p:cNvSpPr txBox="1"/>
          <p:nvPr/>
        </p:nvSpPr>
        <p:spPr>
          <a:xfrm>
            <a:off x="4441723" y="160040"/>
            <a:ext cx="7585587" cy="65556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latin typeface="Comic Sans MS"/>
                <a:cs typeface="Segoe UI"/>
              </a:rPr>
              <a:t>All children are involved in all aspects of our curriculum, including learning outside the classroom. </a:t>
            </a:r>
            <a:br>
              <a:rPr lang="en-GB" sz="2000" dirty="0">
                <a:latin typeface="Comic Sans MS"/>
                <a:cs typeface="Segoe UI"/>
              </a:rPr>
            </a:br>
            <a:r>
              <a:rPr lang="en-GB" sz="2000" dirty="0">
                <a:latin typeface="Comic Sans MS"/>
                <a:cs typeface="Segoe UI"/>
              </a:rPr>
              <a:t>Risk assessments are always carried out prior to activities outside the classroom, including educational visits and school trips, minimising the risk and ensuring the safety and inclusion of all. </a:t>
            </a:r>
            <a:r>
              <a:rPr lang="en-US" sz="2000" dirty="0">
                <a:latin typeface="Comic Sans MS"/>
                <a:cs typeface="Segoe UI"/>
              </a:rPr>
              <a:t>​</a:t>
            </a:r>
          </a:p>
          <a:p>
            <a:endParaRPr lang="en-US" sz="2000">
              <a:latin typeface="Comic Sans MS"/>
              <a:cs typeface="Segoe UI"/>
            </a:endParaRPr>
          </a:p>
          <a:p>
            <a:r>
              <a:rPr lang="en-GB" sz="2000" dirty="0">
                <a:latin typeface="Comic Sans MS"/>
                <a:cs typeface="Segoe UI"/>
              </a:rPr>
              <a:t>During the last academic year learning outside the classroom including educational visits:- </a:t>
            </a:r>
            <a:endParaRPr lang="en-US" sz="2000" dirty="0">
              <a:latin typeface="Comic Sans MS"/>
              <a:cs typeface="Segoe UI"/>
            </a:endParaRPr>
          </a:p>
          <a:p>
            <a:endParaRPr lang="en-GB" sz="2000">
              <a:latin typeface="Comic Sans MS"/>
              <a:cs typeface="Segoe UI"/>
            </a:endParaRPr>
          </a:p>
          <a:p>
            <a:pPr marL="228600" indent="-228600">
              <a:buChar char="•"/>
            </a:pPr>
            <a:r>
              <a:rPr lang="en-GB" sz="2000" dirty="0">
                <a:latin typeface="Comic Sans MS"/>
                <a:cs typeface="Arial"/>
              </a:rPr>
              <a:t>The Botanical Gardens​</a:t>
            </a:r>
          </a:p>
          <a:p>
            <a:pPr marL="228600" indent="-228600">
              <a:buChar char="•"/>
            </a:pPr>
            <a:r>
              <a:rPr lang="en-GB" sz="2000" err="1">
                <a:latin typeface="Comic Sans MS"/>
                <a:cs typeface="Arial"/>
              </a:rPr>
              <a:t>Hartlebury</a:t>
            </a:r>
            <a:r>
              <a:rPr lang="en-GB" sz="2000" dirty="0">
                <a:latin typeface="Comic Sans MS"/>
                <a:cs typeface="Arial"/>
              </a:rPr>
              <a:t> Castle </a:t>
            </a:r>
          </a:p>
          <a:p>
            <a:pPr marL="228600" indent="-228600">
              <a:buChar char="•"/>
            </a:pPr>
            <a:r>
              <a:rPr lang="en-GB" sz="2000" dirty="0">
                <a:latin typeface="Comic Sans MS"/>
                <a:cs typeface="Arial"/>
              </a:rPr>
              <a:t>Tudor World</a:t>
            </a:r>
          </a:p>
          <a:p>
            <a:pPr marL="228600" indent="-228600">
              <a:buChar char="•"/>
            </a:pPr>
            <a:r>
              <a:rPr lang="en-GB" sz="2000" dirty="0">
                <a:latin typeface="Comic Sans MS"/>
                <a:cs typeface="Arial"/>
              </a:rPr>
              <a:t>Hatton Country World </a:t>
            </a:r>
          </a:p>
          <a:p>
            <a:pPr marL="228600" indent="-228600">
              <a:buChar char="•"/>
            </a:pPr>
            <a:r>
              <a:rPr lang="en-GB" sz="2000" dirty="0">
                <a:latin typeface="Comic Sans MS"/>
                <a:cs typeface="Arial"/>
              </a:rPr>
              <a:t>Kenilworth Castle​</a:t>
            </a:r>
          </a:p>
          <a:p>
            <a:pPr marL="228600" indent="-228600">
              <a:buChar char="•"/>
            </a:pPr>
            <a:r>
              <a:rPr lang="en-GB" sz="2000" dirty="0">
                <a:latin typeface="Comic Sans MS"/>
                <a:cs typeface="Arial"/>
              </a:rPr>
              <a:t>Bishops Wood​</a:t>
            </a:r>
          </a:p>
          <a:p>
            <a:pPr marL="228600" indent="-228600">
              <a:buChar char="•"/>
            </a:pPr>
            <a:r>
              <a:rPr lang="en-GB" sz="2000" dirty="0">
                <a:latin typeface="Comic Sans MS"/>
                <a:cs typeface="Arial"/>
              </a:rPr>
              <a:t>Robinwood Activity Centre ​</a:t>
            </a:r>
          </a:p>
          <a:p>
            <a:pPr marL="228600" indent="-228600">
              <a:buChar char="•"/>
            </a:pPr>
            <a:r>
              <a:rPr lang="en-GB" sz="2000" dirty="0">
                <a:latin typeface="Comic Sans MS"/>
                <a:cs typeface="Arial"/>
              </a:rPr>
              <a:t>Morton Stanley Park </a:t>
            </a:r>
            <a:r>
              <a:rPr lang="en-US" sz="2000" dirty="0">
                <a:latin typeface="Comic Sans MS"/>
                <a:cs typeface="Arial"/>
              </a:rPr>
              <a:t>​</a:t>
            </a:r>
          </a:p>
          <a:p>
            <a:pPr marL="228600" indent="-228600">
              <a:buChar char="•"/>
            </a:pPr>
            <a:r>
              <a:rPr lang="en-GB" sz="2000" dirty="0">
                <a:latin typeface="Comic Sans MS"/>
                <a:cs typeface="Arial"/>
              </a:rPr>
              <a:t>Vue Cinema</a:t>
            </a:r>
            <a:r>
              <a:rPr lang="en-US" sz="2000" dirty="0">
                <a:latin typeface="Comic Sans MS"/>
                <a:cs typeface="Arial"/>
              </a:rPr>
              <a:t>​</a:t>
            </a:r>
          </a:p>
          <a:p>
            <a:pPr marL="228600" indent="-228600">
              <a:buChar char="•"/>
            </a:pPr>
            <a:r>
              <a:rPr lang="en-GB" sz="2000" dirty="0">
                <a:latin typeface="Comic Sans MS"/>
                <a:cs typeface="Arial"/>
              </a:rPr>
              <a:t>Swimming </a:t>
            </a:r>
            <a:r>
              <a:rPr lang="en-US" sz="2000" dirty="0">
                <a:latin typeface="Comic Sans MS"/>
                <a:cs typeface="Arial"/>
              </a:rPr>
              <a:t>​</a:t>
            </a:r>
          </a:p>
          <a:p>
            <a:pPr marL="228600" indent="-228600">
              <a:buChar char="•"/>
            </a:pPr>
            <a:r>
              <a:rPr lang="en-GB" sz="2000" dirty="0">
                <a:latin typeface="Comic Sans MS"/>
                <a:cs typeface="Arial"/>
              </a:rPr>
              <a:t>Local area studies </a:t>
            </a:r>
          </a:p>
        </p:txBody>
      </p:sp>
    </p:spTree>
    <p:extLst>
      <p:ext uri="{BB962C8B-B14F-4D97-AF65-F5344CB8AC3E}">
        <p14:creationId xmlns:p14="http://schemas.microsoft.com/office/powerpoint/2010/main" val="214680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99901" y="904986"/>
            <a:ext cx="3367359" cy="5224724"/>
          </a:xfrm>
        </p:spPr>
        <p:txBody>
          <a:bodyPr anchor="ctr">
            <a:normAutofit/>
          </a:bodyPr>
          <a:lstStyle/>
          <a:p>
            <a:pPr algn="ctr"/>
            <a:r>
              <a:rPr lang="en-GB">
                <a:latin typeface="Comic Sans MS"/>
              </a:rPr>
              <a:t>What support will there be for my child’s overall wellbeing?</a:t>
            </a:r>
            <a:endParaRPr lang="en-US">
              <a:latin typeface="Comic Sans MS"/>
            </a:endParaRP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100"/>
          </a:p>
          <a:p>
            <a:pPr>
              <a:lnSpc>
                <a:spcPct val="90000"/>
              </a:lnSpc>
            </a:pPr>
            <a:endParaRPr lang="en-GB" sz="1100"/>
          </a:p>
          <a:p>
            <a:pPr>
              <a:lnSpc>
                <a:spcPct val="90000"/>
              </a:lnSpc>
            </a:pPr>
            <a:endParaRPr lang="en-GB" sz="1100"/>
          </a:p>
        </p:txBody>
      </p:sp>
      <p:sp>
        <p:nvSpPr>
          <p:cNvPr id="6" name="Rectangle: Rounded Corners 5">
            <a:extLst>
              <a:ext uri="{FF2B5EF4-FFF2-40B4-BE49-F238E27FC236}">
                <a16:creationId xmlns:a16="http://schemas.microsoft.com/office/drawing/2014/main" id="{C86D2597-A99B-4DC5-BEF1-C4A0FC26371E}"/>
              </a:ext>
            </a:extLst>
          </p:cNvPr>
          <p:cNvSpPr/>
          <p:nvPr/>
        </p:nvSpPr>
        <p:spPr>
          <a:xfrm>
            <a:off x="1237959" y="600293"/>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19D3C2E6-3EFD-1367-71E9-07D844FC56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C511C72-645E-C260-27C8-9E72B06FB249}"/>
              </a:ext>
            </a:extLst>
          </p:cNvPr>
          <p:cNvSpPr txBox="1"/>
          <p:nvPr/>
        </p:nvSpPr>
        <p:spPr>
          <a:xfrm>
            <a:off x="4349277" y="191942"/>
            <a:ext cx="7160057" cy="58785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dirty="0">
                <a:latin typeface="Comic Sans MS"/>
              </a:rPr>
              <a:t>Our school provides a nurturing and caring environment for all, and our staff provide a high standard of support for the positive wellbeing of all children.  </a:t>
            </a:r>
            <a:br>
              <a:rPr lang="en-US" sz="1700" dirty="0">
                <a:latin typeface="Comic Sans MS"/>
              </a:rPr>
            </a:br>
            <a:r>
              <a:rPr lang="en-US" sz="1700" dirty="0">
                <a:latin typeface="Comic Sans MS"/>
              </a:rPr>
              <a:t>We have a </a:t>
            </a:r>
            <a:r>
              <a:rPr lang="en-US" sz="1700" b="1" dirty="0">
                <a:latin typeface="Comic Sans MS"/>
              </a:rPr>
              <a:t>Supporting pupils with medical conditions policy </a:t>
            </a:r>
            <a:r>
              <a:rPr lang="en-US" sz="1700" dirty="0">
                <a:latin typeface="Comic Sans MS"/>
              </a:rPr>
              <a:t>and medical needs have been shared on a 'need-to-know' basis, ensuring high quality care and provision as well as appropriate levels of confidentiality. </a:t>
            </a:r>
            <a:br>
              <a:rPr lang="en-US" sz="1700" dirty="0">
                <a:latin typeface="Comic Sans MS"/>
              </a:rPr>
            </a:br>
            <a:r>
              <a:rPr lang="en-US" sz="1700" dirty="0">
                <a:latin typeface="Comic Sans MS"/>
              </a:rPr>
              <a:t>Our </a:t>
            </a:r>
            <a:r>
              <a:rPr lang="en-US" sz="1700" b="1" dirty="0">
                <a:latin typeface="Comic Sans MS"/>
              </a:rPr>
              <a:t>Positive </a:t>
            </a:r>
            <a:r>
              <a:rPr lang="en-US" sz="1700" b="1" err="1">
                <a:latin typeface="Comic Sans MS"/>
              </a:rPr>
              <a:t>Behaviour</a:t>
            </a:r>
            <a:r>
              <a:rPr lang="en-US" sz="1700" b="1" dirty="0">
                <a:latin typeface="Comic Sans MS"/>
              </a:rPr>
              <a:t> Policy</a:t>
            </a:r>
            <a:r>
              <a:rPr lang="en-US" sz="1700" dirty="0">
                <a:latin typeface="Comic Sans MS"/>
              </a:rPr>
              <a:t>, </a:t>
            </a:r>
            <a:r>
              <a:rPr lang="en-US" sz="1700" dirty="0">
                <a:latin typeface="Comic Sans MS"/>
                <a:ea typeface="+mn-lt"/>
                <a:cs typeface="+mn-lt"/>
              </a:rPr>
              <a:t> has been implemented by all staff, who are committed to creating an environment where exemplary </a:t>
            </a:r>
            <a:r>
              <a:rPr lang="en-US" sz="1700" err="1">
                <a:latin typeface="Comic Sans MS"/>
                <a:ea typeface="+mn-lt"/>
                <a:cs typeface="+mn-lt"/>
              </a:rPr>
              <a:t>behaviour</a:t>
            </a:r>
            <a:r>
              <a:rPr lang="en-US" sz="1700" dirty="0">
                <a:latin typeface="Comic Sans MS"/>
                <a:ea typeface="+mn-lt"/>
                <a:cs typeface="+mn-lt"/>
              </a:rPr>
              <a:t> is at the heart of productive learning  and everyone is expected to maintain the highest standards of personal conduct, to accept responsibility for their </a:t>
            </a:r>
            <a:r>
              <a:rPr lang="en-US" sz="1700" err="1">
                <a:latin typeface="Comic Sans MS"/>
                <a:ea typeface="+mn-lt"/>
                <a:cs typeface="+mn-lt"/>
              </a:rPr>
              <a:t>behaviour</a:t>
            </a:r>
            <a:r>
              <a:rPr lang="en-US" sz="1700" dirty="0">
                <a:latin typeface="Comic Sans MS"/>
                <a:ea typeface="+mn-lt"/>
                <a:cs typeface="+mn-lt"/>
              </a:rPr>
              <a:t> and encourage others to do the same. </a:t>
            </a:r>
            <a:endParaRPr lang="en-US" sz="1700" dirty="0">
              <a:latin typeface="Comic Sans MS"/>
            </a:endParaRPr>
          </a:p>
          <a:p>
            <a:r>
              <a:rPr lang="en-US" sz="1700" dirty="0">
                <a:latin typeface="Comic Sans MS"/>
                <a:ea typeface="+mn-lt"/>
                <a:cs typeface="+mn-lt"/>
              </a:rPr>
              <a:t>We value the child voice and seek their contributions through evaluating their achievements and progress in lessons.</a:t>
            </a:r>
          </a:p>
          <a:p>
            <a:r>
              <a:rPr lang="en-US" sz="1700" dirty="0">
                <a:latin typeface="Comic Sans MS"/>
                <a:ea typeface="+mn-lt"/>
                <a:cs typeface="+mn-lt"/>
              </a:rPr>
              <a:t>the school council and Individual Provision Maps as well as in their annual report.</a:t>
            </a:r>
            <a:endParaRPr lang="en-US" sz="1700" dirty="0">
              <a:latin typeface="Comic Sans MS"/>
            </a:endParaRPr>
          </a:p>
          <a:p>
            <a:r>
              <a:rPr lang="en-US" sz="1700" dirty="0">
                <a:latin typeface="Comic Sans MS"/>
              </a:rPr>
              <a:t>Many of our Lunchtime and After School clubs focus on wellbeing and all children are encouraged to</a:t>
            </a:r>
          </a:p>
          <a:p>
            <a:r>
              <a:rPr lang="en-US" sz="1700" dirty="0">
                <a:latin typeface="Comic Sans MS"/>
              </a:rPr>
              <a:t>attend these.</a:t>
            </a:r>
            <a:endParaRPr lang="en-US" sz="1700" dirty="0"/>
          </a:p>
          <a:p>
            <a:endParaRPr lang="en-US" dirty="0"/>
          </a:p>
          <a:p>
            <a:endParaRPr lang="en-US"/>
          </a:p>
        </p:txBody>
      </p:sp>
      <p:sp>
        <p:nvSpPr>
          <p:cNvPr id="4" name="TextBox 3">
            <a:extLst>
              <a:ext uri="{FF2B5EF4-FFF2-40B4-BE49-F238E27FC236}">
                <a16:creationId xmlns:a16="http://schemas.microsoft.com/office/drawing/2014/main" id="{52263D7E-325A-5141-A766-5DF3CAD48358}"/>
              </a:ext>
            </a:extLst>
          </p:cNvPr>
          <p:cNvSpPr txBox="1"/>
          <p:nvPr/>
        </p:nvSpPr>
        <p:spPr>
          <a:xfrm>
            <a:off x="1242847" y="5556849"/>
            <a:ext cx="728892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4"/>
              </a:rPr>
              <a:t>Supporting pupils with medical conditions (Shires MAT) Aut23.pdf - Google Drive</a:t>
            </a:r>
            <a:endParaRPr lang="en-US"/>
          </a:p>
        </p:txBody>
      </p:sp>
      <p:sp>
        <p:nvSpPr>
          <p:cNvPr id="9" name="TextBox 8">
            <a:extLst>
              <a:ext uri="{FF2B5EF4-FFF2-40B4-BE49-F238E27FC236}">
                <a16:creationId xmlns:a16="http://schemas.microsoft.com/office/drawing/2014/main" id="{E02CB42F-2EEB-6A99-0BB3-01C650987494}"/>
              </a:ext>
            </a:extLst>
          </p:cNvPr>
          <p:cNvSpPr txBox="1"/>
          <p:nvPr/>
        </p:nvSpPr>
        <p:spPr>
          <a:xfrm>
            <a:off x="1242278" y="6292193"/>
            <a:ext cx="701302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5"/>
              </a:rPr>
              <a:t>Positive Behaviour Policy 2022-2023.pdf - Google Drive</a:t>
            </a:r>
            <a:endParaRPr lang="en-US"/>
          </a:p>
        </p:txBody>
      </p:sp>
    </p:spTree>
    <p:extLst>
      <p:ext uri="{BB962C8B-B14F-4D97-AF65-F5344CB8AC3E}">
        <p14:creationId xmlns:p14="http://schemas.microsoft.com/office/powerpoint/2010/main" val="2179866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6"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What training have the staff supporting SEND had or what are they having?</a:t>
            </a:r>
            <a:endParaRPr lang="en-US"/>
          </a:p>
        </p:txBody>
      </p:sp>
      <p:sp>
        <p:nvSpPr>
          <p:cNvPr id="6" name="Rectangle: Rounded Corners 5">
            <a:extLst>
              <a:ext uri="{FF2B5EF4-FFF2-40B4-BE49-F238E27FC236}">
                <a16:creationId xmlns:a16="http://schemas.microsoft.com/office/drawing/2014/main" id="{C230C356-0396-4167-9BA9-5E4A3B1325BE}"/>
              </a:ext>
            </a:extLst>
          </p:cNvPr>
          <p:cNvSpPr/>
          <p:nvPr/>
        </p:nvSpPr>
        <p:spPr>
          <a:xfrm>
            <a:off x="1320073" y="861061"/>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4" name="Picture 3" descr="Image result for webheath academy primary school">
            <a:extLst>
              <a:ext uri="{FF2B5EF4-FFF2-40B4-BE49-F238E27FC236}">
                <a16:creationId xmlns:a16="http://schemas.microsoft.com/office/drawing/2014/main" id="{6D3BF100-3DF3-583F-FA4E-F3BE228C23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0126785-7DB2-C1E6-7C8D-3750CB3B4324}"/>
              </a:ext>
            </a:extLst>
          </p:cNvPr>
          <p:cNvSpPr txBox="1"/>
          <p:nvPr/>
        </p:nvSpPr>
        <p:spPr>
          <a:xfrm>
            <a:off x="4367981" y="545690"/>
            <a:ext cx="7462683"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mic Sans MS"/>
              </a:rPr>
              <a:t>All staff receive regular training, at Trust level, as part of the school training offer and to meet their personal training requirements. </a:t>
            </a:r>
          </a:p>
          <a:p>
            <a:endParaRPr lang="en-US">
              <a:latin typeface="Comic Sans MS"/>
            </a:endParaRPr>
          </a:p>
          <a:p>
            <a:r>
              <a:rPr lang="en-US" dirty="0">
                <a:latin typeface="Comic Sans MS"/>
              </a:rPr>
              <a:t>We regularly invest time and money in training our staff to improve delivery of high-quality adaptive teaching and targeted interventions as well as developing individual knowledge and skills. </a:t>
            </a:r>
          </a:p>
          <a:p>
            <a:endParaRPr lang="en-US">
              <a:latin typeface="Comic Sans MS"/>
            </a:endParaRPr>
          </a:p>
          <a:p>
            <a:r>
              <a:rPr lang="en-US" dirty="0">
                <a:latin typeface="Comic Sans MS"/>
              </a:rPr>
              <a:t>Weekly staff meetings update on matters pertaining to special education needs and disability.</a:t>
            </a:r>
          </a:p>
          <a:p>
            <a:endParaRPr lang="en-US">
              <a:latin typeface="Comic Sans MS"/>
            </a:endParaRPr>
          </a:p>
          <a:p>
            <a:r>
              <a:rPr lang="en-US" dirty="0">
                <a:latin typeface="Comic Sans MS"/>
              </a:rPr>
              <a:t>Our SENDCo is a qualified teacher and holds the mandatory National SENDCo Award. All teachers have </a:t>
            </a:r>
            <a:r>
              <a:rPr lang="en-US" b="1" dirty="0">
                <a:latin typeface="Comic Sans MS"/>
              </a:rPr>
              <a:t>Q</a:t>
            </a:r>
            <a:r>
              <a:rPr lang="en-US" dirty="0">
                <a:latin typeface="Comic Sans MS"/>
              </a:rPr>
              <a:t>ualified </a:t>
            </a:r>
            <a:r>
              <a:rPr lang="en-US" b="1" dirty="0">
                <a:latin typeface="Comic Sans MS"/>
              </a:rPr>
              <a:t>T</a:t>
            </a:r>
            <a:r>
              <a:rPr lang="en-US" dirty="0">
                <a:latin typeface="Comic Sans MS"/>
              </a:rPr>
              <a:t>eacher </a:t>
            </a:r>
            <a:r>
              <a:rPr lang="en-US" b="1" dirty="0">
                <a:latin typeface="Comic Sans MS"/>
              </a:rPr>
              <a:t>S</a:t>
            </a:r>
            <a:r>
              <a:rPr lang="en-US" dirty="0">
                <a:latin typeface="Comic Sans MS"/>
              </a:rPr>
              <a:t>tatus and support staff have the relevant qualifications for their role. We have established relationships with professionals who support the school and all external partners we work with are vetted in terms of safeguarding. All additional services, are monitored to ensure a value for money.</a:t>
            </a:r>
          </a:p>
          <a:p>
            <a:endParaRPr lang="en-US"/>
          </a:p>
          <a:p>
            <a:endParaRPr lang="en-US"/>
          </a:p>
        </p:txBody>
      </p:sp>
    </p:spTree>
    <p:extLst>
      <p:ext uri="{BB962C8B-B14F-4D97-AF65-F5344CB8AC3E}">
        <p14:creationId xmlns:p14="http://schemas.microsoft.com/office/powerpoint/2010/main" val="3757597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accessible is the school both indoors and outdoors?</a:t>
            </a: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buNone/>
            </a:pPr>
            <a:endParaRPr lang="en-US"/>
          </a:p>
          <a:p>
            <a:endParaRPr lang="en-US"/>
          </a:p>
        </p:txBody>
      </p:sp>
      <p:sp>
        <p:nvSpPr>
          <p:cNvPr id="9" name="Rectangle: Rounded Corners 8">
            <a:extLst>
              <a:ext uri="{FF2B5EF4-FFF2-40B4-BE49-F238E27FC236}">
                <a16:creationId xmlns:a16="http://schemas.microsoft.com/office/drawing/2014/main" id="{B684B466-C02B-4CD0-A0BC-AEACB1CE205B}"/>
              </a:ext>
            </a:extLst>
          </p:cNvPr>
          <p:cNvSpPr/>
          <p:nvPr/>
        </p:nvSpPr>
        <p:spPr>
          <a:xfrm>
            <a:off x="1381524" y="1229771"/>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6A322B3B-2D30-0000-EDE9-5CC19750D2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393941"/>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23939ED-1501-E421-4B61-3061A76F6F59}"/>
              </a:ext>
            </a:extLst>
          </p:cNvPr>
          <p:cNvSpPr txBox="1"/>
          <p:nvPr/>
        </p:nvSpPr>
        <p:spPr>
          <a:xfrm>
            <a:off x="4650658" y="1233948"/>
            <a:ext cx="6799006"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mic Sans MS"/>
              </a:rPr>
              <a:t>We have a full Accessibility Plan/Policy in place and as such, we consider our environment to be fully accessible to meet the needs of our children  and their families. </a:t>
            </a:r>
          </a:p>
          <a:p>
            <a:endParaRPr lang="en-US">
              <a:latin typeface="Comic Sans MS"/>
            </a:endParaRPr>
          </a:p>
          <a:p>
            <a:r>
              <a:rPr lang="en-US" dirty="0">
                <a:latin typeface="Comic Sans MS"/>
                <a:ea typeface="+mn-lt"/>
                <a:cs typeface="+mn-lt"/>
                <a:hlinkClick r:id="rId4"/>
              </a:rPr>
              <a:t>https://drive.google.com/file/d/1HLg6_UH186lJ7q7tH8lDRK5MsW7xOmfQ/view?usp=drivesdk</a:t>
            </a:r>
            <a:r>
              <a:rPr lang="en-US" dirty="0">
                <a:latin typeface="Comic Sans MS"/>
                <a:ea typeface="+mn-lt"/>
                <a:cs typeface="+mn-lt"/>
              </a:rPr>
              <a:t> </a:t>
            </a:r>
            <a:endParaRPr lang="en-US" dirty="0">
              <a:latin typeface="Comic Sans MS"/>
            </a:endParaRPr>
          </a:p>
          <a:p>
            <a:endParaRPr lang="en-US">
              <a:latin typeface="Comic Sans MS"/>
            </a:endParaRPr>
          </a:p>
          <a:p>
            <a:r>
              <a:rPr lang="en-US" dirty="0">
                <a:latin typeface="Comic Sans MS"/>
              </a:rPr>
              <a:t>We are vigilant about making reasonable adjustments, where possible. Our policy and practice adhere to The Equality Act 2010. (https://www.gov.uk/guidance/equality-act-2010-guidance) We value and respect diversity in our setting and do our very best to meet the needs of all children.</a:t>
            </a:r>
          </a:p>
        </p:txBody>
      </p:sp>
    </p:spTree>
    <p:extLst>
      <p:ext uri="{BB962C8B-B14F-4D97-AF65-F5344CB8AC3E}">
        <p14:creationId xmlns:p14="http://schemas.microsoft.com/office/powerpoint/2010/main" val="2629234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are parents involved in the school? How can I get involved?</a:t>
            </a:r>
          </a:p>
        </p:txBody>
      </p:sp>
      <p:sp>
        <p:nvSpPr>
          <p:cNvPr id="7" name="Rectangle: Rounded Corners 6">
            <a:extLst>
              <a:ext uri="{FF2B5EF4-FFF2-40B4-BE49-F238E27FC236}">
                <a16:creationId xmlns:a16="http://schemas.microsoft.com/office/drawing/2014/main" id="{59CC44AD-9963-404C-A3FC-D621E1E497AB}"/>
              </a:ext>
            </a:extLst>
          </p:cNvPr>
          <p:cNvSpPr/>
          <p:nvPr/>
        </p:nvSpPr>
        <p:spPr>
          <a:xfrm>
            <a:off x="1504428" y="934803"/>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4" name="Picture 3" descr="Image result for webheath academy primary school">
            <a:extLst>
              <a:ext uri="{FF2B5EF4-FFF2-40B4-BE49-F238E27FC236}">
                <a16:creationId xmlns:a16="http://schemas.microsoft.com/office/drawing/2014/main" id="{C440A511-DB44-A16B-84B8-9C53868634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393941"/>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9EB7E4B-CD96-CC47-2F60-41766E575937}"/>
              </a:ext>
            </a:extLst>
          </p:cNvPr>
          <p:cNvSpPr txBox="1"/>
          <p:nvPr/>
        </p:nvSpPr>
        <p:spPr>
          <a:xfrm>
            <a:off x="4466303" y="1971368"/>
            <a:ext cx="7143136"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000000"/>
                </a:solidFill>
                <a:latin typeface="Comic Sans MS"/>
              </a:rPr>
              <a:t>Parents/carers are encouraged to be involved in their child's education and are a valuable part of our school community.</a:t>
            </a:r>
          </a:p>
          <a:p>
            <a:endParaRPr lang="en-US" dirty="0">
              <a:solidFill>
                <a:srgbClr val="000000"/>
              </a:solidFill>
              <a:latin typeface="Comic Sans MS"/>
            </a:endParaRPr>
          </a:p>
          <a:p>
            <a:pPr marL="285750" indent="-285750">
              <a:buFont typeface="Arial"/>
              <a:buChar char="•"/>
            </a:pPr>
            <a:r>
              <a:rPr lang="en-US" dirty="0">
                <a:solidFill>
                  <a:srgbClr val="000000"/>
                </a:solidFill>
                <a:latin typeface="Comic Sans MS"/>
              </a:rPr>
              <a:t>Structured conversations for all parents/carers of children on the SEND register.</a:t>
            </a:r>
          </a:p>
          <a:p>
            <a:pPr marL="285750" indent="-285750">
              <a:buFont typeface="Arial"/>
              <a:buChar char="•"/>
            </a:pPr>
            <a:r>
              <a:rPr lang="en-US" dirty="0">
                <a:solidFill>
                  <a:srgbClr val="000000"/>
                </a:solidFill>
                <a:latin typeface="Comic Sans MS"/>
              </a:rPr>
              <a:t>Parent/carer consultations twice a year</a:t>
            </a:r>
          </a:p>
          <a:p>
            <a:pPr marL="285750" indent="-285750">
              <a:buFont typeface="Arial"/>
              <a:buChar char="•"/>
            </a:pPr>
            <a:r>
              <a:rPr lang="en-US" dirty="0">
                <a:solidFill>
                  <a:srgbClr val="000000"/>
                </a:solidFill>
                <a:latin typeface="Comic Sans MS"/>
              </a:rPr>
              <a:t>Open classrooms</a:t>
            </a:r>
          </a:p>
          <a:p>
            <a:pPr marL="285750" indent="-285750">
              <a:buFont typeface="Arial"/>
              <a:buChar char="•"/>
            </a:pPr>
            <a:r>
              <a:rPr lang="en-US" dirty="0">
                <a:solidFill>
                  <a:srgbClr val="000000"/>
                </a:solidFill>
                <a:latin typeface="Comic Sans MS"/>
              </a:rPr>
              <a:t>Friends Association</a:t>
            </a:r>
          </a:p>
          <a:p>
            <a:pPr marL="285750" indent="-285750">
              <a:buFont typeface="Arial"/>
              <a:buChar char="•"/>
            </a:pPr>
            <a:r>
              <a:rPr lang="en-US" dirty="0">
                <a:solidFill>
                  <a:srgbClr val="000000"/>
                </a:solidFill>
                <a:latin typeface="Comic Sans MS"/>
              </a:rPr>
              <a:t>Coffee mornings for parents/carers of children on the SEND register</a:t>
            </a:r>
          </a:p>
          <a:p>
            <a:pPr marL="285750" indent="-285750">
              <a:buFont typeface="Arial"/>
              <a:buChar char="•"/>
            </a:pPr>
            <a:r>
              <a:rPr lang="en-US" dirty="0">
                <a:solidFill>
                  <a:srgbClr val="000000"/>
                </a:solidFill>
                <a:latin typeface="Comic Sans MS"/>
              </a:rPr>
              <a:t>Parent/carer questionnaires</a:t>
            </a:r>
          </a:p>
        </p:txBody>
      </p:sp>
    </p:spTree>
    <p:extLst>
      <p:ext uri="{BB962C8B-B14F-4D97-AF65-F5344CB8AC3E}">
        <p14:creationId xmlns:p14="http://schemas.microsoft.com/office/powerpoint/2010/main" val="2311177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do children contribute their views about their support and who can help them?</a:t>
            </a:r>
          </a:p>
        </p:txBody>
      </p:sp>
      <p:sp>
        <p:nvSpPr>
          <p:cNvPr id="7" name="Rectangle: Rounded Corners 6">
            <a:extLst>
              <a:ext uri="{FF2B5EF4-FFF2-40B4-BE49-F238E27FC236}">
                <a16:creationId xmlns:a16="http://schemas.microsoft.com/office/drawing/2014/main" id="{BA667BC3-5526-4406-8600-D897F61610C5}"/>
              </a:ext>
            </a:extLst>
          </p:cNvPr>
          <p:cNvSpPr/>
          <p:nvPr/>
        </p:nvSpPr>
        <p:spPr>
          <a:xfrm>
            <a:off x="1381524" y="455481"/>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4" name="Picture 3" descr="Image result for webheath academy primary school">
            <a:extLst>
              <a:ext uri="{FF2B5EF4-FFF2-40B4-BE49-F238E27FC236}">
                <a16:creationId xmlns:a16="http://schemas.microsoft.com/office/drawing/2014/main" id="{FDCDBAB2-F2CF-7A1F-98D4-3C50B4D478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393941"/>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CCA3EF8-166E-5C00-750F-A5BC0795A0FD}"/>
              </a:ext>
            </a:extLst>
          </p:cNvPr>
          <p:cNvSpPr txBox="1"/>
          <p:nvPr/>
        </p:nvSpPr>
        <p:spPr>
          <a:xfrm>
            <a:off x="4478593" y="1123336"/>
            <a:ext cx="7143135"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Comic Sans MS"/>
              </a:rPr>
              <a:t>All children are encouraged to take part in 'Child Voice' activities, which include;</a:t>
            </a:r>
            <a:endParaRPr lang="en-US"/>
          </a:p>
          <a:p>
            <a:pPr marL="342900" indent="-342900">
              <a:buFont typeface="Arial"/>
              <a:buChar char="•"/>
            </a:pPr>
            <a:r>
              <a:rPr lang="en-US" sz="2000">
                <a:latin typeface="Comic Sans MS"/>
              </a:rPr>
              <a:t>Evaluating their achievements and progress in lessons.</a:t>
            </a:r>
            <a:endParaRPr lang="en-US">
              <a:latin typeface="Trebuchet MS" panose="020B0603020202020204"/>
            </a:endParaRPr>
          </a:p>
          <a:p>
            <a:pPr marL="342900" indent="-342900">
              <a:buFont typeface="Arial"/>
              <a:buChar char="•"/>
            </a:pPr>
            <a:r>
              <a:rPr lang="en-US" sz="2000">
                <a:latin typeface="Comic Sans MS"/>
              </a:rPr>
              <a:t>Being part of IPM review meetings and contributing to target setting.</a:t>
            </a:r>
          </a:p>
          <a:p>
            <a:endParaRPr lang="en-US" sz="2000">
              <a:latin typeface="Comic Sans MS"/>
            </a:endParaRPr>
          </a:p>
          <a:p>
            <a:pPr>
              <a:buFont typeface="Arial"/>
            </a:pPr>
            <a:r>
              <a:rPr lang="en-US" sz="2000">
                <a:latin typeface="Comic Sans MS"/>
              </a:rPr>
              <a:t>Each class has a School Council representative who can share views at fortnightly school council meetings.</a:t>
            </a:r>
          </a:p>
          <a:p>
            <a:pPr>
              <a:buFont typeface="Arial"/>
            </a:pPr>
            <a:endParaRPr lang="en-US" sz="2000">
              <a:latin typeface="Comic Sans MS"/>
            </a:endParaRPr>
          </a:p>
          <a:p>
            <a:pPr>
              <a:buFont typeface="Arial"/>
            </a:pPr>
            <a:r>
              <a:rPr lang="en-US" sz="2000">
                <a:latin typeface="Comic Sans MS"/>
              </a:rPr>
              <a:t>Children who are 'Looked after' regularly meet with the SENDCo /Designated Teacher to share their views. </a:t>
            </a:r>
          </a:p>
          <a:p>
            <a:pPr>
              <a:buFont typeface="Arial"/>
            </a:pPr>
            <a:endParaRPr lang="en-US" sz="2000">
              <a:latin typeface="Comic Sans MS"/>
            </a:endParaRPr>
          </a:p>
        </p:txBody>
      </p:sp>
    </p:spTree>
    <p:extLst>
      <p:ext uri="{BB962C8B-B14F-4D97-AF65-F5344CB8AC3E}">
        <p14:creationId xmlns:p14="http://schemas.microsoft.com/office/powerpoint/2010/main" val="311796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52135-0401-4028-978D-85E0805D481B}"/>
              </a:ext>
            </a:extLst>
          </p:cNvPr>
          <p:cNvSpPr>
            <a:spLocks noGrp="1"/>
          </p:cNvSpPr>
          <p:nvPr>
            <p:ph type="title"/>
          </p:nvPr>
        </p:nvSpPr>
        <p:spPr>
          <a:xfrm>
            <a:off x="583394" y="1180789"/>
            <a:ext cx="9648485" cy="2579299"/>
          </a:xfrm>
        </p:spPr>
        <p:txBody>
          <a:bodyPr>
            <a:normAutofit fontScale="90000"/>
          </a:bodyPr>
          <a:lstStyle/>
          <a:p>
            <a:br>
              <a:rPr lang="en-US"/>
            </a:br>
            <a:br>
              <a:rPr lang="en-US" sz="2800">
                <a:latin typeface="Comic Sans MS" panose="030F0702030302020204" pitchFamily="66" charset="0"/>
              </a:rPr>
            </a:br>
            <a:r>
              <a:rPr lang="en-US" sz="4000">
                <a:solidFill>
                  <a:schemeClr val="tx1"/>
                </a:solidFill>
                <a:latin typeface="Comic Sans MS" panose="030F0702030302020204" pitchFamily="66" charset="0"/>
              </a:rPr>
              <a:t>This SEN Information report can be looked through page by page or you can use the ‘quick links’ to find answers to a specific question.</a:t>
            </a:r>
            <a:endParaRPr lang="en-GB" sz="4000">
              <a:solidFill>
                <a:schemeClr val="tx1"/>
              </a:solidFill>
              <a:latin typeface="Comic Sans MS" panose="030F0702030302020204" pitchFamily="66" charset="0"/>
            </a:endParaRPr>
          </a:p>
        </p:txBody>
      </p:sp>
      <p:pic>
        <p:nvPicPr>
          <p:cNvPr id="3" name="Picture 2" descr="Image result for webheath academy primary school">
            <a:extLst>
              <a:ext uri="{FF2B5EF4-FFF2-40B4-BE49-F238E27FC236}">
                <a16:creationId xmlns:a16="http://schemas.microsoft.com/office/drawing/2014/main" id="{BC306352-1E91-3E02-DFA3-29141D3B21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968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 name="Straight Connector 30">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What specialist services are available or can be accessed by the school?</a:t>
            </a:r>
            <a:endParaRPr lang="en-US">
              <a:latin typeface="Comic Sans MS"/>
            </a:endParaRP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700"/>
          </a:p>
          <a:p>
            <a:pPr marL="0" indent="0">
              <a:lnSpc>
                <a:spcPct val="90000"/>
              </a:lnSpc>
              <a:buNone/>
            </a:pPr>
            <a:endParaRPr lang="en-GB" sz="1700"/>
          </a:p>
          <a:p>
            <a:pPr marL="0" indent="0">
              <a:lnSpc>
                <a:spcPct val="90000"/>
              </a:lnSpc>
              <a:buNone/>
            </a:pPr>
            <a:endParaRPr lang="en-GB" sz="1700"/>
          </a:p>
        </p:txBody>
      </p:sp>
      <p:sp>
        <p:nvSpPr>
          <p:cNvPr id="7" name="Rectangle: Rounded Corners 6">
            <a:extLst>
              <a:ext uri="{FF2B5EF4-FFF2-40B4-BE49-F238E27FC236}">
                <a16:creationId xmlns:a16="http://schemas.microsoft.com/office/drawing/2014/main" id="{607331BC-456E-4610-BDEC-C8FF3FE617BD}"/>
              </a:ext>
            </a:extLst>
          </p:cNvPr>
          <p:cNvSpPr/>
          <p:nvPr/>
        </p:nvSpPr>
        <p:spPr>
          <a:xfrm>
            <a:off x="1381524" y="664416"/>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54B94565-DCC4-FDEF-603B-138DCD4E49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393941"/>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CDDFDBA-C5ED-6476-F14C-D9873C7D0C94}"/>
              </a:ext>
            </a:extLst>
          </p:cNvPr>
          <p:cNvSpPr txBox="1"/>
          <p:nvPr/>
        </p:nvSpPr>
        <p:spPr>
          <a:xfrm>
            <a:off x="4651082" y="968647"/>
            <a:ext cx="6897329"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mic Sans MS"/>
              </a:rPr>
              <a:t>We have links with outside agencies</a:t>
            </a:r>
            <a:r>
              <a:rPr lang="en-US" dirty="0">
                <a:solidFill>
                  <a:srgbClr val="000000"/>
                </a:solidFill>
                <a:latin typeface="Comic Sans MS"/>
              </a:rPr>
              <a:t> whose expertise we have called upon in individual cases  when necessary.</a:t>
            </a:r>
            <a:endParaRPr lang="en-US" dirty="0"/>
          </a:p>
          <a:p>
            <a:r>
              <a:rPr lang="en-US" dirty="0">
                <a:solidFill>
                  <a:srgbClr val="000000"/>
                </a:solidFill>
                <a:latin typeface="Comic Sans MS"/>
              </a:rPr>
              <a:t>The expertise of outside agencies is called upon as part of the </a:t>
            </a:r>
            <a:r>
              <a:rPr lang="en-US" b="1" dirty="0">
                <a:solidFill>
                  <a:srgbClr val="000000"/>
                </a:solidFill>
                <a:latin typeface="Comic Sans MS"/>
              </a:rPr>
              <a:t>A</a:t>
            </a:r>
            <a:r>
              <a:rPr lang="en-US" dirty="0">
                <a:solidFill>
                  <a:srgbClr val="000000"/>
                </a:solidFill>
                <a:latin typeface="Comic Sans MS"/>
              </a:rPr>
              <a:t>ssess,</a:t>
            </a:r>
            <a:r>
              <a:rPr lang="en-US" b="1" dirty="0">
                <a:solidFill>
                  <a:srgbClr val="000000"/>
                </a:solidFill>
                <a:latin typeface="Comic Sans MS"/>
              </a:rPr>
              <a:t> P</a:t>
            </a:r>
            <a:r>
              <a:rPr lang="en-US" dirty="0">
                <a:solidFill>
                  <a:srgbClr val="000000"/>
                </a:solidFill>
                <a:latin typeface="Comic Sans MS"/>
              </a:rPr>
              <a:t>lan, </a:t>
            </a:r>
            <a:r>
              <a:rPr lang="en-US" b="1" dirty="0">
                <a:solidFill>
                  <a:srgbClr val="000000"/>
                </a:solidFill>
                <a:latin typeface="Comic Sans MS"/>
              </a:rPr>
              <a:t>D</a:t>
            </a:r>
            <a:r>
              <a:rPr lang="en-US" dirty="0">
                <a:solidFill>
                  <a:srgbClr val="000000"/>
                </a:solidFill>
                <a:latin typeface="Comic Sans MS"/>
              </a:rPr>
              <a:t>o, </a:t>
            </a:r>
            <a:r>
              <a:rPr lang="en-US" b="1" dirty="0">
                <a:solidFill>
                  <a:srgbClr val="000000"/>
                </a:solidFill>
                <a:latin typeface="Comic Sans MS"/>
              </a:rPr>
              <a:t>R</a:t>
            </a:r>
            <a:r>
              <a:rPr lang="en-US" dirty="0">
                <a:solidFill>
                  <a:srgbClr val="000000"/>
                </a:solidFill>
                <a:latin typeface="Comic Sans MS"/>
              </a:rPr>
              <a:t>eview and is collaborative decision between the SENDCo, Class Teacher and Parents/Carers.</a:t>
            </a:r>
            <a:endParaRPr lang="en-US" dirty="0">
              <a:solidFill>
                <a:srgbClr val="000000"/>
              </a:solidFill>
              <a:latin typeface="Trebuchet MS" panose="020B0603020202020204"/>
            </a:endParaRPr>
          </a:p>
          <a:p>
            <a:endParaRPr lang="en-US" dirty="0">
              <a:solidFill>
                <a:srgbClr val="000000"/>
              </a:solidFill>
              <a:latin typeface="Comic Sans MS"/>
            </a:endParaRPr>
          </a:p>
          <a:p>
            <a:r>
              <a:rPr lang="en-US" dirty="0">
                <a:solidFill>
                  <a:srgbClr val="000000"/>
                </a:solidFill>
                <a:latin typeface="Comic Sans MS"/>
              </a:rPr>
              <a:t>Outside agencies used are;</a:t>
            </a:r>
            <a:endParaRPr lang="en-US" dirty="0">
              <a:solidFill>
                <a:srgbClr val="000000"/>
              </a:solidFill>
              <a:latin typeface="Trebuchet MS" panose="020B0603020202020204"/>
            </a:endParaRPr>
          </a:p>
          <a:p>
            <a:endParaRPr lang="en-US" dirty="0">
              <a:solidFill>
                <a:srgbClr val="000000"/>
              </a:solidFill>
              <a:latin typeface="Comic Sans MS"/>
            </a:endParaRPr>
          </a:p>
          <a:p>
            <a:pPr marL="285750" indent="-285750">
              <a:buFont typeface="Arial"/>
              <a:buChar char="•"/>
            </a:pPr>
            <a:r>
              <a:rPr lang="en-US" dirty="0">
                <a:solidFill>
                  <a:srgbClr val="000000"/>
                </a:solidFill>
                <a:latin typeface="Comic Sans MS"/>
              </a:rPr>
              <a:t>Educational Psychologist – Dr D. Rouse</a:t>
            </a:r>
          </a:p>
          <a:p>
            <a:pPr marL="285750" indent="-285750">
              <a:buFont typeface="Arial"/>
              <a:buChar char="•"/>
            </a:pPr>
            <a:r>
              <a:rPr lang="en-US" dirty="0">
                <a:solidFill>
                  <a:srgbClr val="000000"/>
                </a:solidFill>
                <a:latin typeface="Comic Sans MS"/>
              </a:rPr>
              <a:t>Learning Support Team – </a:t>
            </a:r>
            <a:r>
              <a:rPr lang="en-US" dirty="0" err="1">
                <a:solidFill>
                  <a:srgbClr val="000000"/>
                </a:solidFill>
                <a:latin typeface="Comic Sans MS"/>
              </a:rPr>
              <a:t>Chadsgrove</a:t>
            </a:r>
            <a:r>
              <a:rPr lang="en-US" dirty="0">
                <a:solidFill>
                  <a:srgbClr val="000000"/>
                </a:solidFill>
                <a:latin typeface="Comic Sans MS"/>
              </a:rPr>
              <a:t> Support Services</a:t>
            </a:r>
          </a:p>
          <a:p>
            <a:pPr marL="285750" indent="-285750">
              <a:buFont typeface="Arial"/>
              <a:buChar char="•"/>
            </a:pPr>
            <a:r>
              <a:rPr lang="en-US" dirty="0">
                <a:solidFill>
                  <a:srgbClr val="000000"/>
                </a:solidFill>
                <a:latin typeface="Comic Sans MS"/>
              </a:rPr>
              <a:t>Complex Communication Needs Team – </a:t>
            </a:r>
            <a:r>
              <a:rPr lang="en-US" dirty="0" err="1">
                <a:solidFill>
                  <a:srgbClr val="000000"/>
                </a:solidFill>
                <a:latin typeface="Comic Sans MS"/>
              </a:rPr>
              <a:t>Chadsgrove</a:t>
            </a:r>
            <a:r>
              <a:rPr lang="en-US" dirty="0">
                <a:solidFill>
                  <a:srgbClr val="000000"/>
                </a:solidFill>
                <a:latin typeface="Comic Sans MS"/>
              </a:rPr>
              <a:t> Support Services</a:t>
            </a:r>
          </a:p>
          <a:p>
            <a:pPr marL="285750" indent="-285750">
              <a:buFont typeface="Arial"/>
              <a:buChar char="•"/>
            </a:pPr>
            <a:r>
              <a:rPr lang="en-US" dirty="0">
                <a:solidFill>
                  <a:srgbClr val="000000"/>
                </a:solidFill>
                <a:latin typeface="Comic Sans MS"/>
              </a:rPr>
              <a:t>Mentor Link</a:t>
            </a:r>
          </a:p>
          <a:p>
            <a:pPr marL="285750" indent="-285750">
              <a:buFont typeface="Arial"/>
              <a:buChar char="•"/>
            </a:pPr>
            <a:r>
              <a:rPr lang="en-US" dirty="0">
                <a:solidFill>
                  <a:srgbClr val="000000"/>
                </a:solidFill>
                <a:latin typeface="Comic Sans MS"/>
              </a:rPr>
              <a:t>Family Support Worker – Lisa Sinclair </a:t>
            </a:r>
          </a:p>
          <a:p>
            <a:endParaRPr lang="en-US" dirty="0">
              <a:solidFill>
                <a:srgbClr val="000000"/>
              </a:solidFill>
              <a:latin typeface="Comic Sans MS"/>
            </a:endParaRPr>
          </a:p>
          <a:p>
            <a:endParaRPr lang="en-US" dirty="0">
              <a:solidFill>
                <a:srgbClr val="000000"/>
              </a:solidFill>
              <a:latin typeface="Comic Sans MS"/>
            </a:endParaRPr>
          </a:p>
          <a:p>
            <a:endParaRPr lang="en-US" dirty="0">
              <a:solidFill>
                <a:srgbClr val="000000"/>
              </a:solidFill>
              <a:latin typeface="Comic Sans MS"/>
            </a:endParaRPr>
          </a:p>
          <a:p>
            <a:endParaRPr lang="en-US" dirty="0">
              <a:solidFill>
                <a:srgbClr val="FF0000"/>
              </a:solidFill>
              <a:latin typeface="Comic Sans MS"/>
            </a:endParaRPr>
          </a:p>
        </p:txBody>
      </p:sp>
    </p:spTree>
    <p:extLst>
      <p:ext uri="{BB962C8B-B14F-4D97-AF65-F5344CB8AC3E}">
        <p14:creationId xmlns:p14="http://schemas.microsoft.com/office/powerpoint/2010/main" val="45271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will the school prepare and support my child when transferring classes or schools?</a:t>
            </a:r>
            <a:endParaRPr lang="en-US">
              <a:latin typeface="Comic Sans MS"/>
            </a:endParaRP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500"/>
          </a:p>
          <a:p>
            <a:pPr marL="0" indent="0">
              <a:lnSpc>
                <a:spcPct val="90000"/>
              </a:lnSpc>
              <a:buNone/>
            </a:pPr>
            <a:endParaRPr lang="en-GB" sz="1500"/>
          </a:p>
        </p:txBody>
      </p:sp>
      <p:sp>
        <p:nvSpPr>
          <p:cNvPr id="7" name="Rectangle: Rounded Corners 6">
            <a:extLst>
              <a:ext uri="{FF2B5EF4-FFF2-40B4-BE49-F238E27FC236}">
                <a16:creationId xmlns:a16="http://schemas.microsoft.com/office/drawing/2014/main" id="{E9321069-5C5C-44C4-9184-E185F01A6CFD}"/>
              </a:ext>
            </a:extLst>
          </p:cNvPr>
          <p:cNvSpPr/>
          <p:nvPr/>
        </p:nvSpPr>
        <p:spPr>
          <a:xfrm>
            <a:off x="1209460" y="443190"/>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68A2C639-BD7E-87B8-B664-2FF41615EB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602876"/>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47A5488-1644-B7CA-A670-C68ED7DA22F5}"/>
              </a:ext>
            </a:extLst>
          </p:cNvPr>
          <p:cNvSpPr txBox="1"/>
          <p:nvPr/>
        </p:nvSpPr>
        <p:spPr>
          <a:xfrm>
            <a:off x="4650658" y="545690"/>
            <a:ext cx="6983361" cy="54014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500" dirty="0">
                <a:latin typeface="Comic Sans MS"/>
              </a:rPr>
              <a:t>When transferring classes within our school, all children have a transition day in July when they spend the day with their new class teacher and those who will support them in the following year.</a:t>
            </a:r>
            <a:endParaRPr lang="en-US" sz="1500">
              <a:solidFill>
                <a:srgbClr val="FF0000"/>
              </a:solidFill>
              <a:latin typeface="Comic Sans MS"/>
            </a:endParaRPr>
          </a:p>
          <a:p>
            <a:r>
              <a:rPr lang="en-US" sz="1500" dirty="0">
                <a:solidFill>
                  <a:srgbClr val="000000"/>
                </a:solidFill>
                <a:latin typeface="Comic Sans MS"/>
              </a:rPr>
              <a:t>Children who are on the SEND register and other individuals who need additional support, spend extra time in their new classes, have photographs of their new teacher, support staff and learning environment to take home over the summer holidays.</a:t>
            </a:r>
          </a:p>
          <a:p>
            <a:r>
              <a:rPr lang="en-US" sz="1500" dirty="0">
                <a:solidFill>
                  <a:srgbClr val="000000"/>
                </a:solidFill>
                <a:latin typeface="Comic Sans MS"/>
              </a:rPr>
              <a:t>Those children have an EHC plan or have some 1:1 support, will keep the same support for the following academic year if at all possible.</a:t>
            </a:r>
          </a:p>
          <a:p>
            <a:r>
              <a:rPr lang="en-US" sz="1500" dirty="0">
                <a:solidFill>
                  <a:srgbClr val="000000"/>
                </a:solidFill>
                <a:latin typeface="Comic Sans MS"/>
              </a:rPr>
              <a:t>All teachers have a robust handover from the previous class teacher, they can also access SEND information on the schools OneDrive and on Arbor. </a:t>
            </a:r>
          </a:p>
          <a:p>
            <a:endParaRPr lang="en-US" sz="1500" dirty="0">
              <a:solidFill>
                <a:srgbClr val="000000"/>
              </a:solidFill>
              <a:latin typeface="Comic Sans MS"/>
            </a:endParaRPr>
          </a:p>
          <a:p>
            <a:r>
              <a:rPr lang="en-US" sz="1500" dirty="0">
                <a:solidFill>
                  <a:srgbClr val="000000"/>
                </a:solidFill>
                <a:latin typeface="Comic Sans MS"/>
              </a:rPr>
              <a:t>For children who are transferring to secondary school, we have particularly strong relationships with the secondary schools and offer a robust transition. During Year 6 at </a:t>
            </a:r>
            <a:r>
              <a:rPr lang="en-US" sz="1500" dirty="0" err="1">
                <a:solidFill>
                  <a:srgbClr val="000000"/>
                </a:solidFill>
                <a:latin typeface="Comic Sans MS"/>
              </a:rPr>
              <a:t>Webheath</a:t>
            </a:r>
            <a:r>
              <a:rPr lang="en-US" sz="1500" dirty="0">
                <a:solidFill>
                  <a:srgbClr val="000000"/>
                </a:solidFill>
                <a:latin typeface="Comic Sans MS"/>
              </a:rPr>
              <a:t>, all children are offered experience days at the receiving schools as well as transition days in July. Those children on the SEND register are offered additional transition experiences. We have a robust handover with staff at secondary schools and all paperwork is transferred.</a:t>
            </a:r>
          </a:p>
          <a:p>
            <a:endParaRPr lang="en-US" sz="1500" dirty="0">
              <a:solidFill>
                <a:srgbClr val="000000"/>
              </a:solidFill>
              <a:latin typeface="Comic Sans MS"/>
            </a:endParaRPr>
          </a:p>
          <a:p>
            <a:r>
              <a:rPr lang="en-US" sz="1500" dirty="0">
                <a:solidFill>
                  <a:srgbClr val="000000"/>
                </a:solidFill>
                <a:latin typeface="Comic Sans MS"/>
              </a:rPr>
              <a:t>For those children who transfer 'in year' the SENDCo will meet with the child's new school, to hand over all information and paperwork,  we also support transition days for these children.</a:t>
            </a:r>
            <a:endParaRPr lang="en-US" sz="1500" dirty="0">
              <a:solidFill>
                <a:srgbClr val="FF0000"/>
              </a:solidFill>
              <a:latin typeface="Comic Sans MS"/>
            </a:endParaRPr>
          </a:p>
        </p:txBody>
      </p:sp>
    </p:spTree>
    <p:extLst>
      <p:ext uri="{BB962C8B-B14F-4D97-AF65-F5344CB8AC3E}">
        <p14:creationId xmlns:p14="http://schemas.microsoft.com/office/powerpoint/2010/main" val="1479265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solidFill>
                  <a:schemeClr val="tx1">
                    <a:lumMod val="85000"/>
                    <a:lumOff val="15000"/>
                  </a:schemeClr>
                </a:solidFill>
                <a:latin typeface="Comic Sans MS"/>
              </a:rPr>
              <a:t>Who can I contact for further information or to complain about SEN issues?</a:t>
            </a: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500"/>
          </a:p>
          <a:p>
            <a:pPr marL="0" indent="0">
              <a:lnSpc>
                <a:spcPct val="90000"/>
              </a:lnSpc>
              <a:buNone/>
            </a:pPr>
            <a:endParaRPr lang="en-GB" sz="1500"/>
          </a:p>
        </p:txBody>
      </p:sp>
      <p:sp>
        <p:nvSpPr>
          <p:cNvPr id="7" name="Rectangle: Rounded Corners 6">
            <a:extLst>
              <a:ext uri="{FF2B5EF4-FFF2-40B4-BE49-F238E27FC236}">
                <a16:creationId xmlns:a16="http://schemas.microsoft.com/office/drawing/2014/main" id="{E9321069-5C5C-44C4-9184-E185F01A6CFD}"/>
              </a:ext>
            </a:extLst>
          </p:cNvPr>
          <p:cNvSpPr/>
          <p:nvPr/>
        </p:nvSpPr>
        <p:spPr>
          <a:xfrm>
            <a:off x="1479847" y="590674"/>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DCA3781D-CAC5-2E0D-38C5-98937DF2BD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566006"/>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C6D7C25-2F7D-D3B6-4436-91D3D532AB90}"/>
              </a:ext>
            </a:extLst>
          </p:cNvPr>
          <p:cNvSpPr txBox="1"/>
          <p:nvPr/>
        </p:nvSpPr>
        <p:spPr>
          <a:xfrm>
            <a:off x="4472803" y="366704"/>
            <a:ext cx="7501389"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mic Sans MS"/>
              </a:rPr>
              <a:t>We operate an open-door policy, so please talk to your child's class teacher in the first instance. </a:t>
            </a:r>
            <a:endParaRPr lang="en-US" dirty="0">
              <a:solidFill>
                <a:srgbClr val="FF0000"/>
              </a:solidFill>
              <a:latin typeface="Comic Sans MS"/>
            </a:endParaRPr>
          </a:p>
          <a:p>
            <a:endParaRPr lang="en-US" dirty="0">
              <a:solidFill>
                <a:srgbClr val="000000"/>
              </a:solidFill>
              <a:latin typeface="Comic Sans MS"/>
            </a:endParaRPr>
          </a:p>
          <a:p>
            <a:r>
              <a:rPr lang="en-US" dirty="0">
                <a:solidFill>
                  <a:srgbClr val="000000"/>
                </a:solidFill>
                <a:latin typeface="Comic Sans MS"/>
              </a:rPr>
              <a:t>Further support can be gained from the Phase Leader, SENDCo, Assistant Head Teacher, Deputy Head Teacher or Head teacher.</a:t>
            </a:r>
            <a:endParaRPr lang="en-US"/>
          </a:p>
          <a:p>
            <a:endParaRPr lang="en-US" dirty="0">
              <a:solidFill>
                <a:srgbClr val="000000"/>
              </a:solidFill>
              <a:latin typeface="Comic Sans MS"/>
            </a:endParaRPr>
          </a:p>
          <a:p>
            <a:r>
              <a:rPr lang="en-US" dirty="0">
                <a:solidFill>
                  <a:srgbClr val="000000"/>
                </a:solidFill>
                <a:latin typeface="Comic Sans MS"/>
              </a:rPr>
              <a:t>Complaints should be made using the school complaint form which can be found on the school website. </a:t>
            </a:r>
          </a:p>
          <a:p>
            <a:r>
              <a:rPr lang="en-US" dirty="0">
                <a:solidFill>
                  <a:srgbClr val="000000"/>
                </a:solidFill>
                <a:ea typeface="+mn-lt"/>
                <a:cs typeface="+mn-lt"/>
                <a:hlinkClick r:id="rId4"/>
              </a:rPr>
              <a:t>Complaints Policy and Procedure (Shires MAT) May 23.pdf - Google Drive</a:t>
            </a:r>
            <a:endParaRPr lang="en-US"/>
          </a:p>
          <a:p>
            <a:r>
              <a:rPr lang="en-US" dirty="0">
                <a:solidFill>
                  <a:srgbClr val="000000"/>
                </a:solidFill>
                <a:ea typeface="+mn-lt"/>
                <a:cs typeface="+mn-lt"/>
                <a:hlinkClick r:id="rId5"/>
              </a:rPr>
              <a:t>Complaints Form (Shires MAT) May 23.docx - Google Docs</a:t>
            </a:r>
            <a:endParaRPr lang="en-US"/>
          </a:p>
        </p:txBody>
      </p:sp>
      <p:sp>
        <p:nvSpPr>
          <p:cNvPr id="4" name="TextBox 3">
            <a:extLst>
              <a:ext uri="{FF2B5EF4-FFF2-40B4-BE49-F238E27FC236}">
                <a16:creationId xmlns:a16="http://schemas.microsoft.com/office/drawing/2014/main" id="{5E5C681B-AF0B-85C8-BE55-E4E652F5DDCE}"/>
              </a:ext>
            </a:extLst>
          </p:cNvPr>
          <p:cNvSpPr txBox="1"/>
          <p:nvPr/>
        </p:nvSpPr>
        <p:spPr>
          <a:xfrm>
            <a:off x="4526935" y="3637935"/>
            <a:ext cx="263012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t>Phase Leaders</a:t>
            </a:r>
          </a:p>
          <a:p>
            <a:pPr algn="ctr"/>
            <a:r>
              <a:rPr lang="en-GB" dirty="0"/>
              <a:t>Miss Z Pettit – EYFS</a:t>
            </a:r>
          </a:p>
          <a:p>
            <a:pPr algn="ctr"/>
            <a:r>
              <a:rPr lang="en-GB" dirty="0"/>
              <a:t>Mrs C Biddle – KS1</a:t>
            </a:r>
          </a:p>
          <a:p>
            <a:pPr algn="ctr"/>
            <a:r>
              <a:rPr lang="en-GB" dirty="0"/>
              <a:t>Miss F Tyler – LKS2</a:t>
            </a:r>
          </a:p>
          <a:p>
            <a:pPr algn="ctr"/>
            <a:r>
              <a:rPr lang="en-GB" dirty="0"/>
              <a:t>Mr M Mellor - UKS2</a:t>
            </a:r>
          </a:p>
        </p:txBody>
      </p:sp>
      <p:sp>
        <p:nvSpPr>
          <p:cNvPr id="8" name="TextBox 7">
            <a:extLst>
              <a:ext uri="{FF2B5EF4-FFF2-40B4-BE49-F238E27FC236}">
                <a16:creationId xmlns:a16="http://schemas.microsoft.com/office/drawing/2014/main" id="{FF322528-BFB7-EB38-8FB4-4F54C0A1DFD4}"/>
              </a:ext>
            </a:extLst>
          </p:cNvPr>
          <p:cNvSpPr txBox="1"/>
          <p:nvPr/>
        </p:nvSpPr>
        <p:spPr>
          <a:xfrm>
            <a:off x="7468420" y="3637935"/>
            <a:ext cx="450644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t>Senior Leadership Team </a:t>
            </a:r>
          </a:p>
          <a:p>
            <a:pPr algn="ctr"/>
            <a:r>
              <a:rPr lang="en-GB" dirty="0"/>
              <a:t>Mrs J Woodward – SENDCo</a:t>
            </a:r>
          </a:p>
          <a:p>
            <a:pPr algn="ctr"/>
            <a:r>
              <a:rPr lang="en-GB" dirty="0"/>
              <a:t>Miss E Clifton – Assistant Head Teacher</a:t>
            </a:r>
          </a:p>
          <a:p>
            <a:pPr algn="ctr"/>
            <a:r>
              <a:rPr lang="en-GB" dirty="0"/>
              <a:t>Mrs H Heffernan – Deputy Head Teacher </a:t>
            </a:r>
          </a:p>
          <a:p>
            <a:pPr algn="ctr"/>
            <a:r>
              <a:rPr lang="en-GB" dirty="0"/>
              <a:t>Mrs R Gordon – Head Teacher </a:t>
            </a:r>
          </a:p>
        </p:txBody>
      </p:sp>
    </p:spTree>
    <p:extLst>
      <p:ext uri="{BB962C8B-B14F-4D97-AF65-F5344CB8AC3E}">
        <p14:creationId xmlns:p14="http://schemas.microsoft.com/office/powerpoint/2010/main" val="1958828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solidFill>
                  <a:schemeClr val="tx1">
                    <a:lumMod val="85000"/>
                    <a:lumOff val="15000"/>
                  </a:schemeClr>
                </a:solidFill>
                <a:latin typeface="Comic Sans MS"/>
              </a:rPr>
              <a:t>The Local Offer</a:t>
            </a:r>
            <a:endParaRPr lang="en-US"/>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500"/>
          </a:p>
          <a:p>
            <a:pPr marL="0" indent="0">
              <a:lnSpc>
                <a:spcPct val="90000"/>
              </a:lnSpc>
              <a:buNone/>
            </a:pPr>
            <a:endParaRPr lang="en-GB" sz="1500"/>
          </a:p>
        </p:txBody>
      </p:sp>
      <p:sp>
        <p:nvSpPr>
          <p:cNvPr id="7" name="Rectangle: Rounded Corners 6">
            <a:extLst>
              <a:ext uri="{FF2B5EF4-FFF2-40B4-BE49-F238E27FC236}">
                <a16:creationId xmlns:a16="http://schemas.microsoft.com/office/drawing/2014/main" id="{E9321069-5C5C-44C4-9184-E185F01A6CFD}"/>
              </a:ext>
            </a:extLst>
          </p:cNvPr>
          <p:cNvSpPr/>
          <p:nvPr/>
        </p:nvSpPr>
        <p:spPr>
          <a:xfrm>
            <a:off x="1381524" y="1930319"/>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DCFE2536-BBAB-6BAB-7DF8-DC2333620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393941"/>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71E5F08-0CC2-49C4-E906-DC97B82B060D}"/>
              </a:ext>
            </a:extLst>
          </p:cNvPr>
          <p:cNvSpPr txBox="1"/>
          <p:nvPr/>
        </p:nvSpPr>
        <p:spPr>
          <a:xfrm>
            <a:off x="4724400" y="2376949"/>
            <a:ext cx="7118554"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Comic Sans MS"/>
                <a:ea typeface="+mn-lt"/>
                <a:cs typeface="+mn-lt"/>
              </a:rPr>
              <a:t>In addition to the information on the school's website, parents/carers can access services through the Local Authority’s Local Offer which can be </a:t>
            </a:r>
            <a:r>
              <a:rPr lang="en-US" sz="2000">
                <a:latin typeface="Comic Sans MS"/>
              </a:rPr>
              <a:t>found on the Worcestershire Children First Website:</a:t>
            </a:r>
          </a:p>
          <a:p>
            <a:endParaRPr lang="en-US" sz="2000">
              <a:latin typeface="Comic Sans MS"/>
            </a:endParaRPr>
          </a:p>
          <a:p>
            <a:r>
              <a:rPr lang="en-US" sz="2000">
                <a:latin typeface="Comic Sans MS"/>
                <a:hlinkClick r:id="rId4"/>
              </a:rPr>
              <a:t>What is SEND? | Worcestershire County Council</a:t>
            </a:r>
            <a:endParaRPr lang="en-US" sz="2000">
              <a:latin typeface="Comic Sans MS"/>
            </a:endParaRPr>
          </a:p>
        </p:txBody>
      </p:sp>
    </p:spTree>
    <p:extLst>
      <p:ext uri="{BB962C8B-B14F-4D97-AF65-F5344CB8AC3E}">
        <p14:creationId xmlns:p14="http://schemas.microsoft.com/office/powerpoint/2010/main" val="699407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solidFill>
                  <a:schemeClr val="tx1">
                    <a:lumMod val="85000"/>
                    <a:lumOff val="15000"/>
                  </a:schemeClr>
                </a:solidFill>
                <a:latin typeface="Comic Sans MS"/>
              </a:rPr>
              <a:t>School Contact details:</a:t>
            </a: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500"/>
          </a:p>
          <a:p>
            <a:pPr marL="0" indent="0">
              <a:lnSpc>
                <a:spcPct val="90000"/>
              </a:lnSpc>
              <a:buNone/>
            </a:pPr>
            <a:endParaRPr lang="en-GB" sz="1500"/>
          </a:p>
        </p:txBody>
      </p:sp>
      <p:sp>
        <p:nvSpPr>
          <p:cNvPr id="7" name="Rectangle: Rounded Corners 6">
            <a:extLst>
              <a:ext uri="{FF2B5EF4-FFF2-40B4-BE49-F238E27FC236}">
                <a16:creationId xmlns:a16="http://schemas.microsoft.com/office/drawing/2014/main" id="{E9321069-5C5C-44C4-9184-E185F01A6CFD}"/>
              </a:ext>
            </a:extLst>
          </p:cNvPr>
          <p:cNvSpPr/>
          <p:nvPr/>
        </p:nvSpPr>
        <p:spPr>
          <a:xfrm>
            <a:off x="1504428" y="1463287"/>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B14C50E8-06A0-97B3-4ADD-B566F829E6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393941"/>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EA2D73A-DE2C-8FD3-3BA9-E0EE0ABE9AA1}"/>
              </a:ext>
            </a:extLst>
          </p:cNvPr>
          <p:cNvSpPr txBox="1"/>
          <p:nvPr/>
        </p:nvSpPr>
        <p:spPr>
          <a:xfrm>
            <a:off x="4245078" y="1037303"/>
            <a:ext cx="7696199"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a:latin typeface="Comic Sans MS"/>
              </a:rPr>
              <a:t>SENDCo</a:t>
            </a:r>
            <a:r>
              <a:rPr lang="en-US" sz="2400">
                <a:latin typeface="Comic Sans MS"/>
              </a:rPr>
              <a:t>  </a:t>
            </a:r>
          </a:p>
          <a:p>
            <a:r>
              <a:rPr lang="en-US" sz="1600">
                <a:latin typeface="Comic Sans MS"/>
              </a:rPr>
              <a:t>           </a:t>
            </a:r>
          </a:p>
          <a:p>
            <a:pPr algn="ctr"/>
            <a:r>
              <a:rPr lang="en-US" sz="2400">
                <a:latin typeface="Comic Sans MS"/>
              </a:rPr>
              <a:t> Mrs. J Woodward</a:t>
            </a:r>
            <a:br>
              <a:rPr lang="en-US" sz="1600">
                <a:latin typeface="Comic Sans MS"/>
              </a:rPr>
            </a:br>
            <a:endParaRPr lang="en-US" sz="1600">
              <a:latin typeface="Comic Sans MS"/>
            </a:endParaRPr>
          </a:p>
          <a:p>
            <a:pPr algn="ctr"/>
            <a:r>
              <a:rPr lang="en-US" sz="1600">
                <a:latin typeface="Comic Sans MS"/>
              </a:rPr>
              <a:t> </a:t>
            </a:r>
            <a:r>
              <a:rPr lang="en-US" sz="2000">
                <a:latin typeface="Comic Sans MS"/>
              </a:rPr>
              <a:t>Email - </a:t>
            </a:r>
            <a:r>
              <a:rPr lang="en-US" sz="2000">
                <a:latin typeface="Comic Sans MS"/>
                <a:hlinkClick r:id="rId4"/>
              </a:rPr>
              <a:t>jwoodward@waps.shiresmat.org.uk</a:t>
            </a:r>
            <a:endParaRPr lang="en-US" sz="2000">
              <a:latin typeface="Comic Sans MS"/>
            </a:endParaRPr>
          </a:p>
          <a:p>
            <a:pPr algn="ctr"/>
            <a:endParaRPr lang="en-US" sz="2000">
              <a:latin typeface="Comic Sans MS"/>
            </a:endParaRPr>
          </a:p>
          <a:p>
            <a:pPr algn="ctr"/>
            <a:r>
              <a:rPr lang="en-US" sz="2000">
                <a:latin typeface="Comic Sans MS"/>
              </a:rPr>
              <a:t>Tel- 01527 544820</a:t>
            </a:r>
          </a:p>
          <a:p>
            <a:pPr algn="ctr"/>
            <a:endParaRPr lang="en-US" sz="2000">
              <a:latin typeface="Comic Sans MS"/>
            </a:endParaRPr>
          </a:p>
          <a:p>
            <a:pPr algn="ctr"/>
            <a:r>
              <a:rPr lang="en-US" sz="2000">
                <a:latin typeface="Comic Sans MS"/>
              </a:rPr>
              <a:t>Website - </a:t>
            </a:r>
            <a:r>
              <a:rPr lang="en-US" sz="2000">
                <a:latin typeface="Comic Sans MS"/>
                <a:ea typeface="+mn-lt"/>
                <a:cs typeface="+mn-lt"/>
                <a:hlinkClick r:id="rId5"/>
              </a:rPr>
              <a:t>Webheath Academy | Learning, Creating and Growing Together</a:t>
            </a:r>
          </a:p>
          <a:p>
            <a:endParaRPr lang="en-US"/>
          </a:p>
          <a:p>
            <a:endParaRPr lang="en-US"/>
          </a:p>
        </p:txBody>
      </p:sp>
    </p:spTree>
    <p:extLst>
      <p:ext uri="{BB962C8B-B14F-4D97-AF65-F5344CB8AC3E}">
        <p14:creationId xmlns:p14="http://schemas.microsoft.com/office/powerpoint/2010/main" val="3691112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solidFill>
                  <a:schemeClr val="tx1">
                    <a:lumMod val="85000"/>
                    <a:lumOff val="15000"/>
                  </a:schemeClr>
                </a:solidFill>
                <a:latin typeface="Comic Sans MS"/>
              </a:rPr>
              <a:t>What other support services can help me?</a:t>
            </a:r>
            <a:endParaRPr lang="en-US"/>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500"/>
          </a:p>
          <a:p>
            <a:pPr marL="0" indent="0">
              <a:lnSpc>
                <a:spcPct val="90000"/>
              </a:lnSpc>
              <a:buNone/>
            </a:pPr>
            <a:endParaRPr lang="en-GB" sz="1500"/>
          </a:p>
        </p:txBody>
      </p:sp>
      <p:sp>
        <p:nvSpPr>
          <p:cNvPr id="7" name="Rectangle: Rounded Corners 6">
            <a:extLst>
              <a:ext uri="{FF2B5EF4-FFF2-40B4-BE49-F238E27FC236}">
                <a16:creationId xmlns:a16="http://schemas.microsoft.com/office/drawing/2014/main" id="{E9321069-5C5C-44C4-9184-E185F01A6CFD}"/>
              </a:ext>
            </a:extLst>
          </p:cNvPr>
          <p:cNvSpPr/>
          <p:nvPr/>
        </p:nvSpPr>
        <p:spPr>
          <a:xfrm>
            <a:off x="1381524" y="1242062"/>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944BFA79-530D-01D9-0883-99FEDF2A44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8" y="5393941"/>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3C8ED0F-0F7D-F2C6-6192-7198EDF0CE2C}"/>
              </a:ext>
            </a:extLst>
          </p:cNvPr>
          <p:cNvSpPr txBox="1"/>
          <p:nvPr/>
        </p:nvSpPr>
        <p:spPr>
          <a:xfrm>
            <a:off x="5216013" y="877530"/>
            <a:ext cx="5975554"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Comic Sans MS"/>
                <a:hlinkClick r:id="rId4"/>
              </a:rPr>
              <a:t>https://www.autism.org.uk/</a:t>
            </a:r>
            <a:endParaRPr lang="en-US" sz="2000">
              <a:latin typeface="Comic Sans MS"/>
            </a:endParaRPr>
          </a:p>
          <a:p>
            <a:r>
              <a:rPr lang="en-US" sz="2000">
                <a:solidFill>
                  <a:srgbClr val="9454C3"/>
                </a:solidFill>
                <a:latin typeface="Comic Sans MS"/>
                <a:ea typeface="+mn-lt"/>
                <a:cs typeface="+mn-lt"/>
                <a:hlinkClick r:id="rId5"/>
              </a:rPr>
              <a:t>Welcome to ASDFriendly.org</a:t>
            </a:r>
            <a:r>
              <a:rPr lang="en-US" sz="2000">
                <a:latin typeface="Comic Sans MS"/>
                <a:ea typeface="+mn-lt"/>
                <a:cs typeface="+mn-lt"/>
              </a:rPr>
              <a:t> </a:t>
            </a:r>
            <a:endParaRPr lang="en-US" sz="2000">
              <a:latin typeface="Comic Sans MS"/>
            </a:endParaRPr>
          </a:p>
          <a:p>
            <a:r>
              <a:rPr lang="en-US" sz="2000">
                <a:solidFill>
                  <a:srgbClr val="9454C3"/>
                </a:solidFill>
                <a:latin typeface="Comic Sans MS"/>
                <a:ea typeface="+mn-lt"/>
                <a:cs typeface="+mn-lt"/>
                <a:hlinkClick r:id="rId5"/>
              </a:rPr>
              <a:t>http://asdfriendly.org/</a:t>
            </a:r>
            <a:r>
              <a:rPr lang="en-US" sz="2000">
                <a:latin typeface="Comic Sans MS"/>
                <a:ea typeface="+mn-lt"/>
                <a:cs typeface="+mn-lt"/>
              </a:rPr>
              <a:t> </a:t>
            </a:r>
          </a:p>
          <a:p>
            <a:r>
              <a:rPr lang="en-US" sz="2000">
                <a:solidFill>
                  <a:srgbClr val="9454C3"/>
                </a:solidFill>
                <a:latin typeface="Comic Sans MS"/>
                <a:ea typeface="+mn-lt"/>
                <a:cs typeface="+mn-lt"/>
                <a:hlinkClick r:id="rId6"/>
              </a:rPr>
              <a:t>https://www.pdasociety.org.uk/what-is-PDA/about-pda</a:t>
            </a:r>
            <a:endParaRPr lang="en-US" sz="2000">
              <a:latin typeface="Comic Sans MS"/>
            </a:endParaRPr>
          </a:p>
          <a:p>
            <a:endParaRPr lang="en-US" sz="2000">
              <a:latin typeface="Comic Sans MS"/>
              <a:ea typeface="+mn-lt"/>
              <a:cs typeface="+mn-lt"/>
            </a:endParaRPr>
          </a:p>
          <a:p>
            <a:r>
              <a:rPr lang="en-US" sz="2000">
                <a:latin typeface="Comic Sans MS"/>
                <a:ea typeface="+mn-lt"/>
                <a:cs typeface="+mn-lt"/>
                <a:hlinkClick r:id="rId7"/>
              </a:rPr>
              <a:t>British Dyslexia Association (bdadyslexia.org.uk)</a:t>
            </a:r>
            <a:endParaRPr lang="en-US" sz="2000">
              <a:latin typeface="Comic Sans MS"/>
              <a:ea typeface="+mn-lt"/>
              <a:cs typeface="+mn-lt"/>
            </a:endParaRPr>
          </a:p>
          <a:p>
            <a:r>
              <a:rPr lang="en-US" sz="2000">
                <a:solidFill>
                  <a:srgbClr val="9454C3"/>
                </a:solidFill>
                <a:latin typeface="Comic Sans MS"/>
                <a:hlinkClick r:id="rId8"/>
              </a:rPr>
              <a:t>http://www.dyscalculia.me.uk/</a:t>
            </a:r>
            <a:endParaRPr lang="en-US" sz="2000">
              <a:latin typeface="Comic Sans MS"/>
            </a:endParaRPr>
          </a:p>
          <a:p>
            <a:endParaRPr lang="en-US" sz="2000">
              <a:solidFill>
                <a:srgbClr val="9454C3"/>
              </a:solidFill>
              <a:latin typeface="Comic Sans MS"/>
              <a:ea typeface="+mn-lt"/>
              <a:cs typeface="+mn-lt"/>
            </a:endParaRPr>
          </a:p>
          <a:p>
            <a:r>
              <a:rPr lang="en-US" sz="2000">
                <a:solidFill>
                  <a:srgbClr val="9454C3"/>
                </a:solidFill>
                <a:ea typeface="+mn-lt"/>
                <a:cs typeface="+mn-lt"/>
                <a:hlinkClick r:id="rId9"/>
              </a:rPr>
              <a:t>Welcome to SENDIASS Herefordshire and Worcestershire | Worcestershire County Council</a:t>
            </a:r>
            <a:endParaRPr lang="en-US"/>
          </a:p>
          <a:p>
            <a:endParaRPr lang="en-US" sz="2000">
              <a:solidFill>
                <a:srgbClr val="9454C3"/>
              </a:solidFill>
              <a:latin typeface="Comic Sans MS"/>
            </a:endParaRPr>
          </a:p>
          <a:p>
            <a:endParaRPr lang="en-US"/>
          </a:p>
          <a:p>
            <a:endParaRPr lang="en-US">
              <a:ea typeface="+mn-lt"/>
              <a:cs typeface="+mn-lt"/>
            </a:endParaRPr>
          </a:p>
          <a:p>
            <a:endParaRPr lang="en-US">
              <a:ea typeface="+mn-lt"/>
              <a:cs typeface="+mn-lt"/>
            </a:endParaRPr>
          </a:p>
          <a:p>
            <a:endParaRPr lang="en-US">
              <a:ea typeface="+mn-lt"/>
              <a:cs typeface="+mn-lt"/>
            </a:endParaRPr>
          </a:p>
          <a:p>
            <a:endParaRPr lang="en-US">
              <a:ea typeface="+mn-lt"/>
              <a:cs typeface="+mn-lt"/>
            </a:endParaRPr>
          </a:p>
        </p:txBody>
      </p:sp>
    </p:spTree>
    <p:extLst>
      <p:ext uri="{BB962C8B-B14F-4D97-AF65-F5344CB8AC3E}">
        <p14:creationId xmlns:p14="http://schemas.microsoft.com/office/powerpoint/2010/main" val="200179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3BFED-4ECD-4EDA-8142-EAACA5B8F8AF}"/>
              </a:ext>
            </a:extLst>
          </p:cNvPr>
          <p:cNvSpPr>
            <a:spLocks noGrp="1"/>
          </p:cNvSpPr>
          <p:nvPr>
            <p:ph type="title"/>
          </p:nvPr>
        </p:nvSpPr>
        <p:spPr>
          <a:xfrm>
            <a:off x="1452761" y="816638"/>
            <a:ext cx="8596668" cy="649857"/>
          </a:xfrm>
        </p:spPr>
        <p:txBody>
          <a:bodyPr>
            <a:noAutofit/>
          </a:bodyPr>
          <a:lstStyle/>
          <a:p>
            <a:r>
              <a:rPr lang="en-US" sz="4000">
                <a:solidFill>
                  <a:schemeClr val="tx1"/>
                </a:solidFill>
                <a:latin typeface="Comic Sans MS" panose="030F0702030302020204" pitchFamily="66" charset="0"/>
              </a:rPr>
              <a:t>Areas of Special Educational needs</a:t>
            </a:r>
            <a:endParaRPr lang="en-GB" sz="4000">
              <a:solidFill>
                <a:schemeClr val="tx1"/>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93083134-00BF-4E66-AB2E-417474C7D4F4}"/>
              </a:ext>
            </a:extLst>
          </p:cNvPr>
          <p:cNvSpPr>
            <a:spLocks noGrp="1"/>
          </p:cNvSpPr>
          <p:nvPr>
            <p:ph idx="1"/>
          </p:nvPr>
        </p:nvSpPr>
        <p:spPr/>
        <p:txBody>
          <a:bodyPr vert="horz" lIns="91440" tIns="45720" rIns="91440" bIns="45720" rtlCol="0" anchor="t">
            <a:normAutofit/>
          </a:bodyPr>
          <a:lstStyle/>
          <a:p>
            <a:pPr marL="0" indent="0">
              <a:buNone/>
            </a:pPr>
            <a:endParaRPr lang="en-US"/>
          </a:p>
          <a:p>
            <a:endParaRPr lang="en-GB"/>
          </a:p>
        </p:txBody>
      </p:sp>
      <p:pic>
        <p:nvPicPr>
          <p:cNvPr id="5" name="Picture 4" descr="Image result for webheath academy primary school">
            <a:extLst>
              <a:ext uri="{FF2B5EF4-FFF2-40B4-BE49-F238E27FC236}">
                <a16:creationId xmlns:a16="http://schemas.microsoft.com/office/drawing/2014/main" id="{B3286A66-EA2F-09B3-24D0-9271D2D88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200AA6E-DD26-A818-6607-ADCD0C86FF2B}"/>
              </a:ext>
            </a:extLst>
          </p:cNvPr>
          <p:cNvSpPr txBox="1"/>
          <p:nvPr/>
        </p:nvSpPr>
        <p:spPr>
          <a:xfrm>
            <a:off x="5602448" y="1997839"/>
            <a:ext cx="6295938" cy="2862322"/>
          </a:xfrm>
          <a:prstGeom prst="rect">
            <a:avLst/>
          </a:prstGeom>
          <a:noFill/>
        </p:spPr>
        <p:txBody>
          <a:bodyPr wrap="square" lIns="91440" tIns="45720" rIns="91440" bIns="45720" anchor="t">
            <a:spAutoFit/>
          </a:bodyPr>
          <a:lstStyle/>
          <a:p>
            <a:r>
              <a:rPr lang="en-GB">
                <a:latin typeface="Comic Sans MS"/>
              </a:rPr>
              <a:t>Children are identified as having SEND, when they have a significantly greater difficulty in learning than most children the same age or have a disability which prevents or hinders them from making use of education facilities of a kind provided for children of the same age in schools within the area of the Local Authority (SEND Regulations 2015). At </a:t>
            </a:r>
            <a:r>
              <a:rPr lang="en-GB" err="1">
                <a:latin typeface="Comic Sans MS"/>
              </a:rPr>
              <a:t>Webheath</a:t>
            </a:r>
            <a:r>
              <a:rPr lang="en-GB">
                <a:latin typeface="Comic Sans MS"/>
              </a:rPr>
              <a:t> there are children who have a range of additional needs from the four areas of need set out in the SEN (Special Educational Need) Code of Practice, 2014</a:t>
            </a:r>
          </a:p>
        </p:txBody>
      </p:sp>
      <p:pic>
        <p:nvPicPr>
          <p:cNvPr id="5122" name="Picture 2" descr="😍 Relationship between disability and special educational needs. THE ...">
            <a:extLst>
              <a:ext uri="{FF2B5EF4-FFF2-40B4-BE49-F238E27FC236}">
                <a16:creationId xmlns:a16="http://schemas.microsoft.com/office/drawing/2014/main" id="{E66F42A8-27C4-8C06-4B11-A0D0908A00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6696" y="1742397"/>
            <a:ext cx="4146166" cy="416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229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C31DD-9FE9-4A10-A1B8-FBF0E53DA945}"/>
              </a:ext>
            </a:extLst>
          </p:cNvPr>
          <p:cNvSpPr>
            <a:spLocks noGrp="1"/>
          </p:cNvSpPr>
          <p:nvPr>
            <p:ph type="title"/>
          </p:nvPr>
        </p:nvSpPr>
        <p:spPr>
          <a:xfrm>
            <a:off x="786391" y="624652"/>
            <a:ext cx="8596668" cy="571500"/>
          </a:xfrm>
        </p:spPr>
        <p:txBody>
          <a:bodyPr>
            <a:normAutofit fontScale="90000"/>
          </a:bodyPr>
          <a:lstStyle/>
          <a:p>
            <a:r>
              <a:rPr lang="en-US">
                <a:solidFill>
                  <a:schemeClr val="tx1"/>
                </a:solidFill>
                <a:latin typeface="Comic Sans MS" panose="030F0702030302020204" pitchFamily="66" charset="0"/>
              </a:rPr>
              <a:t>Page 1 Quick links:</a:t>
            </a:r>
            <a:endParaRPr lang="en-GB">
              <a:solidFill>
                <a:schemeClr val="tx1"/>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3EBAE6F9-D48F-4BB5-822A-5F0A394D1DAC}"/>
              </a:ext>
            </a:extLst>
          </p:cNvPr>
          <p:cNvSpPr>
            <a:spLocks noGrp="1"/>
          </p:cNvSpPr>
          <p:nvPr>
            <p:ph idx="1"/>
          </p:nvPr>
        </p:nvSpPr>
        <p:spPr>
          <a:xfrm>
            <a:off x="575167" y="1549517"/>
            <a:ext cx="9019116" cy="4381500"/>
          </a:xfrm>
        </p:spPr>
        <p:txBody>
          <a:bodyPr>
            <a:normAutofit/>
          </a:bodyPr>
          <a:lstStyle/>
          <a:p>
            <a:r>
              <a:rPr lang="en-GB">
                <a:latin typeface="Comic Sans MS" panose="030F0702030302020204" pitchFamily="66" charset="0"/>
                <a:hlinkClick r:id="rId2" action="ppaction://hlinksldjump"/>
              </a:rPr>
              <a:t>What should I do if I think my child has Special Educational needs</a:t>
            </a:r>
            <a:r>
              <a:rPr lang="en-GB">
                <a:latin typeface="Comic Sans MS" panose="030F0702030302020204" pitchFamily="66" charset="0"/>
              </a:rPr>
              <a:t>?</a:t>
            </a:r>
          </a:p>
          <a:p>
            <a:r>
              <a:rPr lang="en-US">
                <a:latin typeface="Comic Sans MS" panose="030F0702030302020204" pitchFamily="66" charset="0"/>
                <a:hlinkClick r:id="rId3" action="ppaction://hlinksldjump"/>
              </a:rPr>
              <a:t>How does the school know if a child needs extra help?</a:t>
            </a:r>
            <a:endParaRPr lang="en-US">
              <a:latin typeface="Comic Sans MS" panose="030F0702030302020204" pitchFamily="66" charset="0"/>
            </a:endParaRPr>
          </a:p>
          <a:p>
            <a:r>
              <a:rPr lang="en-US">
                <a:latin typeface="Comic Sans MS" panose="030F0702030302020204" pitchFamily="66" charset="0"/>
                <a:hlinkClick r:id="rId4" action="ppaction://hlinksldjump"/>
              </a:rPr>
              <a:t>How will both school and I know how my child is doing?</a:t>
            </a:r>
            <a:endParaRPr lang="en-US">
              <a:latin typeface="Comic Sans MS" panose="030F0702030302020204" pitchFamily="66" charset="0"/>
            </a:endParaRPr>
          </a:p>
          <a:p>
            <a:r>
              <a:rPr lang="en-US">
                <a:latin typeface="Comic Sans MS" panose="030F0702030302020204" pitchFamily="66" charset="0"/>
                <a:hlinkClick r:id="rId5" action="ppaction://hlinksldjump"/>
              </a:rPr>
              <a:t>How will school help me support my child’s learning?</a:t>
            </a:r>
            <a:endParaRPr lang="en-US">
              <a:latin typeface="Comic Sans MS" panose="030F0702030302020204" pitchFamily="66" charset="0"/>
            </a:endParaRPr>
          </a:p>
          <a:p>
            <a:r>
              <a:rPr lang="en-US">
                <a:latin typeface="Comic Sans MS" panose="030F0702030302020204" pitchFamily="66" charset="0"/>
                <a:hlinkClick r:id="rId6" action="ppaction://hlinksldjump"/>
              </a:rPr>
              <a:t>How will the curriculum be matched to my child’s needs?</a:t>
            </a:r>
            <a:endParaRPr lang="en-US">
              <a:latin typeface="Comic Sans MS" panose="030F0702030302020204" pitchFamily="66" charset="0"/>
            </a:endParaRPr>
          </a:p>
          <a:p>
            <a:r>
              <a:rPr lang="en-US">
                <a:latin typeface="Comic Sans MS" panose="030F0702030302020204" pitchFamily="66" charset="0"/>
                <a:hlinkClick r:id="rId7" action="ppaction://hlinksldjump"/>
              </a:rPr>
              <a:t>How are the school’s resources allocated and matched to chi...</a:t>
            </a:r>
            <a:endParaRPr lang="en-US">
              <a:latin typeface="Comic Sans MS" panose="030F0702030302020204" pitchFamily="66" charset="0"/>
            </a:endParaRPr>
          </a:p>
          <a:p>
            <a:r>
              <a:rPr lang="en-US">
                <a:latin typeface="Comic Sans MS" panose="030F0702030302020204" pitchFamily="66" charset="0"/>
                <a:hlinkClick r:id="rId8" action="ppaction://hlinksldjump"/>
              </a:rPr>
              <a:t>How will the school decide the type of support my child </a:t>
            </a:r>
            <a:r>
              <a:rPr lang="en-US" err="1">
                <a:latin typeface="Comic Sans MS" panose="030F0702030302020204" pitchFamily="66" charset="0"/>
                <a:hlinkClick r:id="rId8" action="ppaction://hlinksldjump"/>
              </a:rPr>
              <a:t>wi</a:t>
            </a:r>
            <a:r>
              <a:rPr lang="en-US">
                <a:latin typeface="Comic Sans MS" panose="030F0702030302020204" pitchFamily="66" charset="0"/>
                <a:hlinkClick r:id="rId8" action="ppaction://hlinksldjump"/>
              </a:rPr>
              <a:t>...</a:t>
            </a:r>
            <a:endParaRPr lang="en-US">
              <a:latin typeface="Comic Sans MS" panose="030F0702030302020204" pitchFamily="66" charset="0"/>
            </a:endParaRPr>
          </a:p>
          <a:p>
            <a:r>
              <a:rPr lang="en-US">
                <a:latin typeface="Comic Sans MS" panose="030F0702030302020204" pitchFamily="66" charset="0"/>
                <a:hlinkClick r:id="rId9" action="ppaction://hlinksldjump"/>
              </a:rPr>
              <a:t>How does the school judge whether the support has had an ...</a:t>
            </a:r>
            <a:endParaRPr lang="en-US">
              <a:latin typeface="Comic Sans MS" panose="030F0702030302020204" pitchFamily="66" charset="0"/>
            </a:endParaRPr>
          </a:p>
          <a:p>
            <a:r>
              <a:rPr lang="en-US">
                <a:latin typeface="Comic Sans MS" panose="030F0702030302020204" pitchFamily="66" charset="0"/>
                <a:hlinkClick r:id="rId10" action="ppaction://hlinksldjump"/>
              </a:rPr>
              <a:t>How will my child be included in activities outside the c...</a:t>
            </a:r>
            <a:endParaRPr lang="en-US">
              <a:latin typeface="Comic Sans MS" panose="030F0702030302020204" pitchFamily="66" charset="0"/>
            </a:endParaRPr>
          </a:p>
          <a:p>
            <a:r>
              <a:rPr lang="en-US">
                <a:latin typeface="Comic Sans MS" panose="030F0702030302020204" pitchFamily="66" charset="0"/>
                <a:hlinkClick r:id="rId11" action="ppaction://hlinksldjump"/>
              </a:rPr>
              <a:t>What support will there be for my child’s overall well be...</a:t>
            </a:r>
            <a:endParaRPr lang="en-US">
              <a:latin typeface="Comic Sans MS" panose="030F0702030302020204" pitchFamily="66" charset="0"/>
            </a:endParaRPr>
          </a:p>
        </p:txBody>
      </p:sp>
      <p:pic>
        <p:nvPicPr>
          <p:cNvPr id="5" name="Picture 4" descr="Image result for webheath academy primary school">
            <a:extLst>
              <a:ext uri="{FF2B5EF4-FFF2-40B4-BE49-F238E27FC236}">
                <a16:creationId xmlns:a16="http://schemas.microsoft.com/office/drawing/2014/main" id="{06A31F84-BE1F-EC5C-8000-9B56DC2B3C1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0720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774D0-2714-4C58-B756-1613675429EC}"/>
              </a:ext>
            </a:extLst>
          </p:cNvPr>
          <p:cNvSpPr>
            <a:spLocks noGrp="1"/>
          </p:cNvSpPr>
          <p:nvPr>
            <p:ph type="title"/>
          </p:nvPr>
        </p:nvSpPr>
        <p:spPr>
          <a:xfrm>
            <a:off x="367941" y="452866"/>
            <a:ext cx="8596668" cy="649857"/>
          </a:xfrm>
        </p:spPr>
        <p:txBody>
          <a:bodyPr/>
          <a:lstStyle/>
          <a:p>
            <a:r>
              <a:rPr lang="en-US">
                <a:solidFill>
                  <a:schemeClr val="tx1"/>
                </a:solidFill>
                <a:latin typeface="Comic Sans MS" panose="030F0702030302020204" pitchFamily="66" charset="0"/>
              </a:rPr>
              <a:t>Page 2 Quick links:</a:t>
            </a:r>
            <a:endParaRPr lang="en-GB">
              <a:solidFill>
                <a:schemeClr val="tx1"/>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1A9DD166-A580-4D60-A16C-50BB6E9EB76F}"/>
              </a:ext>
            </a:extLst>
          </p:cNvPr>
          <p:cNvSpPr>
            <a:spLocks noGrp="1"/>
          </p:cNvSpPr>
          <p:nvPr>
            <p:ph idx="1"/>
          </p:nvPr>
        </p:nvSpPr>
        <p:spPr>
          <a:xfrm>
            <a:off x="443442" y="1413941"/>
            <a:ext cx="11305116" cy="4480866"/>
          </a:xfrm>
        </p:spPr>
        <p:txBody>
          <a:bodyPr>
            <a:normAutofit/>
          </a:bodyPr>
          <a:lstStyle/>
          <a:p>
            <a:r>
              <a:rPr lang="en-US" sz="2000">
                <a:latin typeface="Comic Sans MS" panose="030F0702030302020204" pitchFamily="66" charset="0"/>
                <a:hlinkClick r:id="rId2" action="ppaction://hlinksldjump"/>
              </a:rPr>
              <a:t>What training have the staff supporting SEND had or what ...</a:t>
            </a:r>
            <a:endParaRPr lang="en-US" sz="2000">
              <a:latin typeface="Comic Sans MS" panose="030F0702030302020204" pitchFamily="66" charset="0"/>
            </a:endParaRPr>
          </a:p>
          <a:p>
            <a:r>
              <a:rPr lang="en-US" sz="2000">
                <a:latin typeface="Comic Sans MS" panose="030F0702030302020204" pitchFamily="66" charset="0"/>
                <a:hlinkClick r:id="rId3" action="ppaction://hlinksldjump"/>
              </a:rPr>
              <a:t>How accessible is the school both indoors and outdoors?</a:t>
            </a:r>
            <a:endParaRPr lang="en-US" sz="2000">
              <a:latin typeface="Comic Sans MS" panose="030F0702030302020204" pitchFamily="66" charset="0"/>
            </a:endParaRPr>
          </a:p>
          <a:p>
            <a:r>
              <a:rPr lang="en-US" sz="2000">
                <a:latin typeface="Comic Sans MS" panose="030F0702030302020204" pitchFamily="66" charset="0"/>
                <a:hlinkClick r:id="rId4" action="ppaction://hlinksldjump"/>
              </a:rPr>
              <a:t>How are parents involved in the school? How can I get inv...</a:t>
            </a:r>
            <a:endParaRPr lang="en-US" sz="2000">
              <a:latin typeface="Comic Sans MS" panose="030F0702030302020204" pitchFamily="66" charset="0"/>
            </a:endParaRPr>
          </a:p>
          <a:p>
            <a:r>
              <a:rPr lang="en-US" sz="2000">
                <a:latin typeface="Comic Sans MS" panose="030F0702030302020204" pitchFamily="66" charset="0"/>
                <a:hlinkClick r:id="rId5" action="ppaction://hlinksldjump"/>
              </a:rPr>
              <a:t>How do children contribute their views about their </a:t>
            </a:r>
            <a:r>
              <a:rPr lang="en-US" sz="2000" err="1">
                <a:latin typeface="Comic Sans MS" panose="030F0702030302020204" pitchFamily="66" charset="0"/>
                <a:hlinkClick r:id="rId5" action="ppaction://hlinksldjump"/>
              </a:rPr>
              <a:t>suppor</a:t>
            </a:r>
            <a:r>
              <a:rPr lang="en-US" sz="2000">
                <a:latin typeface="Comic Sans MS" panose="030F0702030302020204" pitchFamily="66" charset="0"/>
                <a:hlinkClick r:id="rId5" action="ppaction://hlinksldjump"/>
              </a:rPr>
              <a:t>...</a:t>
            </a:r>
            <a:endParaRPr lang="en-US" sz="2000">
              <a:latin typeface="Comic Sans MS" panose="030F0702030302020204" pitchFamily="66" charset="0"/>
            </a:endParaRPr>
          </a:p>
          <a:p>
            <a:r>
              <a:rPr lang="en-US" sz="2000">
                <a:latin typeface="Comic Sans MS" panose="030F0702030302020204" pitchFamily="66" charset="0"/>
                <a:hlinkClick r:id="rId6" action="ppaction://hlinksldjump"/>
              </a:rPr>
              <a:t>What specialist services are available or can be accessed...</a:t>
            </a:r>
            <a:endParaRPr lang="en-US" sz="2000">
              <a:latin typeface="Comic Sans MS" panose="030F0702030302020204" pitchFamily="66" charset="0"/>
            </a:endParaRPr>
          </a:p>
          <a:p>
            <a:r>
              <a:rPr lang="en-US" sz="2000">
                <a:latin typeface="Comic Sans MS" panose="030F0702030302020204" pitchFamily="66" charset="0"/>
                <a:hlinkClick r:id="rId7" action="ppaction://hlinksldjump"/>
              </a:rPr>
              <a:t>How will the school prepare and support my child when </a:t>
            </a:r>
            <a:r>
              <a:rPr lang="en-US" sz="2000" err="1">
                <a:latin typeface="Comic Sans MS" panose="030F0702030302020204" pitchFamily="66" charset="0"/>
                <a:hlinkClick r:id="rId7" action="ppaction://hlinksldjump"/>
              </a:rPr>
              <a:t>tra</a:t>
            </a:r>
            <a:r>
              <a:rPr lang="en-US" sz="2000">
                <a:latin typeface="Comic Sans MS" panose="030F0702030302020204" pitchFamily="66" charset="0"/>
                <a:hlinkClick r:id="rId7" action="ppaction://hlinksldjump"/>
              </a:rPr>
              <a:t>...</a:t>
            </a:r>
            <a:endParaRPr lang="en-US" sz="2000">
              <a:latin typeface="Comic Sans MS" panose="030F0702030302020204" pitchFamily="66" charset="0"/>
            </a:endParaRPr>
          </a:p>
          <a:p>
            <a:r>
              <a:rPr lang="en-US" sz="2000">
                <a:latin typeface="Comic Sans MS" panose="030F0702030302020204" pitchFamily="66" charset="0"/>
                <a:hlinkClick r:id="rId8" action="ppaction://hlinksldjump"/>
              </a:rPr>
              <a:t>Who can I contact for further information or to complain ...</a:t>
            </a:r>
            <a:endParaRPr lang="en-US" sz="2000">
              <a:latin typeface="Comic Sans MS" panose="030F0702030302020204" pitchFamily="66" charset="0"/>
            </a:endParaRPr>
          </a:p>
          <a:p>
            <a:r>
              <a:rPr lang="en-GB" sz="2000">
                <a:latin typeface="Comic Sans MS" panose="030F0702030302020204" pitchFamily="66" charset="0"/>
                <a:hlinkClick r:id="rId9" action="ppaction://hlinksldjump"/>
              </a:rPr>
              <a:t>The Local Offer</a:t>
            </a:r>
            <a:endParaRPr lang="en-GB" sz="2000">
              <a:latin typeface="Comic Sans MS" panose="030F0702030302020204" pitchFamily="66" charset="0"/>
            </a:endParaRPr>
          </a:p>
          <a:p>
            <a:r>
              <a:rPr lang="en-GB" sz="2000">
                <a:latin typeface="Comic Sans MS" panose="030F0702030302020204" pitchFamily="66" charset="0"/>
                <a:hlinkClick r:id="rId10" action="ppaction://hlinksldjump"/>
              </a:rPr>
              <a:t>School Contact details:</a:t>
            </a:r>
            <a:endParaRPr lang="en-GB" sz="2000">
              <a:latin typeface="Comic Sans MS" panose="030F0702030302020204" pitchFamily="66" charset="0"/>
            </a:endParaRPr>
          </a:p>
          <a:p>
            <a:r>
              <a:rPr lang="en-US" sz="2000">
                <a:latin typeface="Comic Sans MS" panose="030F0702030302020204" pitchFamily="66" charset="0"/>
                <a:hlinkClick r:id="rId11" action="ppaction://hlinksldjump"/>
              </a:rPr>
              <a:t>What other support services can help me?</a:t>
            </a:r>
            <a:endParaRPr lang="en-GB" sz="2000">
              <a:latin typeface="Comic Sans MS" panose="030F0702030302020204" pitchFamily="66" charset="0"/>
            </a:endParaRPr>
          </a:p>
          <a:p>
            <a:endParaRPr lang="en-GB"/>
          </a:p>
        </p:txBody>
      </p:sp>
      <p:pic>
        <p:nvPicPr>
          <p:cNvPr id="4" name="Picture 3" descr="Image result for webheath academy primary school">
            <a:extLst>
              <a:ext uri="{FF2B5EF4-FFF2-40B4-BE49-F238E27FC236}">
                <a16:creationId xmlns:a16="http://schemas.microsoft.com/office/drawing/2014/main" id="{014BB1A1-03CA-F197-B58A-E0DBDCB4C18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0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36945" y="513346"/>
            <a:ext cx="3367359" cy="5224724"/>
          </a:xfrm>
        </p:spPr>
        <p:txBody>
          <a:bodyPr anchor="ctr">
            <a:normAutofit/>
          </a:bodyPr>
          <a:lstStyle/>
          <a:p>
            <a:pPr algn="ctr"/>
            <a:r>
              <a:rPr lang="en-GB">
                <a:solidFill>
                  <a:schemeClr val="tx1"/>
                </a:solidFill>
                <a:latin typeface="Comic Sans MS" panose="030F0702030302020204" pitchFamily="66" charset="0"/>
              </a:rPr>
              <a:t>What should I do if I think my child has Special Educational needs?</a:t>
            </a:r>
          </a:p>
        </p:txBody>
      </p:sp>
      <p:sp>
        <p:nvSpPr>
          <p:cNvPr id="4" name="Rectangle: Rounded Corners 3">
            <a:extLst>
              <a:ext uri="{FF2B5EF4-FFF2-40B4-BE49-F238E27FC236}">
                <a16:creationId xmlns:a16="http://schemas.microsoft.com/office/drawing/2014/main" id="{3DA77E61-68F2-4D15-AA2D-A7E96718186E}"/>
              </a:ext>
            </a:extLst>
          </p:cNvPr>
          <p:cNvSpPr/>
          <p:nvPr/>
        </p:nvSpPr>
        <p:spPr>
          <a:xfrm>
            <a:off x="927134" y="319585"/>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3" name="Picture 2" descr="Image result for webheath academy primary school">
            <a:extLst>
              <a:ext uri="{FF2B5EF4-FFF2-40B4-BE49-F238E27FC236}">
                <a16:creationId xmlns:a16="http://schemas.microsoft.com/office/drawing/2014/main" id="{7D305BAB-2A21-8F28-5668-AB5460FB7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593A65F-C174-5C6D-359C-03647B61FC09}"/>
              </a:ext>
            </a:extLst>
          </p:cNvPr>
          <p:cNvSpPr txBox="1"/>
          <p:nvPr/>
        </p:nvSpPr>
        <p:spPr>
          <a:xfrm>
            <a:off x="4431483" y="869527"/>
            <a:ext cx="7355043" cy="4247317"/>
          </a:xfrm>
          <a:prstGeom prst="rect">
            <a:avLst/>
          </a:prstGeom>
          <a:noFill/>
        </p:spPr>
        <p:txBody>
          <a:bodyPr wrap="square" lIns="91440" tIns="45720" rIns="91440" bIns="45720" anchor="t">
            <a:spAutoFit/>
          </a:bodyPr>
          <a:lstStyle/>
          <a:p>
            <a:r>
              <a:rPr lang="en-GB">
                <a:latin typeface="Comic Sans MS" panose="030F0702030302020204" pitchFamily="66" charset="0"/>
              </a:rPr>
              <a:t>Parents/carers who are worried about their child’s learning, or who have concerns about additional needs are encouraged to discuss their concerns with their child’s class teacher.</a:t>
            </a:r>
            <a:r>
              <a:rPr lang="en-GB"/>
              <a:t> </a:t>
            </a:r>
          </a:p>
          <a:p>
            <a:r>
              <a:rPr lang="en-GB">
                <a:latin typeface="Comic Sans MS" panose="030F0702030302020204" pitchFamily="66" charset="0"/>
              </a:rPr>
              <a:t>Class teachers will liaise with the SENDCo, and meetings will be arranged to discuss concerns</a:t>
            </a:r>
            <a:r>
              <a:rPr lang="en-GB"/>
              <a:t>. </a:t>
            </a:r>
          </a:p>
          <a:p>
            <a:endParaRPr lang="en-GB"/>
          </a:p>
          <a:p>
            <a:r>
              <a:rPr lang="en-GB">
                <a:latin typeface="Comic Sans MS"/>
              </a:rPr>
              <a:t>All teachers and those supporting children in their learning, are vigilant at raising concerns  with parents/carers and the SENDCo. Class teachers meet with the SENDCo and Assessment Leader regularly to monitor progress, identify needs and celebrate achievement</a:t>
            </a:r>
          </a:p>
          <a:p>
            <a:endParaRPr lang="en-GB"/>
          </a:p>
          <a:p>
            <a:r>
              <a:rPr lang="en-GB">
                <a:latin typeface="Comic Sans MS"/>
              </a:rPr>
              <a:t>Should parents/carers want to contact the SENDCo directly, they should do this via email or by calling the school office. </a:t>
            </a:r>
            <a:endParaRPr lang="en-GB">
              <a:latin typeface="Comic Sans MS" panose="030F0702030302020204" pitchFamily="66" charset="0"/>
            </a:endParaRPr>
          </a:p>
          <a:p>
            <a:endParaRPr lang="en-GB"/>
          </a:p>
        </p:txBody>
      </p:sp>
      <p:sp>
        <p:nvSpPr>
          <p:cNvPr id="11" name="TextBox 10">
            <a:extLst>
              <a:ext uri="{FF2B5EF4-FFF2-40B4-BE49-F238E27FC236}">
                <a16:creationId xmlns:a16="http://schemas.microsoft.com/office/drawing/2014/main" id="{D71D16E7-A2B4-E0D9-BC1F-70D8C37EAACB}"/>
              </a:ext>
            </a:extLst>
          </p:cNvPr>
          <p:cNvSpPr txBox="1"/>
          <p:nvPr/>
        </p:nvSpPr>
        <p:spPr>
          <a:xfrm>
            <a:off x="1351723" y="5818533"/>
            <a:ext cx="4571999" cy="923330"/>
          </a:xfrm>
          <a:prstGeom prst="rect">
            <a:avLst/>
          </a:prstGeom>
          <a:noFill/>
        </p:spPr>
        <p:txBody>
          <a:bodyPr wrap="square" rtlCol="0">
            <a:spAutoFit/>
          </a:bodyPr>
          <a:lstStyle/>
          <a:p>
            <a:r>
              <a:rPr lang="en-GB"/>
              <a:t>SENDCo; Mrs J Woodward</a:t>
            </a:r>
          </a:p>
          <a:p>
            <a:r>
              <a:rPr lang="en-GB"/>
              <a:t>email; </a:t>
            </a:r>
            <a:r>
              <a:rPr lang="en-GB">
                <a:hlinkClick r:id="rId4"/>
              </a:rPr>
              <a:t>jwoodward@waps.shiresmat.org.uk</a:t>
            </a:r>
            <a:endParaRPr lang="en-GB"/>
          </a:p>
          <a:p>
            <a:r>
              <a:rPr lang="en-GB"/>
              <a:t>Tel; 01527 544820</a:t>
            </a:r>
          </a:p>
        </p:txBody>
      </p:sp>
    </p:spTree>
    <p:extLst>
      <p:ext uri="{BB962C8B-B14F-4D97-AF65-F5344CB8AC3E}">
        <p14:creationId xmlns:p14="http://schemas.microsoft.com/office/powerpoint/2010/main" val="1994515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solidFill>
                  <a:schemeClr val="tx1"/>
                </a:solidFill>
                <a:latin typeface="Comic Sans MS" panose="030F0702030302020204" pitchFamily="66" charset="0"/>
              </a:rPr>
              <a:t>How does the school know if a child needs extra help?</a:t>
            </a:r>
            <a:endParaRPr lang="en-US"/>
          </a:p>
        </p:txBody>
      </p:sp>
      <p:sp>
        <p:nvSpPr>
          <p:cNvPr id="6" name="Rectangle: Rounded Corners 5">
            <a:extLst>
              <a:ext uri="{FF2B5EF4-FFF2-40B4-BE49-F238E27FC236}">
                <a16:creationId xmlns:a16="http://schemas.microsoft.com/office/drawing/2014/main" id="{ADFE2A2D-86F8-4B13-A198-656682F58CE7}"/>
              </a:ext>
            </a:extLst>
          </p:cNvPr>
          <p:cNvSpPr/>
          <p:nvPr/>
        </p:nvSpPr>
        <p:spPr>
          <a:xfrm>
            <a:off x="1166619" y="384899"/>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4" name="Picture 3" descr="Image result for webheath academy primary school">
            <a:extLst>
              <a:ext uri="{FF2B5EF4-FFF2-40B4-BE49-F238E27FC236}">
                <a16:creationId xmlns:a16="http://schemas.microsoft.com/office/drawing/2014/main" id="{D8184D9C-3DED-BAE7-63F3-F2D482A487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5E25442-E3C6-5557-E732-98381CCB51D1}"/>
              </a:ext>
            </a:extLst>
          </p:cNvPr>
          <p:cNvSpPr txBox="1"/>
          <p:nvPr/>
        </p:nvSpPr>
        <p:spPr>
          <a:xfrm>
            <a:off x="4472783" y="684707"/>
            <a:ext cx="7134138" cy="4524315"/>
          </a:xfrm>
          <a:prstGeom prst="rect">
            <a:avLst/>
          </a:prstGeom>
          <a:noFill/>
        </p:spPr>
        <p:txBody>
          <a:bodyPr wrap="square" lIns="91440" tIns="45720" rIns="91440" bIns="45720" anchor="t">
            <a:spAutoFit/>
          </a:bodyPr>
          <a:lstStyle/>
          <a:p>
            <a:r>
              <a:rPr lang="en-GB">
                <a:latin typeface="Comic Sans MS"/>
              </a:rPr>
              <a:t>The identification of a child needing extra help can come from staff members, parents/carers, outside agencies or the child themselves. </a:t>
            </a:r>
            <a:endParaRPr lang="en-US">
              <a:latin typeface="Comic Sans MS"/>
            </a:endParaRPr>
          </a:p>
          <a:p>
            <a:endParaRPr lang="en-GB"/>
          </a:p>
          <a:p>
            <a:r>
              <a:rPr lang="en-GB">
                <a:latin typeface="Comic Sans MS"/>
              </a:rPr>
              <a:t>Class teachers and those supporting your children in their learning, work closely together to monitor progress and identify where extra help is needed. </a:t>
            </a:r>
          </a:p>
          <a:p>
            <a:endParaRPr lang="en-GB">
              <a:latin typeface="Comic Sans MS"/>
            </a:endParaRPr>
          </a:p>
          <a:p>
            <a:r>
              <a:rPr lang="en-GB">
                <a:latin typeface="Comic Sans MS"/>
              </a:rPr>
              <a:t>Extra help can be in the form of adaptive, quality first teaching, group or individual 'on the day' intervention, a specific intervention programme or individual targets written in an </a:t>
            </a:r>
            <a:r>
              <a:rPr lang="en-GB" b="1">
                <a:latin typeface="Comic Sans MS"/>
              </a:rPr>
              <a:t>I</a:t>
            </a:r>
            <a:r>
              <a:rPr lang="en-GB">
                <a:latin typeface="Comic Sans MS"/>
              </a:rPr>
              <a:t>ndividual </a:t>
            </a:r>
            <a:r>
              <a:rPr lang="en-GB" b="1">
                <a:latin typeface="Comic Sans MS"/>
              </a:rPr>
              <a:t>P</a:t>
            </a:r>
            <a:r>
              <a:rPr lang="en-GB">
                <a:latin typeface="Comic Sans MS"/>
              </a:rPr>
              <a:t>rovision </a:t>
            </a:r>
            <a:r>
              <a:rPr lang="en-GB" b="1">
                <a:latin typeface="Comic Sans MS"/>
              </a:rPr>
              <a:t>M</a:t>
            </a:r>
            <a:r>
              <a:rPr lang="en-GB">
                <a:latin typeface="Comic Sans MS"/>
              </a:rPr>
              <a:t>ap. </a:t>
            </a:r>
          </a:p>
          <a:p>
            <a:endParaRPr lang="en-GB">
              <a:latin typeface="Comic Sans MS"/>
            </a:endParaRPr>
          </a:p>
          <a:p>
            <a:r>
              <a:rPr lang="en-GB">
                <a:latin typeface="Comic Sans MS"/>
              </a:rPr>
              <a:t>For specific issues, we may choose to draw upon the advice of key consultants to further explore the SEND needs of individuals</a:t>
            </a:r>
            <a:r>
              <a:rPr lang="en-GB"/>
              <a:t>. </a:t>
            </a:r>
            <a:endParaRPr lang="en-GB">
              <a:latin typeface="Comic Sans MS"/>
            </a:endParaRPr>
          </a:p>
        </p:txBody>
      </p:sp>
    </p:spTree>
    <p:extLst>
      <p:ext uri="{BB962C8B-B14F-4D97-AF65-F5344CB8AC3E}">
        <p14:creationId xmlns:p14="http://schemas.microsoft.com/office/powerpoint/2010/main" val="501150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6"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will both school and I know how my child is doing?</a:t>
            </a:r>
            <a:endParaRPr lang="en-US"/>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500"/>
          </a:p>
          <a:p>
            <a:pPr marL="0" indent="0">
              <a:lnSpc>
                <a:spcPct val="90000"/>
              </a:lnSpc>
              <a:buNone/>
            </a:pPr>
            <a:endParaRPr lang="en-GB" sz="1500"/>
          </a:p>
          <a:p>
            <a:pPr>
              <a:lnSpc>
                <a:spcPct val="90000"/>
              </a:lnSpc>
            </a:pPr>
            <a:endParaRPr lang="en-GB" sz="1500"/>
          </a:p>
        </p:txBody>
      </p:sp>
      <p:sp>
        <p:nvSpPr>
          <p:cNvPr id="6" name="Rectangle: Rounded Corners 5">
            <a:extLst>
              <a:ext uri="{FF2B5EF4-FFF2-40B4-BE49-F238E27FC236}">
                <a16:creationId xmlns:a16="http://schemas.microsoft.com/office/drawing/2014/main" id="{2E666BAE-9313-4208-821C-80C2ACF98C64}"/>
              </a:ext>
            </a:extLst>
          </p:cNvPr>
          <p:cNvSpPr/>
          <p:nvPr/>
        </p:nvSpPr>
        <p:spPr>
          <a:xfrm>
            <a:off x="1166619" y="1157785"/>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A5522628-BA54-B807-D690-2DEA988EEF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98829EB-7CE3-1AC9-E117-2F19F3DBD727}"/>
              </a:ext>
            </a:extLst>
          </p:cNvPr>
          <p:cNvSpPr txBox="1"/>
          <p:nvPr/>
        </p:nvSpPr>
        <p:spPr>
          <a:xfrm>
            <a:off x="4437270" y="130314"/>
            <a:ext cx="7392504"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omic Sans MS"/>
              </a:rPr>
              <a:t>In school we have a robust Monitoring and Evaluation cycle where teachers, teaching assistants, phase leaders and the senior leadership team, which includes the SENDCo, regularly monitored and reported on progress. This was done formally through termly learning walks and pupil progress meetings as well as informally.</a:t>
            </a:r>
            <a:br>
              <a:rPr lang="en-US" sz="1600" dirty="0">
                <a:latin typeface="Comic Sans MS"/>
              </a:rPr>
            </a:br>
            <a:r>
              <a:rPr lang="en-US" sz="1600" dirty="0">
                <a:latin typeface="Comic Sans MS"/>
              </a:rPr>
              <a:t>We regularly shared progress feedback with all the children and their families via qualitative and quantitative means. For example, children received feedback as part of the teaching and learning cycle on their learning tasks. This can be to redirect or refocus, to celebrate achievement or to provide guidance on how to improve. </a:t>
            </a:r>
          </a:p>
          <a:p>
            <a:r>
              <a:rPr lang="en-US" sz="1600" dirty="0">
                <a:latin typeface="Comic Sans MS"/>
              </a:rPr>
              <a:t>parents/carers were invited to open classroom events and two formal parents' evenings during the year. A written report was sent to parents/carers in July and there was the opportunity to discuss this with their child's class teacher.</a:t>
            </a:r>
          </a:p>
          <a:p>
            <a:r>
              <a:rPr lang="en-US" sz="1600" dirty="0">
                <a:latin typeface="Comic Sans MS"/>
              </a:rPr>
              <a:t>In addition, the families of children on the SEND register were invited to termly Structured Conversations to discuss their child's individual targets. At these meetings we were able to review the Individual Provision Map together to decide collaboratively on the child's targets. Those children  with an Education, Health &amp; Care plan had structured conversation meetings as well as their annual review. Key workers for children who have an EHCP gave daily feedback to Parents/Carers.</a:t>
            </a:r>
            <a:endParaRPr lang="en-US" sz="1600" dirty="0"/>
          </a:p>
        </p:txBody>
      </p:sp>
    </p:spTree>
    <p:extLst>
      <p:ext uri="{BB962C8B-B14F-4D97-AF65-F5344CB8AC3E}">
        <p14:creationId xmlns:p14="http://schemas.microsoft.com/office/powerpoint/2010/main" val="2529551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pPr algn="ctr"/>
            <a:r>
              <a:rPr lang="en-GB">
                <a:latin typeface="Comic Sans MS"/>
              </a:rPr>
              <a:t>How will school help me support my child’s learning?</a:t>
            </a: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endParaRPr lang="en-GB" sz="1500"/>
          </a:p>
          <a:p>
            <a:pPr marL="0" indent="0">
              <a:lnSpc>
                <a:spcPct val="90000"/>
              </a:lnSpc>
              <a:buNone/>
            </a:pPr>
            <a:endParaRPr lang="en-GB" sz="1500"/>
          </a:p>
        </p:txBody>
      </p:sp>
      <p:sp>
        <p:nvSpPr>
          <p:cNvPr id="6" name="Rectangle: Rounded Corners 5">
            <a:extLst>
              <a:ext uri="{FF2B5EF4-FFF2-40B4-BE49-F238E27FC236}">
                <a16:creationId xmlns:a16="http://schemas.microsoft.com/office/drawing/2014/main" id="{430815DC-CC54-4979-8297-B0587692FA70}"/>
              </a:ext>
            </a:extLst>
          </p:cNvPr>
          <p:cNvSpPr/>
          <p:nvPr/>
        </p:nvSpPr>
        <p:spPr>
          <a:xfrm>
            <a:off x="815279" y="1106512"/>
            <a:ext cx="1885950" cy="607088"/>
          </a:xfrm>
          <a:prstGeom prst="round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n w="0"/>
                <a:solidFill>
                  <a:schemeClr val="tx1">
                    <a:lumMod val="75000"/>
                    <a:lumOff val="25000"/>
                  </a:schemeClr>
                </a:solidFill>
                <a:effectLst>
                  <a:outerShdw blurRad="38100" dist="19050" dir="2700000" algn="tl" rotWithShape="0">
                    <a:schemeClr val="dk1">
                      <a:alpha val="40000"/>
                    </a:schemeClr>
                  </a:outerShdw>
                </a:effectLst>
                <a:hlinkClick r:id="rId2" action="ppaction://hlinksldjump">
                  <a:extLst>
                    <a:ext uri="{A12FA001-AC4F-418D-AE19-62706E023703}">
                      <ahyp:hlinkClr xmlns:ahyp="http://schemas.microsoft.com/office/drawing/2018/hyperlinkcolor" val="tx"/>
                    </a:ext>
                  </a:extLst>
                </a:hlinkClick>
              </a:rPr>
              <a:t>Return to ‘quick links’</a:t>
            </a:r>
            <a:endParaRPr lang="en-GB">
              <a:ln w="0"/>
              <a:solidFill>
                <a:schemeClr val="tx1">
                  <a:lumMod val="75000"/>
                  <a:lumOff val="25000"/>
                </a:schemeClr>
              </a:solidFill>
              <a:effectLst>
                <a:outerShdw blurRad="38100" dist="19050" dir="2700000" algn="tl" rotWithShape="0">
                  <a:schemeClr val="dk1">
                    <a:alpha val="40000"/>
                  </a:schemeClr>
                </a:outerShdw>
              </a:effectLst>
            </a:endParaRPr>
          </a:p>
        </p:txBody>
      </p:sp>
      <p:pic>
        <p:nvPicPr>
          <p:cNvPr id="5" name="Picture 4" descr="Image result for webheath academy primary school">
            <a:extLst>
              <a:ext uri="{FF2B5EF4-FFF2-40B4-BE49-F238E27FC236}">
                <a16:creationId xmlns:a16="http://schemas.microsoft.com/office/drawing/2014/main" id="{DCAB7B24-E96C-2A23-9CBE-200A5CE20C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817" y="5738070"/>
            <a:ext cx="1069906" cy="111781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B166F4C-D0C7-8E9D-91F1-D573D5785461}"/>
              </a:ext>
            </a:extLst>
          </p:cNvPr>
          <p:cNvSpPr txBox="1"/>
          <p:nvPr/>
        </p:nvSpPr>
        <p:spPr>
          <a:xfrm>
            <a:off x="4238309" y="927225"/>
            <a:ext cx="7547113"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T</a:t>
            </a:r>
            <a:r>
              <a:rPr lang="en-US" dirty="0">
                <a:latin typeface="Comic Sans MS"/>
              </a:rPr>
              <a:t>he individual structured conversation meetings have been an ideal opportunity for teachers and the SENDCo to share ways that parents/carers can support their child's learning. All targets were created collaboratively, and through discussion parents/carers know how they can support their child's learning both in school and at home. </a:t>
            </a:r>
          </a:p>
          <a:p>
            <a:endParaRPr lang="en-US">
              <a:latin typeface="Comic Sans MS"/>
            </a:endParaRPr>
          </a:p>
          <a:p>
            <a:r>
              <a:rPr lang="en-US" dirty="0"/>
              <a:t>I</a:t>
            </a:r>
            <a:r>
              <a:rPr lang="en-US" dirty="0">
                <a:latin typeface="Comic Sans MS"/>
              </a:rPr>
              <a:t>ndividual Provision Maps ensure we have tailored and </a:t>
            </a:r>
            <a:r>
              <a:rPr lang="en-US" err="1">
                <a:latin typeface="Comic Sans MS"/>
              </a:rPr>
              <a:t>personalised</a:t>
            </a:r>
            <a:r>
              <a:rPr lang="en-US" dirty="0">
                <a:latin typeface="Comic Sans MS"/>
              </a:rPr>
              <a:t> targets for those children on the SEND register and our adaptive, high quality teaching methods ensure the curriculum is accessible to all. </a:t>
            </a:r>
          </a:p>
          <a:p>
            <a:endParaRPr lang="en-US" dirty="0">
              <a:latin typeface="Comic Sans MS"/>
            </a:endParaRPr>
          </a:p>
          <a:p>
            <a:r>
              <a:rPr lang="en-US" dirty="0">
                <a:latin typeface="Comic Sans MS"/>
              </a:rPr>
              <a:t>Homework tasks for children in KS2 were adapted for children on the SEND register and parents/carers were aware of expectations of their child. </a:t>
            </a:r>
          </a:p>
        </p:txBody>
      </p:sp>
    </p:spTree>
    <p:extLst>
      <p:ext uri="{BB962C8B-B14F-4D97-AF65-F5344CB8AC3E}">
        <p14:creationId xmlns:p14="http://schemas.microsoft.com/office/powerpoint/2010/main" val="1553690729"/>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B2F8B059AC14945A3710F9F1BE814FD" ma:contentTypeVersion="16" ma:contentTypeDescription="Create a new document." ma:contentTypeScope="" ma:versionID="a3d5641ce2d0fbff3cb3fbcb29b02d2f">
  <xsd:schema xmlns:xsd="http://www.w3.org/2001/XMLSchema" xmlns:xs="http://www.w3.org/2001/XMLSchema" xmlns:p="http://schemas.microsoft.com/office/2006/metadata/properties" xmlns:ns2="a8f0255d-1897-4390-8bb0-fefb7aa6df82" xmlns:ns3="070815d8-eaad-471d-a2a0-d09666ed7a6b" targetNamespace="http://schemas.microsoft.com/office/2006/metadata/properties" ma:root="true" ma:fieldsID="274e88c53c19337d278e8a928ecc0b7e" ns2:_="" ns3:_="">
    <xsd:import namespace="a8f0255d-1897-4390-8bb0-fefb7aa6df82"/>
    <xsd:import namespace="070815d8-eaad-471d-a2a0-d09666ed7a6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f0255d-1897-4390-8bb0-fefb7aa6df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784a15f-d5a9-4bb3-b950-509b928a46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70815d8-eaad-471d-a2a0-d09666ed7a6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47e78f7-25c3-4462-ab45-005bf9ce4de4}" ma:internalName="TaxCatchAll" ma:showField="CatchAllData" ma:web="070815d8-eaad-471d-a2a0-d09666ed7a6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TaxCatchAll xmlns="070815d8-eaad-471d-a2a0-d09666ed7a6b" xsi:nil="true"/>
    <lcf76f155ced4ddcb4097134ff3c332f xmlns="a8f0255d-1897-4390-8bb0-fefb7aa6df82">
      <Terms xmlns="http://schemas.microsoft.com/office/infopath/2007/PartnerControls"/>
    </lcf76f155ced4ddcb4097134ff3c332f>
    <SharedWithUsers xmlns="070815d8-eaad-471d-a2a0-d09666ed7a6b">
      <UserInfo>
        <DisplayName/>
        <AccountId xsi:nil="true"/>
        <AccountType/>
      </UserInfo>
    </SharedWithUsers>
    <MediaLengthInSeconds xmlns="a8f0255d-1897-4390-8bb0-fefb7aa6df82" xsi:nil="true"/>
  </documentManagement>
</p:properties>
</file>

<file path=customXml/itemProps1.xml><?xml version="1.0" encoding="utf-8"?>
<ds:datastoreItem xmlns:ds="http://schemas.openxmlformats.org/officeDocument/2006/customXml" ds:itemID="{91F891BF-3445-42D8-99F8-D29AA64C198D}">
  <ds:schemaRefs>
    <ds:schemaRef ds:uri="http://schemas.microsoft.com/sharepoint/v3/contenttype/forms"/>
  </ds:schemaRefs>
</ds:datastoreItem>
</file>

<file path=customXml/itemProps2.xml><?xml version="1.0" encoding="utf-8"?>
<ds:datastoreItem xmlns:ds="http://schemas.openxmlformats.org/officeDocument/2006/customXml" ds:itemID="{BA995DDD-610C-4B02-A953-B0341BD6CAF5}">
  <ds:schemaRefs>
    <ds:schemaRef ds:uri="070815d8-eaad-471d-a2a0-d09666ed7a6b"/>
    <ds:schemaRef ds:uri="a8f0255d-1897-4390-8bb0-fefb7aa6df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3431C49-89F6-4880-AF9B-E7D10887ACB3}">
  <ds:schemaRefs>
    <ds:schemaRef ds:uri="070815d8-eaad-471d-a2a0-d09666ed7a6b"/>
    <ds:schemaRef ds:uri="a8f0255d-1897-4390-8bb0-fefb7aa6df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25</Slides>
  <Notes>0</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Facet</vt:lpstr>
      <vt:lpstr> Special Educational Needs Information Report</vt:lpstr>
      <vt:lpstr>  This SEN Information report can be looked through page by page or you can use the ‘quick links’ to find answers to a specific question.</vt:lpstr>
      <vt:lpstr>Areas of Special Educational needs</vt:lpstr>
      <vt:lpstr>Page 1 Quick links:</vt:lpstr>
      <vt:lpstr>Page 2 Quick links:</vt:lpstr>
      <vt:lpstr>What should I do if I think my child has Special Educational needs?</vt:lpstr>
      <vt:lpstr>How does the school know if a child needs extra help?</vt:lpstr>
      <vt:lpstr>How will both school and I know how my child is doing?</vt:lpstr>
      <vt:lpstr>How will school help me support my child’s learning?</vt:lpstr>
      <vt:lpstr>How will the curriculum be matched to my child’s needs?</vt:lpstr>
      <vt:lpstr>How are the schools' resources allocated and matched to children’s special educational needs?</vt:lpstr>
      <vt:lpstr>How will the school decide the type of support my child will receive?</vt:lpstr>
      <vt:lpstr>How does the school judge whether the support has had an impact?</vt:lpstr>
      <vt:lpstr>How will my child be included in activities outside the classroom including school trips?</vt:lpstr>
      <vt:lpstr>What support will there be for my child’s overall wellbeing?</vt:lpstr>
      <vt:lpstr>What training have the staff supporting SEND had or what are they having?</vt:lpstr>
      <vt:lpstr>How accessible is the school both indoors and outdoors?</vt:lpstr>
      <vt:lpstr>How are parents involved in the school? How can I get involved?</vt:lpstr>
      <vt:lpstr>How do children contribute their views about their support and who can help them?</vt:lpstr>
      <vt:lpstr>What specialist services are available or can be accessed by the school?</vt:lpstr>
      <vt:lpstr>How will the school prepare and support my child when transferring classes or schools?</vt:lpstr>
      <vt:lpstr>Who can I contact for further information or to complain about SEN issues?</vt:lpstr>
      <vt:lpstr>The Local Offer</vt:lpstr>
      <vt:lpstr>School Contact details:</vt:lpstr>
      <vt:lpstr>What other support services can help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Educational Needs Information Report</dc:title>
  <dc:creator>Nicola Reynolds</dc:creator>
  <cp:revision>451</cp:revision>
  <dcterms:created xsi:type="dcterms:W3CDTF">2021-01-01T20:50:11Z</dcterms:created>
  <dcterms:modified xsi:type="dcterms:W3CDTF">2025-05-12T10:17:04Z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0x010100BB2F8B059AC14945A3710F9F1BE814FD</vt:lpwstr>
  </property>
  <property fmtid="{D5CDD505-2E9C-101B-9397-08002B2CF9AE}" pid="3" name="Order">
    <vt:r8>2054700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ies>
</file>