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432" r:id="rId5"/>
    <p:sldId id="1587" r:id="rId6"/>
    <p:sldId id="270" r:id="rId7"/>
    <p:sldId id="1602" r:id="rId8"/>
    <p:sldId id="433" r:id="rId9"/>
    <p:sldId id="1588" r:id="rId10"/>
    <p:sldId id="1591" r:id="rId11"/>
    <p:sldId id="1592" r:id="rId12"/>
    <p:sldId id="1593" r:id="rId13"/>
    <p:sldId id="1594" r:id="rId14"/>
    <p:sldId id="1595" r:id="rId15"/>
    <p:sldId id="1596" r:id="rId16"/>
    <p:sldId id="1597" r:id="rId17"/>
    <p:sldId id="1598" r:id="rId18"/>
    <p:sldId id="1599" r:id="rId19"/>
    <p:sldId id="1600" r:id="rId20"/>
    <p:sldId id="1601" r:id="rId21"/>
    <p:sldId id="15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590306-E722-8BA9-EFC2-B31015279E5E}" v="1" dt="2026-01-14T10:44:09.7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51" autoAdjust="0"/>
    <p:restoredTop sz="82044"/>
  </p:normalViewPr>
  <p:slideViewPr>
    <p:cSldViewPr snapToGrid="0">
      <p:cViewPr varScale="1">
        <p:scale>
          <a:sx n="124" d="100"/>
          <a:sy n="124" d="100"/>
        </p:scale>
        <p:origin x="1072" y="168"/>
      </p:cViewPr>
      <p:guideLst/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79C10-A6D1-3D40-BEEA-DE14A862CA60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8AAEA-D66A-434B-B85C-5AB4518AC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8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C525C-C531-5536-B17A-D2919C709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65D868-808C-FE84-901A-DA89E9214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B8403B-92AD-4B0F-F30F-9CFB5EC23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C6155-83B5-8C55-6AD2-E904F6859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78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81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454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70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93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08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7B22C-CC49-B44B-6547-F574C7B6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C8DBD0-625E-8D57-EFD2-BA97AC1F4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69E944-09EF-6A68-DD51-CEDABC410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87D07-D4DF-F9BD-CA13-0AB3C9689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21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D6D49-0EBF-69EE-C499-5CA236EF6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12675A-A5CC-FB85-9011-3CD0797E9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BFD473-3291-05BA-7C11-103A92F738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E8F0C-8D37-D1F4-1656-1A86AADDA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10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06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27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77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4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21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45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57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14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DD6A3-EEAC-C3E7-D944-F26048A9A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8B3F-15FD-E1E7-F439-2194D634E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F3A88-A65F-4A4A-9ACC-EF96C927A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We need to fulfil the 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Mission of our school everyday if we are to make our world a better place. 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1200" dirty="0"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The work we do is significant and changes people lives.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022F1-78C3-A9B3-0A12-FE2A2D496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AAEA-D66A-434B-B85C-5AB4518AC0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4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A29FA-9D49-41F4-87DD-DB3438068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329E0-3749-4F08-8CE5-44E3F6AAF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4F2E3-ACB0-435A-BEFA-8D9889879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F1AC2-6241-4433-A337-A3E5D606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4B3B5-6637-4636-BD30-B08CD4FC9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37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79CF5-4825-44DC-BE00-1368D9325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9BD3C-0A18-4F0B-A7B0-08432B4F8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55C33-E74F-4ECB-A6EA-D12B5D401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20995-D020-44FD-BABD-F2ADD1FD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B9D02-F846-43AE-9093-8F94E478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09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2631B9-B77C-4651-B104-89A9F6ADB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235A4-CDE4-4638-A07B-3FB4D46A6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235BD-C66C-4B24-8F46-51EAA6FA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D6270-7BE0-4632-B1DD-2047AB77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B7E3C-C753-432D-998F-52AE9924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61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CB305-F7F4-4EA0-808A-9411A7E2A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02725-05C0-4BD7-BF70-D3BC62ACD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017B4A-822A-41BE-B6DB-705A8BF79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77172-B3BA-4D71-8C31-7F83EC0C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81D65-A5F8-4B88-ACAE-4875DFCD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37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B7A9E-30D6-4759-B768-FAAB3A71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83944-3062-42DF-8E25-8E0A2C117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3ABD5-9F4C-4D53-B261-BC51CFBC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9F9D5-4BC4-46E4-A9E4-0966CA04F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D853D-E2F5-41AB-B7FC-9FBB82E4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50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8776-32DF-4435-8B8A-5DF4760E3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21EDC-33CF-4F95-B2BE-B165FA61C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0E31C-21C8-40F9-8D7A-247906D3D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D2637-5853-4CC3-BBE2-CD480C24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DB103-6C13-447E-96DC-AADF9C97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C1B9A-2B13-4375-9FC0-91AD28345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411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9F3C4-1F59-4926-8411-461E8EF0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B836A-B19D-4C6E-9DF4-A3F2E8F85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0BEFF-003F-4599-9009-1C6977736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A6803F-9B27-44CD-AFE1-7A9896D45D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ABFAC-2515-4AE3-ACB2-9C61CE62F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DD197E-E2E0-4BB7-AA74-AA7B7F73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630713-59D3-45AB-93C6-22639C71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B5FF7-8190-424A-B617-CEDCA50C1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55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10F1F-1F4C-493F-A5CD-E79C8DD61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F1A90-A22F-4811-95E6-67332A43A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B996F-452A-46A6-A9AB-55BDD044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2A48B-D68C-43AE-A9F1-08D07E08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21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75E732-E52B-424E-9771-14D7EF03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A14A3-2F33-4CD6-80F7-36E8BF19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B7CF6-D27B-4D64-8919-AF81BDB13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4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06C9A-B24B-4581-BD95-3918559EE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80BD0-4AC8-4923-9AE5-FAFC1E899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88C11-B58C-4B46-AC0A-68E501637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1360B-482B-4A46-89C8-D58D3612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2AFB0-EB14-40EB-9952-845B5D5F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38F6A-5E79-4389-98CA-68FDF009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43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1FE9-195B-4BED-84D9-D647AF65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B80C8-65EC-45D1-A3A1-B6754C5F4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6940B-585D-434E-80BF-BAA4302E4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82439-CF31-4FEF-972B-B2982B84F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E8C4B-2566-4988-993E-C3CF16238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7FEC7-0182-47EE-9AFE-DC165439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11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971CA9-1F95-4E4A-AA5A-D45B697E6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FC837-5643-4DB5-8FD7-A8BD7DE4A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4D91B-B419-4F6C-9AF5-DB9566BED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7C46A-0FC6-4E6A-B92D-8331836BDB17}" type="datetimeFigureOut">
              <a:rPr lang="en-GB" smtClean="0"/>
              <a:t>15/01/2026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42D90-5972-4F08-BD8C-4D5294B48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BB733-F0AE-4603-8062-2F5A8B4D1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E8C0C-3F90-417D-BC4F-EC90372D1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65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tiff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itdepartment@tchs.org.uk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mailto:SixthFormAdmissions@tchs.org.uk" TargetMode="Externa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mailto:itdepartment@tchs.org.uk" TargetMode="Externa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tchs.org.uk/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://tchswoodford.applicaa.com/year12" TargetMode="Externa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CBB2B-1F2E-8B54-3602-277866FE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7D582-5D05-41C7-3F15-0E36CCDAD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4A154-F8E7-BB37-23BF-BABCAAA1CF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274" y="237089"/>
            <a:ext cx="4806642" cy="6383821"/>
          </a:xfrm>
          <a:prstGeom prst="rect">
            <a:avLst/>
          </a:prstGeom>
        </p:spPr>
      </p:pic>
      <p:pic>
        <p:nvPicPr>
          <p:cNvPr id="7" name="Picture 2" descr="Admissions+ Knowledge Base">
            <a:extLst>
              <a:ext uri="{FF2B5EF4-FFF2-40B4-BE49-F238E27FC236}">
                <a16:creationId xmlns:a16="http://schemas.microsoft.com/office/drawing/2014/main" id="{91147A4E-07AC-4D0D-8F27-FD8554099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084" y="4823776"/>
            <a:ext cx="5296830" cy="166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308D342-8664-4275-A057-A0E1B5D6E54A}"/>
              </a:ext>
            </a:extLst>
          </p:cNvPr>
          <p:cNvSpPr txBox="1">
            <a:spLocks/>
          </p:cNvSpPr>
          <p:nvPr/>
        </p:nvSpPr>
        <p:spPr>
          <a:xfrm>
            <a:off x="869795" y="2336035"/>
            <a:ext cx="4315400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u="sng" dirty="0">
                <a:solidFill>
                  <a:schemeClr val="bg1"/>
                </a:solidFill>
              </a:rPr>
              <a:t>Sixth Form </a:t>
            </a:r>
            <a:r>
              <a:rPr lang="en-GB" sz="5400" dirty="0">
                <a:solidFill>
                  <a:schemeClr val="bg1"/>
                </a:solidFill>
              </a:rPr>
              <a:t>Application Guidance 2026</a:t>
            </a:r>
          </a:p>
        </p:txBody>
      </p:sp>
      <p:pic>
        <p:nvPicPr>
          <p:cNvPr id="17" name="Audio 16">
            <a:extLst>
              <a:ext uri="{FF2B5EF4-FFF2-40B4-BE49-F238E27FC236}">
                <a16:creationId xmlns:a16="http://schemas.microsoft.com/office/drawing/2014/main" id="{37AAF86E-70DA-0103-6439-8DDD76566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0"/>
    </mc:Choice>
    <mc:Fallback xmlns="">
      <p:transition spd="slow" advTm="7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9A41D-45D1-4F1F-B10A-3328BB4F0B2F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9E3F8-3943-4D08-8697-B963E9948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854" y="1187942"/>
            <a:ext cx="10106722" cy="5393900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42AAC456-F9ED-F8EC-C3D8-3106903DD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7"/>
    </mc:Choice>
    <mc:Fallback xmlns="">
      <p:transition spd="slow" advTm="1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9A41D-45D1-4F1F-B10A-3328BB4F0B2F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CF9F8-7A4E-42B9-8075-ACA671062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80" y="1456467"/>
            <a:ext cx="10582508" cy="3945065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59E5571D-FEE5-63D9-8148-EE912FAAC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40"/>
    </mc:Choice>
    <mc:Fallback xmlns="">
      <p:transition spd="slow" advTm="26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9A41D-45D1-4F1F-B10A-3328BB4F0B2F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BBD0A-469A-4B98-863C-5CB920C1D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81" y="1314064"/>
            <a:ext cx="9894849" cy="4550263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B00E4695-5272-0E77-181D-21D091BB2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6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8"/>
    </mc:Choice>
    <mc:Fallback xmlns="">
      <p:transition spd="slow" advTm="1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9A41D-45D1-4F1F-B10A-3328BB4F0B2F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6BBD0A-469A-4B98-863C-5CB920C1D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81" y="1314064"/>
            <a:ext cx="9894849" cy="4550263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F8FC5E74-F32E-F052-51B3-F09DB7827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"/>
    </mc:Choice>
    <mc:Fallback xmlns="">
      <p:transition spd="slow" advTm="2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9A41D-45D1-4F1F-B10A-3328BB4F0B2F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98AC2-CB0D-4940-80D1-F535FB32F8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08" y="1326994"/>
            <a:ext cx="11127835" cy="4599233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CB19F46E-1180-33AC-1931-E0F517138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60"/>
    </mc:Choice>
    <mc:Fallback xmlns="">
      <p:transition spd="slow" advTm="5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9A41D-45D1-4F1F-B10A-3328BB4F0B2F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0D595-DD0F-4C62-915C-FA5C19008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049" y="1620416"/>
            <a:ext cx="7635902" cy="3795089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268A40CA-EBC7-E9C4-890A-D8DB96397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8"/>
    </mc:Choice>
    <mc:Fallback xmlns="">
      <p:transition spd="slow" advTm="4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21C99-74AD-510B-C7F9-03372A9A2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52353-0DF7-50CA-C0ED-0C3116B74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B67B05-4840-052C-088C-39C9F1CDB955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A55A25-6E81-4C1B-D0D6-9D3402B8444B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5435C-E950-FB28-2F2E-BCC1D8A38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9" y="1187942"/>
            <a:ext cx="3675455" cy="5214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5D7722-5D9D-01B0-E76F-702F1B8D51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842" y="1187942"/>
            <a:ext cx="3835401" cy="31063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7C7F27-08A9-3011-E872-2BF46A069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44" y="4389389"/>
            <a:ext cx="5051648" cy="2052232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D8F00947-4B27-A3BB-24EF-B4F44BB14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26"/>
    </mc:Choice>
    <mc:Fallback xmlns="">
      <p:transition spd="slow" advTm="60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41218-7390-75CF-BD45-A078914C5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C76EA4-DFC1-2B97-7D5F-021F1746D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B471A8F-29DA-BA01-A747-850E67A2A711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3968F4-0572-8C32-3A26-096B266E5E50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EB8808C-53F5-3F8E-4C94-09039C7E8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657361"/>
              </p:ext>
            </p:extLst>
          </p:nvPr>
        </p:nvGraphicFramePr>
        <p:xfrm>
          <a:off x="1884615" y="1315695"/>
          <a:ext cx="8422769" cy="48545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5740">
                  <a:extLst>
                    <a:ext uri="{9D8B030D-6E8A-4147-A177-3AD203B41FA5}">
                      <a16:colId xmlns:a16="http://schemas.microsoft.com/office/drawing/2014/main" val="897826005"/>
                    </a:ext>
                  </a:extLst>
                </a:gridCol>
                <a:gridCol w="3447029">
                  <a:extLst>
                    <a:ext uri="{9D8B030D-6E8A-4147-A177-3AD203B41FA5}">
                      <a16:colId xmlns:a16="http://schemas.microsoft.com/office/drawing/2014/main" val="2024323436"/>
                    </a:ext>
                  </a:extLst>
                </a:gridCol>
              </a:tblGrid>
              <a:tr h="3845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>
                          <a:effectLst/>
                        </a:rPr>
                        <a:t>Dates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1042550"/>
                  </a:ext>
                </a:extLst>
              </a:tr>
              <a:tr h="4479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effectLst/>
                        </a:rPr>
                        <a:t>Sixth Form Open Evening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>
                          <a:effectLst/>
                        </a:rPr>
                        <a:t>Wednesday 14 January 2026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66790"/>
                  </a:ext>
                </a:extLst>
              </a:tr>
              <a:tr h="5130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effectLst/>
                        </a:rPr>
                        <a:t>Online application form available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>
                          <a:effectLst/>
                        </a:rPr>
                        <a:t>Wednesday 14 January 2026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626572"/>
                  </a:ext>
                </a:extLst>
              </a:tr>
              <a:tr h="827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effectLst/>
                        </a:rPr>
                        <a:t>Deadline for submitting Sixth Form application forms (Trinity students)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>
                          <a:effectLst/>
                        </a:rPr>
                        <a:t>Friday 13 February 2026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92116749"/>
                  </a:ext>
                </a:extLst>
              </a:tr>
              <a:tr h="8158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effectLst/>
                        </a:rPr>
                        <a:t>Deadline for submitting Sixth Form application forms (External applicants)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>
                          <a:effectLst/>
                        </a:rPr>
                        <a:t>Friday 13 February 2026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2085717"/>
                  </a:ext>
                </a:extLst>
              </a:tr>
              <a:tr h="4680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effectLst/>
                        </a:rPr>
                        <a:t>Offers made to students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>
                          <a:effectLst/>
                        </a:rPr>
                        <a:t>Ongoing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2835319"/>
                  </a:ext>
                </a:extLst>
              </a:tr>
              <a:tr h="4630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effectLst/>
                        </a:rPr>
                        <a:t>Deadline for applicants to accept offers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>
                          <a:effectLst/>
                        </a:rPr>
                        <a:t>Friday 1 May 2026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6859414"/>
                  </a:ext>
                </a:extLst>
              </a:tr>
              <a:tr h="4696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effectLst/>
                        </a:rPr>
                        <a:t>Induction and Taster Day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>
                          <a:effectLst/>
                        </a:rPr>
                        <a:t>July 2026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3916090"/>
                  </a:ext>
                </a:extLst>
              </a:tr>
              <a:tr h="464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1200">
                          <a:effectLst/>
                        </a:rPr>
                        <a:t>Enrolment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dirty="0">
                          <a:effectLst/>
                        </a:rPr>
                        <a:t>August 2026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0730856"/>
                  </a:ext>
                </a:extLst>
              </a:tr>
            </a:tbl>
          </a:graphicData>
        </a:graphic>
      </p:graphicFrame>
      <p:pic>
        <p:nvPicPr>
          <p:cNvPr id="5" name="Audio 4">
            <a:extLst>
              <a:ext uri="{FF2B5EF4-FFF2-40B4-BE49-F238E27FC236}">
                <a16:creationId xmlns:a16="http://schemas.microsoft.com/office/drawing/2014/main" id="{7B5AA149-A3F8-13EC-8161-D6FADE4C6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44"/>
    </mc:Choice>
    <mc:Fallback xmlns="">
      <p:transition spd="slow" advTm="57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09" y="-133815"/>
            <a:ext cx="12192000" cy="699181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D72EB1-0020-4782-92DE-2297FD88E277}"/>
              </a:ext>
            </a:extLst>
          </p:cNvPr>
          <p:cNvSpPr txBox="1">
            <a:spLocks/>
          </p:cNvSpPr>
          <p:nvPr/>
        </p:nvSpPr>
        <p:spPr>
          <a:xfrm>
            <a:off x="943276" y="712268"/>
            <a:ext cx="10410524" cy="119353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>
                <a:solidFill>
                  <a:schemeClr val="accent1"/>
                </a:solidFill>
              </a:rPr>
              <a:t>If you have any questions or need any support: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198CB9-F26C-4B98-A8E5-D4AC27B36A37}"/>
              </a:ext>
            </a:extLst>
          </p:cNvPr>
          <p:cNvSpPr txBox="1">
            <a:spLocks/>
          </p:cNvSpPr>
          <p:nvPr/>
        </p:nvSpPr>
        <p:spPr>
          <a:xfrm>
            <a:off x="943276" y="1726796"/>
            <a:ext cx="10410524" cy="4126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3600" b="1" dirty="0">
              <a:solidFill>
                <a:srgbClr val="FF0000"/>
              </a:solidFill>
            </a:endParaRPr>
          </a:p>
          <a:p>
            <a:pPr algn="l"/>
            <a:r>
              <a:rPr lang="en-GB" sz="3600" b="1" dirty="0">
                <a:solidFill>
                  <a:srgbClr val="FF0000"/>
                </a:solidFill>
              </a:rPr>
              <a:t>Admission queries: </a:t>
            </a:r>
            <a:r>
              <a:rPr lang="en-GB" sz="3600" b="1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SixthFormAdmissions@tchs.org.uk</a:t>
            </a:r>
            <a:endParaRPr lang="en-GB" sz="3600" b="1" dirty="0">
              <a:solidFill>
                <a:srgbClr val="FF0000"/>
              </a:solidFill>
            </a:endParaRPr>
          </a:p>
          <a:p>
            <a:pPr algn="l"/>
            <a:endParaRPr lang="en-GB" sz="3600" b="1" dirty="0">
              <a:solidFill>
                <a:srgbClr val="FF0000"/>
              </a:solidFill>
            </a:endParaRPr>
          </a:p>
          <a:p>
            <a:pPr algn="l"/>
            <a:r>
              <a:rPr lang="en-GB" sz="3600" b="1" dirty="0">
                <a:solidFill>
                  <a:srgbClr val="FF0000"/>
                </a:solidFill>
              </a:rPr>
              <a:t>Technical support: </a:t>
            </a:r>
            <a:r>
              <a:rPr lang="en-GB" sz="3600" b="1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itdepartment@tchs.org.uk</a:t>
            </a:r>
            <a:r>
              <a:rPr lang="en-GB" sz="3600" b="1" dirty="0">
                <a:solidFill>
                  <a:srgbClr val="FF0000"/>
                </a:solidFill>
              </a:rPr>
              <a:t> 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extLst>
              <a:ext uri="{FF2B5EF4-FFF2-40B4-BE49-F238E27FC236}">
                <a16:creationId xmlns:a16="http://schemas.microsoft.com/office/drawing/2014/main" id="{FEC88967-C5C7-7387-5462-5B417A9DB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18"/>
    </mc:Choice>
    <mc:Fallback xmlns="">
      <p:transition spd="slow" advTm="3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D26E5E-43CB-4918-847F-B68D5DB2B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040" y="0"/>
            <a:ext cx="12244040" cy="70364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FCE578-09F8-4E57-B873-122DD41A5317}"/>
              </a:ext>
            </a:extLst>
          </p:cNvPr>
          <p:cNvSpPr txBox="1">
            <a:spLocks/>
          </p:cNvSpPr>
          <p:nvPr/>
        </p:nvSpPr>
        <p:spPr>
          <a:xfrm>
            <a:off x="121236" y="1526306"/>
            <a:ext cx="11029984" cy="1193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61911-F21C-4D0B-BBC9-FEA816944B14}"/>
              </a:ext>
            </a:extLst>
          </p:cNvPr>
          <p:cNvSpPr txBox="1"/>
          <p:nvPr/>
        </p:nvSpPr>
        <p:spPr>
          <a:xfrm>
            <a:off x="330819" y="1526306"/>
            <a:ext cx="1153036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Trinity students: </a:t>
            </a:r>
            <a:r>
              <a:rPr lang="en-GB" sz="2800" b="1" dirty="0">
                <a:solidFill>
                  <a:schemeClr val="accent1"/>
                </a:solidFill>
              </a:rPr>
              <a:t>Your login details will be sent to your school email accounts on Tuesday 13</a:t>
            </a:r>
            <a:r>
              <a:rPr lang="en-GB" sz="2800" b="1" baseline="30000" dirty="0">
                <a:solidFill>
                  <a:schemeClr val="accent1"/>
                </a:solidFill>
              </a:rPr>
              <a:t>th</a:t>
            </a:r>
            <a:r>
              <a:rPr lang="en-GB" sz="2800" b="1" dirty="0">
                <a:solidFill>
                  <a:schemeClr val="accent1"/>
                </a:solidFill>
              </a:rPr>
              <a:t> January. Enter details in the ‘</a:t>
            </a:r>
            <a:r>
              <a:rPr lang="en-GB" sz="2800" b="1" dirty="0">
                <a:solidFill>
                  <a:srgbClr val="FF0000"/>
                </a:solidFill>
              </a:rPr>
              <a:t>Existing Users</a:t>
            </a:r>
            <a:r>
              <a:rPr lang="en-GB" sz="2800" b="1" dirty="0">
                <a:solidFill>
                  <a:schemeClr val="accent1"/>
                </a:solidFill>
              </a:rPr>
              <a:t>’ section</a:t>
            </a:r>
          </a:p>
          <a:p>
            <a:endParaRPr lang="en-GB" sz="2800" b="1" dirty="0">
              <a:solidFill>
                <a:schemeClr val="accent1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</a:rPr>
              <a:t>External students</a:t>
            </a:r>
            <a:r>
              <a:rPr lang="en-GB" sz="2800" b="1" dirty="0">
                <a:solidFill>
                  <a:srgbClr val="FFFFFF"/>
                </a:solidFill>
              </a:rPr>
              <a:t>: </a:t>
            </a:r>
            <a:r>
              <a:rPr lang="en-GB" sz="2800" b="1" dirty="0">
                <a:solidFill>
                  <a:schemeClr val="accent1"/>
                </a:solidFill>
              </a:rPr>
              <a:t>Applications can be made from 9am on Wednesday 14</a:t>
            </a:r>
            <a:r>
              <a:rPr lang="en-GB" sz="2800" b="1" baseline="30000" dirty="0">
                <a:solidFill>
                  <a:schemeClr val="accent1"/>
                </a:solidFill>
              </a:rPr>
              <a:t>th</a:t>
            </a:r>
            <a:r>
              <a:rPr lang="en-GB" sz="2800" b="1" dirty="0">
                <a:solidFill>
                  <a:schemeClr val="accent1"/>
                </a:solidFill>
              </a:rPr>
              <a:t> January. Log into system through the ‘</a:t>
            </a:r>
            <a:r>
              <a:rPr lang="en-GB" sz="2800" b="1" dirty="0">
                <a:solidFill>
                  <a:srgbClr val="FF0000"/>
                </a:solidFill>
              </a:rPr>
              <a:t>External Students</a:t>
            </a:r>
            <a:r>
              <a:rPr lang="en-GB" sz="2800" b="1" dirty="0">
                <a:solidFill>
                  <a:schemeClr val="accent1"/>
                </a:solidFill>
              </a:rPr>
              <a:t>’ section </a:t>
            </a:r>
          </a:p>
          <a:p>
            <a:endParaRPr lang="en-GB" sz="2800" dirty="0">
              <a:solidFill>
                <a:schemeClr val="accent1"/>
              </a:solidFill>
            </a:endParaRPr>
          </a:p>
          <a:p>
            <a:r>
              <a:rPr lang="en-GB" sz="2800" b="1" dirty="0">
                <a:solidFill>
                  <a:schemeClr val="accent1"/>
                </a:solidFill>
              </a:rPr>
              <a:t>If you have an issue with your account then please contact the school’s IT department, </a:t>
            </a:r>
            <a:r>
              <a:rPr lang="en-GB" sz="2800" b="1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itdepartment@tchs.org.uk</a:t>
            </a:r>
            <a:endParaRPr lang="en-GB" sz="2800" b="1" dirty="0">
              <a:solidFill>
                <a:srgbClr val="FF0000"/>
              </a:solidFill>
            </a:endParaRPr>
          </a:p>
          <a:p>
            <a:endParaRPr lang="en-GB" sz="2800" b="1" dirty="0">
              <a:solidFill>
                <a:schemeClr val="accent1"/>
              </a:solidFill>
            </a:endParaRPr>
          </a:p>
          <a:p>
            <a:endParaRPr lang="en-GB" sz="2800" b="1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D7BE7036-B9B7-CD76-CE9D-476CE4CA3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3"/>
    </mc:Choice>
    <mc:Fallback xmlns="">
      <p:transition spd="slow" advTm="2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D26E5E-43CB-4918-847F-B68D5DB2B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FCE578-09F8-4E57-B873-122DD41A5317}"/>
              </a:ext>
            </a:extLst>
          </p:cNvPr>
          <p:cNvSpPr txBox="1">
            <a:spLocks/>
          </p:cNvSpPr>
          <p:nvPr/>
        </p:nvSpPr>
        <p:spPr>
          <a:xfrm>
            <a:off x="121236" y="1526306"/>
            <a:ext cx="11029984" cy="1193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261911-F21C-4D0B-BBC9-FEA816944B14}"/>
              </a:ext>
            </a:extLst>
          </p:cNvPr>
          <p:cNvSpPr txBox="1"/>
          <p:nvPr/>
        </p:nvSpPr>
        <p:spPr>
          <a:xfrm>
            <a:off x="330819" y="659011"/>
            <a:ext cx="1153036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To apply click this link:</a:t>
            </a:r>
          </a:p>
          <a:p>
            <a:pPr algn="l"/>
            <a:r>
              <a:rPr lang="en-GB" sz="2800" b="1" dirty="0">
                <a:solidFill>
                  <a:srgbClr val="FFFFFF"/>
                </a:solidFill>
                <a:hlinkClick r:id="rId6"/>
              </a:rPr>
              <a:t>http://tchswoodford.applicaa.com/year12</a:t>
            </a:r>
            <a:r>
              <a:rPr lang="en-GB" sz="2800" b="1" dirty="0">
                <a:solidFill>
                  <a:srgbClr val="FFFFFF"/>
                </a:solidFill>
              </a:rPr>
              <a:t> </a:t>
            </a:r>
          </a:p>
          <a:p>
            <a:pPr algn="l"/>
            <a:endParaRPr lang="en-GB" sz="2800" dirty="0">
              <a:solidFill>
                <a:srgbClr val="FFFFFF"/>
              </a:solidFill>
            </a:endParaRPr>
          </a:p>
          <a:p>
            <a:pPr algn="l"/>
            <a:r>
              <a:rPr lang="en-GB" sz="2800" b="1" dirty="0">
                <a:solidFill>
                  <a:schemeClr val="accent1"/>
                </a:solidFill>
              </a:rPr>
              <a:t>Or visit our website: </a:t>
            </a:r>
            <a:r>
              <a:rPr lang="en-GB" sz="2800" b="1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www.tchs.org.uk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>
                <a:solidFill>
                  <a:schemeClr val="accent1"/>
                </a:solidFill>
              </a:rPr>
              <a:t>. Select the ‘</a:t>
            </a:r>
            <a:r>
              <a:rPr lang="en-GB" sz="2800" b="1" dirty="0">
                <a:solidFill>
                  <a:srgbClr val="FF0000"/>
                </a:solidFill>
              </a:rPr>
              <a:t>login</a:t>
            </a:r>
            <a:r>
              <a:rPr lang="en-GB" sz="2800" b="1" dirty="0">
                <a:solidFill>
                  <a:schemeClr val="accent1"/>
                </a:solidFill>
              </a:rPr>
              <a:t>’ tab and click ‘</a:t>
            </a:r>
            <a:r>
              <a:rPr lang="en-GB" sz="2800" b="1" dirty="0">
                <a:solidFill>
                  <a:srgbClr val="FF0000"/>
                </a:solidFill>
              </a:rPr>
              <a:t>Sixth Form Application Form 2026</a:t>
            </a:r>
            <a:r>
              <a:rPr lang="en-GB" sz="2800" b="1" dirty="0">
                <a:solidFill>
                  <a:schemeClr val="accent1"/>
                </a:solidFill>
              </a:rPr>
              <a:t>’ </a:t>
            </a:r>
          </a:p>
          <a:p>
            <a:pPr algn="l"/>
            <a:endParaRPr lang="en-GB" sz="2800" b="1" dirty="0">
              <a:solidFill>
                <a:schemeClr val="accent1"/>
              </a:solidFill>
            </a:endParaRPr>
          </a:p>
          <a:p>
            <a:pPr algn="l"/>
            <a:endParaRPr lang="en-GB" sz="2800" b="1" dirty="0">
              <a:solidFill>
                <a:schemeClr val="accent1"/>
              </a:solidFill>
            </a:endParaRPr>
          </a:p>
          <a:p>
            <a:pPr algn="l"/>
            <a:endParaRPr lang="en-GB" sz="2800" b="1" dirty="0">
              <a:solidFill>
                <a:schemeClr val="accent1"/>
              </a:solidFill>
            </a:endParaRPr>
          </a:p>
          <a:p>
            <a:pPr algn="l"/>
            <a:endParaRPr lang="en-GB" sz="2800" b="1" dirty="0">
              <a:solidFill>
                <a:schemeClr val="accent1"/>
              </a:solidFill>
            </a:endParaRPr>
          </a:p>
          <a:p>
            <a:pPr algn="l"/>
            <a:endParaRPr lang="en-GB" sz="2800" b="1" dirty="0">
              <a:solidFill>
                <a:schemeClr val="accent1"/>
              </a:solidFill>
            </a:endParaRPr>
          </a:p>
          <a:p>
            <a:endParaRPr lang="en-GB" sz="2800" b="1" dirty="0">
              <a:solidFill>
                <a:schemeClr val="accent1"/>
              </a:solidFill>
            </a:endParaRPr>
          </a:p>
          <a:p>
            <a:endParaRPr lang="en-GB" sz="2800" b="1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E0A4F7-C8B0-422B-A446-8BED3BCA8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257" y="3340006"/>
            <a:ext cx="8039405" cy="3124627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743963DB-6E42-F3A1-34F0-BFEF3EB05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1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6"/>
    </mc:Choice>
    <mc:Fallback xmlns="">
      <p:transition spd="slow" advTm="20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7D59-1231-1279-C1E2-AEB0E4C9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313F15-14DB-5EF4-1429-C926FCE9F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492"/>
            <a:ext cx="12294973" cy="6141308"/>
          </a:xfr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ECFD349E-1B24-246A-41EF-281EA656E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89"/>
    </mc:Choice>
    <mc:Fallback xmlns="">
      <p:transition spd="slow" advTm="18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ECB4AD-40AF-4D1A-BA2D-C4957B239D2B}"/>
              </a:ext>
            </a:extLst>
          </p:cNvPr>
          <p:cNvSpPr txBox="1"/>
          <p:nvPr/>
        </p:nvSpPr>
        <p:spPr>
          <a:xfrm>
            <a:off x="96644" y="402125"/>
            <a:ext cx="508867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Once you’re logged in…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BDDAE9-F1E0-4C79-B0D5-C051FBE0C82B}"/>
              </a:ext>
            </a:extLst>
          </p:cNvPr>
          <p:cNvSpPr txBox="1">
            <a:spLocks/>
          </p:cNvSpPr>
          <p:nvPr/>
        </p:nvSpPr>
        <p:spPr>
          <a:xfrm>
            <a:off x="96644" y="1271580"/>
            <a:ext cx="4628845" cy="46943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chemeClr val="accent1"/>
                </a:solidFill>
              </a:rPr>
              <a:t>You will be asked to change your password before you can continue with your application</a:t>
            </a:r>
          </a:p>
          <a:p>
            <a:pPr algn="l"/>
            <a:endParaRPr lang="en-US" sz="3200" b="1" dirty="0">
              <a:solidFill>
                <a:schemeClr val="accent1"/>
              </a:solidFill>
            </a:endParaRPr>
          </a:p>
          <a:p>
            <a:pPr algn="l"/>
            <a:r>
              <a:rPr lang="en-US" sz="3200" b="1" dirty="0">
                <a:solidFill>
                  <a:schemeClr val="accent1"/>
                </a:solidFill>
              </a:rPr>
              <a:t>Also, please read and accept both the school and </a:t>
            </a:r>
            <a:r>
              <a:rPr lang="en-US" sz="3200" b="1" dirty="0" err="1">
                <a:solidFill>
                  <a:schemeClr val="accent1"/>
                </a:solidFill>
              </a:rPr>
              <a:t>Applicaa's</a:t>
            </a:r>
            <a:r>
              <a:rPr lang="en-US" sz="3200" b="1" dirty="0">
                <a:solidFill>
                  <a:schemeClr val="accent1"/>
                </a:solidFill>
              </a:rPr>
              <a:t> privacy policies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1D2C9D-4D88-4F98-B2B1-BD63E3EBE046}"/>
              </a:ext>
            </a:extLst>
          </p:cNvPr>
          <p:cNvCxnSpPr>
            <a:cxnSpLocks/>
          </p:cNvCxnSpPr>
          <p:nvPr/>
        </p:nvCxnSpPr>
        <p:spPr>
          <a:xfrm>
            <a:off x="4482791" y="2208904"/>
            <a:ext cx="161320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462C9FA-AB9F-4C90-A505-51AE9D918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22" y="424459"/>
            <a:ext cx="3296300" cy="356888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F240885-FB4D-49AF-90BE-1B1C1CCC6740}"/>
              </a:ext>
            </a:extLst>
          </p:cNvPr>
          <p:cNvCxnSpPr>
            <a:cxnSpLocks/>
          </p:cNvCxnSpPr>
          <p:nvPr/>
        </p:nvCxnSpPr>
        <p:spPr>
          <a:xfrm>
            <a:off x="4434469" y="5349831"/>
            <a:ext cx="161320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DA941A6-61CD-4A7A-8DCC-1DFFDBC5E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524" y="4510372"/>
            <a:ext cx="4798629" cy="1830603"/>
          </a:xfrm>
          <a:prstGeom prst="rect">
            <a:avLst/>
          </a:prstGeom>
        </p:spPr>
      </p:pic>
      <p:pic>
        <p:nvPicPr>
          <p:cNvPr id="15" name="Audio 14">
            <a:extLst>
              <a:ext uri="{FF2B5EF4-FFF2-40B4-BE49-F238E27FC236}">
                <a16:creationId xmlns:a16="http://schemas.microsoft.com/office/drawing/2014/main" id="{08C15C92-E45F-B079-2D76-B1A11EFBB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2"/>
    </mc:Choice>
    <mc:Fallback xmlns="">
      <p:transition spd="slow" advTm="2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91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ECB4AD-40AF-4D1A-BA2D-C4957B239D2B}"/>
              </a:ext>
            </a:extLst>
          </p:cNvPr>
          <p:cNvSpPr txBox="1"/>
          <p:nvPr/>
        </p:nvSpPr>
        <p:spPr>
          <a:xfrm>
            <a:off x="96644" y="402125"/>
            <a:ext cx="508867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Once you’re logged in…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1D2C9D-4D88-4F98-B2B1-BD63E3EBE046}"/>
              </a:ext>
            </a:extLst>
          </p:cNvPr>
          <p:cNvCxnSpPr>
            <a:cxnSpLocks/>
          </p:cNvCxnSpPr>
          <p:nvPr/>
        </p:nvCxnSpPr>
        <p:spPr>
          <a:xfrm>
            <a:off x="4192859" y="3301724"/>
            <a:ext cx="19031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/>
                </a:solidFill>
              </a:rPr>
              <a:t>You will see a welcome message and the Application Form icon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/>
                </a:solidFill>
              </a:rPr>
              <a:t>Click the Application Form icon to open your application and begin completing each section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/>
                </a:solidFill>
              </a:rPr>
              <a:t>Make a note of your password (set it to something memorable!) as you will need to log in again in future to view your offer</a:t>
            </a: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0337E4-159C-40A4-9F52-7E6564DDE4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555" y="1959775"/>
            <a:ext cx="5887376" cy="3192182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C2D71F77-2BF0-AA09-210A-BFFB93DC0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94"/>
    </mc:Choice>
    <mc:Fallback xmlns="">
      <p:transition spd="slow" advTm="31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9A41D-45D1-4F1F-B10A-3328BB4F0B2F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70A1F-8A4A-4BDE-A38D-5A09D1950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503" y="1187942"/>
            <a:ext cx="8348202" cy="5372605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453414E6-6DE0-86FD-D7E7-0895E44A1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8"/>
    </mc:Choice>
    <mc:Fallback xmlns="">
      <p:transition spd="slow" advTm="1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9A41D-45D1-4F1F-B10A-3328BB4F0B2F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481A4A-2080-4848-B8F0-12F1E578D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39854"/>
            <a:ext cx="12192000" cy="5216341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9C40DC10-4F16-1927-ADBA-4271AEEEB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0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10"/>
    </mc:Choice>
    <mc:Fallback xmlns="">
      <p:transition spd="slow" advTm="2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FD97B-3D78-7D8A-49CA-FE57690D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9ECC3-153C-3B63-77E7-328A84C66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6908"/>
            <a:ext cx="12192000" cy="699181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1E140C-B037-422F-83DC-2486E4F8C46D}"/>
              </a:ext>
            </a:extLst>
          </p:cNvPr>
          <p:cNvSpPr txBox="1">
            <a:spLocks/>
          </p:cNvSpPr>
          <p:nvPr/>
        </p:nvSpPr>
        <p:spPr>
          <a:xfrm>
            <a:off x="233608" y="1187942"/>
            <a:ext cx="4417018" cy="4227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A9A41D-45D1-4F1F-B10A-3328BB4F0B2F}"/>
              </a:ext>
            </a:extLst>
          </p:cNvPr>
          <p:cNvSpPr txBox="1"/>
          <p:nvPr/>
        </p:nvSpPr>
        <p:spPr>
          <a:xfrm>
            <a:off x="0" y="501805"/>
            <a:ext cx="1180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Internal (Trinity) students – Application Guidance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B944C-799E-4A85-9F2C-EC1419550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08" y="1550165"/>
            <a:ext cx="11809141" cy="3757669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E40B5B88-4F71-91FB-BFD1-D12718520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7"/>
    </mc:Choice>
    <mc:Fallback xmlns="">
      <p:transition spd="slow" advTm="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BF3B1B533CB144B9241728BEF82583" ma:contentTypeVersion="20" ma:contentTypeDescription="Create a new document." ma:contentTypeScope="" ma:versionID="6ff9d46359f1b80aa9180fddee71ce5f">
  <xsd:schema xmlns:xsd="http://www.w3.org/2001/XMLSchema" xmlns:xs="http://www.w3.org/2001/XMLSchema" xmlns:p="http://schemas.microsoft.com/office/2006/metadata/properties" xmlns:ns2="098d67cb-7ab5-45de-bf3b-381353604867" xmlns:ns3="5e6a11ed-049a-4196-bc6d-c84a90acc35d" targetNamespace="http://schemas.microsoft.com/office/2006/metadata/properties" ma:root="true" ma:fieldsID="79e3c809a097584d2030b647a6711d11" ns2:_="" ns3:_="">
    <xsd:import namespace="098d67cb-7ab5-45de-bf3b-381353604867"/>
    <xsd:import namespace="5e6a11ed-049a-4196-bc6d-c84a90acc3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Descrip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d67cb-7ab5-45de-bf3b-3813536048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Description" ma:index="15" nillable="true" ma:displayName="Description" ma:format="Dropdown" ma:internalName="Description">
      <xsd:simpleType>
        <xsd:restriction base="dms:Text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9963bef-a9c5-4fb1-837b-fb1b4e4b46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a11ed-049a-4196-bc6d-c84a90acc35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75cad38-f3c1-415c-bfd2-1aa2d30257a0}" ma:internalName="TaxCatchAll" ma:showField="CatchAllData" ma:web="5e6a11ed-049a-4196-bc6d-c84a90acc3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 xmlns="098d67cb-7ab5-45de-bf3b-381353604867" xsi:nil="true"/>
    <lcf76f155ced4ddcb4097134ff3c332f xmlns="098d67cb-7ab5-45de-bf3b-381353604867">
      <Terms xmlns="http://schemas.microsoft.com/office/infopath/2007/PartnerControls"/>
    </lcf76f155ced4ddcb4097134ff3c332f>
    <TaxCatchAll xmlns="5e6a11ed-049a-4196-bc6d-c84a90acc35d" xsi:nil="true"/>
  </documentManagement>
</p:properties>
</file>

<file path=customXml/itemProps1.xml><?xml version="1.0" encoding="utf-8"?>
<ds:datastoreItem xmlns:ds="http://schemas.openxmlformats.org/officeDocument/2006/customXml" ds:itemID="{FF7D8463-AA0E-497A-B060-6756DFCC7E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F1F7BB-B2CD-4AC1-B8C3-D948C8EBBC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8d67cb-7ab5-45de-bf3b-381353604867"/>
    <ds:schemaRef ds:uri="5e6a11ed-049a-4196-bc6d-c84a90acc3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A4DFCC-1389-4902-9E5B-73470FE08FD1}">
  <ds:schemaRefs>
    <ds:schemaRef ds:uri="http://schemas.microsoft.com/office/2006/metadata/properties"/>
    <ds:schemaRef ds:uri="http://schemas.microsoft.com/office/infopath/2007/PartnerControls"/>
    <ds:schemaRef ds:uri="098d67cb-7ab5-45de-bf3b-381353604867"/>
    <ds:schemaRef ds:uri="5e6a11ed-049a-4196-bc6d-c84a90acc3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5233</TotalTime>
  <Words>836</Words>
  <Application>Microsoft Office PowerPoint</Application>
  <PresentationFormat>Widescreen</PresentationFormat>
  <Paragraphs>125</Paragraphs>
  <Slides>18</Slides>
  <Notes>17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Declan Linnane</dc:creator>
  <cp:lastModifiedBy>Daniel Baker</cp:lastModifiedBy>
  <cp:revision>59</cp:revision>
  <dcterms:created xsi:type="dcterms:W3CDTF">2025-07-04T15:39:46Z</dcterms:created>
  <dcterms:modified xsi:type="dcterms:W3CDTF">2026-01-15T16:43:05Z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0x0101001DBF3B1B533CB144B9241728BEF82583</vt:lpwstr>
  </property>
</Properties>
</file>