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724650" cy="97742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Work Sans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ScohlgEgLtQ1v55s8MhhAjKL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4bbb252e1_5_0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224bbb252e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>
            <a:spLocks noGrp="1"/>
          </p:cNvSpPr>
          <p:nvPr>
            <p:ph type="pic" idx="2"/>
          </p:nvPr>
        </p:nvSpPr>
        <p:spPr>
          <a:xfrm>
            <a:off x="2356059" y="1427457"/>
            <a:ext cx="4433703" cy="38221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>
            <a:spLocks noGrp="1"/>
          </p:cNvSpPr>
          <p:nvPr>
            <p:ph type="pic" idx="2"/>
          </p:nvPr>
        </p:nvSpPr>
        <p:spPr>
          <a:xfrm>
            <a:off x="5991368" y="914400"/>
            <a:ext cx="5227093" cy="50496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>
            <a:spLocks noGrp="1"/>
          </p:cNvSpPr>
          <p:nvPr>
            <p:ph type="pic" idx="2"/>
          </p:nvPr>
        </p:nvSpPr>
        <p:spPr>
          <a:xfrm>
            <a:off x="1078173" y="1102058"/>
            <a:ext cx="5398508" cy="46538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>
            <a:spLocks noGrp="1"/>
          </p:cNvSpPr>
          <p:nvPr>
            <p:ph type="pic" idx="2"/>
          </p:nvPr>
        </p:nvSpPr>
        <p:spPr>
          <a:xfrm>
            <a:off x="2583431" y="1763974"/>
            <a:ext cx="3767874" cy="32481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>
            <a:spLocks noGrp="1"/>
          </p:cNvSpPr>
          <p:nvPr>
            <p:ph type="pic" idx="2"/>
          </p:nvPr>
        </p:nvSpPr>
        <p:spPr>
          <a:xfrm>
            <a:off x="6035040" y="2101755"/>
            <a:ext cx="2180912" cy="40248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" name="Google Shape;39;p25"/>
          <p:cNvSpPr>
            <a:spLocks noGrp="1"/>
          </p:cNvSpPr>
          <p:nvPr>
            <p:ph type="pic" idx="3"/>
          </p:nvPr>
        </p:nvSpPr>
        <p:spPr>
          <a:xfrm>
            <a:off x="2852383" y="832513"/>
            <a:ext cx="2883223" cy="52941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>
            <a:spLocks noGrp="1"/>
          </p:cNvSpPr>
          <p:nvPr>
            <p:ph type="pic" idx="2"/>
          </p:nvPr>
        </p:nvSpPr>
        <p:spPr>
          <a:xfrm>
            <a:off x="2866394" y="2036930"/>
            <a:ext cx="3229606" cy="278414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>
            <a:spLocks noGrp="1"/>
          </p:cNvSpPr>
          <p:nvPr>
            <p:ph type="pic" idx="2"/>
          </p:nvPr>
        </p:nvSpPr>
        <p:spPr>
          <a:xfrm>
            <a:off x="5677469" y="1371601"/>
            <a:ext cx="3684895" cy="3807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" name="Google Shape;44;p27"/>
          <p:cNvSpPr>
            <a:spLocks noGrp="1"/>
          </p:cNvSpPr>
          <p:nvPr>
            <p:ph type="pic" idx="3"/>
          </p:nvPr>
        </p:nvSpPr>
        <p:spPr>
          <a:xfrm>
            <a:off x="2729553" y="1371601"/>
            <a:ext cx="3684895" cy="3807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>
            <a:spLocks noGrp="1"/>
          </p:cNvSpPr>
          <p:nvPr>
            <p:ph type="pic" idx="2"/>
          </p:nvPr>
        </p:nvSpPr>
        <p:spPr>
          <a:xfrm>
            <a:off x="1405218" y="1196965"/>
            <a:ext cx="4521322" cy="38976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>
            <a:spLocks noGrp="1"/>
          </p:cNvSpPr>
          <p:nvPr>
            <p:ph type="pic" idx="2"/>
          </p:nvPr>
        </p:nvSpPr>
        <p:spPr>
          <a:xfrm>
            <a:off x="8279642" y="2413069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29"/>
          <p:cNvSpPr>
            <a:spLocks noGrp="1"/>
          </p:cNvSpPr>
          <p:nvPr>
            <p:ph type="pic" idx="3"/>
          </p:nvPr>
        </p:nvSpPr>
        <p:spPr>
          <a:xfrm>
            <a:off x="5959523" y="1091822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29"/>
          <p:cNvSpPr>
            <a:spLocks noGrp="1"/>
          </p:cNvSpPr>
          <p:nvPr>
            <p:ph type="pic" idx="4"/>
          </p:nvPr>
        </p:nvSpPr>
        <p:spPr>
          <a:xfrm>
            <a:off x="3639404" y="2413069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29"/>
          <p:cNvSpPr>
            <a:spLocks noGrp="1"/>
          </p:cNvSpPr>
          <p:nvPr>
            <p:ph type="pic" idx="5"/>
          </p:nvPr>
        </p:nvSpPr>
        <p:spPr>
          <a:xfrm>
            <a:off x="1319285" y="1091822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>
            <a:spLocks noGrp="1"/>
          </p:cNvSpPr>
          <p:nvPr>
            <p:ph type="pic" idx="2"/>
          </p:nvPr>
        </p:nvSpPr>
        <p:spPr>
          <a:xfrm>
            <a:off x="7617853" y="3607307"/>
            <a:ext cx="3052294" cy="26312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0"/>
          <p:cNvSpPr>
            <a:spLocks noGrp="1"/>
          </p:cNvSpPr>
          <p:nvPr>
            <p:ph type="pic" idx="3"/>
          </p:nvPr>
        </p:nvSpPr>
        <p:spPr>
          <a:xfrm>
            <a:off x="7617853" y="619408"/>
            <a:ext cx="3052294" cy="26312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>
            <a:spLocks noGrp="1"/>
          </p:cNvSpPr>
          <p:nvPr>
            <p:ph type="pic" idx="2"/>
          </p:nvPr>
        </p:nvSpPr>
        <p:spPr>
          <a:xfrm>
            <a:off x="5912477" y="1300767"/>
            <a:ext cx="3026534" cy="26090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31"/>
          <p:cNvSpPr>
            <a:spLocks noGrp="1"/>
          </p:cNvSpPr>
          <p:nvPr>
            <p:ph type="pic" idx="3"/>
          </p:nvPr>
        </p:nvSpPr>
        <p:spPr>
          <a:xfrm>
            <a:off x="3235460" y="2605308"/>
            <a:ext cx="3026534" cy="26090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1"/>
          <p:cNvSpPr>
            <a:spLocks noGrp="1"/>
          </p:cNvSpPr>
          <p:nvPr>
            <p:ph type="pic" idx="4"/>
          </p:nvPr>
        </p:nvSpPr>
        <p:spPr>
          <a:xfrm>
            <a:off x="558443" y="1300768"/>
            <a:ext cx="3026534" cy="26090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>
            <a:spLocks noGrp="1"/>
          </p:cNvSpPr>
          <p:nvPr>
            <p:ph type="pic" idx="2"/>
          </p:nvPr>
        </p:nvSpPr>
        <p:spPr>
          <a:xfrm>
            <a:off x="7521262" y="0"/>
            <a:ext cx="4159876" cy="61432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>
            <a:spLocks noGrp="1"/>
          </p:cNvSpPr>
          <p:nvPr>
            <p:ph type="pic" idx="2"/>
          </p:nvPr>
        </p:nvSpPr>
        <p:spPr>
          <a:xfrm>
            <a:off x="3193961" y="2141115"/>
            <a:ext cx="2987898" cy="25757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" name="Google Shape;61;p32"/>
          <p:cNvSpPr>
            <a:spLocks noGrp="1"/>
          </p:cNvSpPr>
          <p:nvPr>
            <p:ph type="pic" idx="3"/>
          </p:nvPr>
        </p:nvSpPr>
        <p:spPr>
          <a:xfrm>
            <a:off x="656823" y="3527203"/>
            <a:ext cx="2987898" cy="25757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32"/>
          <p:cNvSpPr>
            <a:spLocks noGrp="1"/>
          </p:cNvSpPr>
          <p:nvPr>
            <p:ph type="pic" idx="4"/>
          </p:nvPr>
        </p:nvSpPr>
        <p:spPr>
          <a:xfrm>
            <a:off x="656823" y="755026"/>
            <a:ext cx="2987898" cy="25757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>
            <a:spLocks noGrp="1"/>
          </p:cNvSpPr>
          <p:nvPr>
            <p:ph type="pic" idx="2"/>
          </p:nvPr>
        </p:nvSpPr>
        <p:spPr>
          <a:xfrm>
            <a:off x="8855120" y="579341"/>
            <a:ext cx="2675753" cy="23066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>
            <a:spLocks noGrp="1"/>
          </p:cNvSpPr>
          <p:nvPr>
            <p:ph type="pic" idx="2"/>
          </p:nvPr>
        </p:nvSpPr>
        <p:spPr>
          <a:xfrm>
            <a:off x="3018384" y="2251192"/>
            <a:ext cx="2584533" cy="22280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34"/>
          <p:cNvSpPr>
            <a:spLocks noGrp="1"/>
          </p:cNvSpPr>
          <p:nvPr>
            <p:ph type="pic" idx="3"/>
          </p:nvPr>
        </p:nvSpPr>
        <p:spPr>
          <a:xfrm>
            <a:off x="920557" y="1111785"/>
            <a:ext cx="2584532" cy="22280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>
            <a:spLocks noGrp="1"/>
          </p:cNvSpPr>
          <p:nvPr>
            <p:ph type="pic" idx="2"/>
          </p:nvPr>
        </p:nvSpPr>
        <p:spPr>
          <a:xfrm>
            <a:off x="1081826" y="1"/>
            <a:ext cx="4301545" cy="61818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7688688" y="1"/>
            <a:ext cx="4503313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36"/>
          <p:cNvSpPr>
            <a:spLocks noGrp="1"/>
          </p:cNvSpPr>
          <p:nvPr>
            <p:ph type="pic" idx="3"/>
          </p:nvPr>
        </p:nvSpPr>
        <p:spPr>
          <a:xfrm>
            <a:off x="888642" y="605306"/>
            <a:ext cx="2419772" cy="26144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>
            <a:spLocks noGrp="1"/>
          </p:cNvSpPr>
          <p:nvPr>
            <p:ph type="pic" idx="2"/>
          </p:nvPr>
        </p:nvSpPr>
        <p:spPr>
          <a:xfrm>
            <a:off x="5495498" y="0"/>
            <a:ext cx="4094328" cy="61687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>
            <a:spLocks noGrp="1"/>
          </p:cNvSpPr>
          <p:nvPr>
            <p:ph type="pic" idx="2"/>
          </p:nvPr>
        </p:nvSpPr>
        <p:spPr>
          <a:xfrm>
            <a:off x="0" y="489567"/>
            <a:ext cx="5582652" cy="58788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>
            <a:spLocks noGrp="1"/>
          </p:cNvSpPr>
          <p:nvPr>
            <p:ph type="pic" idx="2"/>
          </p:nvPr>
        </p:nvSpPr>
        <p:spPr>
          <a:xfrm>
            <a:off x="3219719" y="953038"/>
            <a:ext cx="2588653" cy="25886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" name="Google Shape;17;p14"/>
          <p:cNvSpPr>
            <a:spLocks noGrp="1"/>
          </p:cNvSpPr>
          <p:nvPr>
            <p:ph type="pic" idx="3"/>
          </p:nvPr>
        </p:nvSpPr>
        <p:spPr>
          <a:xfrm>
            <a:off x="515156" y="515156"/>
            <a:ext cx="2588653" cy="25886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618183" y="1"/>
            <a:ext cx="5477816" cy="54477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>
            <a:spLocks noGrp="1"/>
          </p:cNvSpPr>
          <p:nvPr>
            <p:ph type="pic" idx="2"/>
          </p:nvPr>
        </p:nvSpPr>
        <p:spPr>
          <a:xfrm>
            <a:off x="4472727" y="399246"/>
            <a:ext cx="3246546" cy="64587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>
            <a:spLocks noGrp="1"/>
          </p:cNvSpPr>
          <p:nvPr>
            <p:ph type="pic" idx="2"/>
          </p:nvPr>
        </p:nvSpPr>
        <p:spPr>
          <a:xfrm>
            <a:off x="808313" y="1320422"/>
            <a:ext cx="4891903" cy="42171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>
            <a:spLocks noGrp="1"/>
          </p:cNvSpPr>
          <p:nvPr>
            <p:ph type="pic" idx="2"/>
          </p:nvPr>
        </p:nvSpPr>
        <p:spPr>
          <a:xfrm>
            <a:off x="5431810" y="2088107"/>
            <a:ext cx="5427706" cy="34665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>
            <a:spLocks noGrp="1"/>
          </p:cNvSpPr>
          <p:nvPr>
            <p:ph type="pic" idx="2"/>
          </p:nvPr>
        </p:nvSpPr>
        <p:spPr>
          <a:xfrm>
            <a:off x="673768" y="445168"/>
            <a:ext cx="5839327" cy="59676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chswoodford.applicaa.com/year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ixthformadmissions@tchs.org.uk" TargetMode="External"/><Relationship Id="rId4" Type="http://schemas.openxmlformats.org/officeDocument/2006/relationships/hyperlink" Target="mailto:itdepartment@tchs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10314240" y="4323289"/>
            <a:ext cx="1396537" cy="12039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6025465" y="1330800"/>
            <a:ext cx="5323339" cy="45890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27380" y="658957"/>
            <a:ext cx="4976521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STUDENT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SIXTH FORM ENROLMENT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EC634B"/>
                </a:solidFill>
                <a:latin typeface="Open Sans"/>
                <a:ea typeface="Open Sans"/>
                <a:cs typeface="Open Sans"/>
                <a:sym typeface="Open Sans"/>
              </a:rPr>
              <a:t>“HOW –TO GUIDE”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423156" y="843771"/>
            <a:ext cx="2568779" cy="221446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5937916" y="4770728"/>
            <a:ext cx="1894074" cy="163282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63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9083331" y="847135"/>
            <a:ext cx="2007615" cy="1768326"/>
          </a:xfrm>
          <a:custGeom>
            <a:avLst/>
            <a:gdLst/>
            <a:ahLst/>
            <a:cxnLst/>
            <a:rect l="l" t="t" r="r" b="b"/>
            <a:pathLst>
              <a:path w="2007615" h="1768326" extrusionOk="0">
                <a:moveTo>
                  <a:pt x="2007615" y="0"/>
                </a:moveTo>
                <a:lnTo>
                  <a:pt x="904814" y="0"/>
                </a:lnTo>
                <a:lnTo>
                  <a:pt x="0" y="1768326"/>
                </a:lnTo>
                <a:lnTo>
                  <a:pt x="1102801" y="1768326"/>
                </a:lnTo>
                <a:close/>
              </a:path>
            </a:pathLst>
          </a:cu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 flipH="1">
            <a:off x="0" y="0"/>
            <a:ext cx="1357952" cy="1357952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564312" y="6085566"/>
            <a:ext cx="737727" cy="63597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696545" y="2305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DBDA7-36E9-4D3E-B3BA-F50927E5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41" y="3888612"/>
            <a:ext cx="285750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1" y="0"/>
            <a:ext cx="514236" cy="6858000"/>
            <a:chOff x="0" y="0"/>
            <a:chExt cx="1313645" cy="6858000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922986" cy="6858000"/>
            </a:xfrm>
            <a:prstGeom prst="rect">
              <a:avLst/>
            </a:prstGeom>
            <a:solidFill>
              <a:srgbClr val="F8AD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56068" y="0"/>
              <a:ext cx="257577" cy="6858000"/>
            </a:xfrm>
            <a:prstGeom prst="rect">
              <a:avLst/>
            </a:prstGeom>
            <a:solidFill>
              <a:srgbClr val="F8AD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452675" y="190468"/>
            <a:ext cx="4872112" cy="1200600"/>
            <a:chOff x="1742348" y="543721"/>
            <a:chExt cx="4755600" cy="1200600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1742348" y="543721"/>
              <a:ext cx="47556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1" i="0" u="none" strike="noStrike" cap="non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STUDENT ENROLMENT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" name="Google Shape;102;p2"/>
            <p:cNvCxnSpPr/>
            <p:nvPr/>
          </p:nvCxnSpPr>
          <p:spPr>
            <a:xfrm>
              <a:off x="3325264" y="1144032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F8AD1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" name="Google Shape;103;p2"/>
          <p:cNvGrpSpPr/>
          <p:nvPr/>
        </p:nvGrpSpPr>
        <p:grpSpPr>
          <a:xfrm>
            <a:off x="1370548" y="1225834"/>
            <a:ext cx="9973578" cy="5372750"/>
            <a:chOff x="913530" y="389711"/>
            <a:chExt cx="10919179" cy="6320882"/>
          </a:xfrm>
        </p:grpSpPr>
        <p:grpSp>
          <p:nvGrpSpPr>
            <p:cNvPr id="104" name="Google Shape;104;p2"/>
            <p:cNvGrpSpPr/>
            <p:nvPr/>
          </p:nvGrpSpPr>
          <p:grpSpPr>
            <a:xfrm>
              <a:off x="6594872" y="389711"/>
              <a:ext cx="5237837" cy="6320882"/>
              <a:chOff x="6406820" y="534520"/>
              <a:chExt cx="5273167" cy="6363518"/>
            </a:xfrm>
          </p:grpSpPr>
          <p:grpSp>
            <p:nvGrpSpPr>
              <p:cNvPr id="105" name="Google Shape;105;p2"/>
              <p:cNvGrpSpPr/>
              <p:nvPr/>
            </p:nvGrpSpPr>
            <p:grpSpPr>
              <a:xfrm>
                <a:off x="6597092" y="534520"/>
                <a:ext cx="5082895" cy="6363518"/>
                <a:chOff x="4717108" y="734322"/>
                <a:chExt cx="5082895" cy="6363518"/>
              </a:xfrm>
            </p:grpSpPr>
            <p:grpSp>
              <p:nvGrpSpPr>
                <p:cNvPr id="106" name="Google Shape;106;p2"/>
                <p:cNvGrpSpPr/>
                <p:nvPr/>
              </p:nvGrpSpPr>
              <p:grpSpPr>
                <a:xfrm flipH="1">
                  <a:off x="4717108" y="734322"/>
                  <a:ext cx="4152863" cy="3628905"/>
                  <a:chOff x="3811143" y="1419225"/>
                  <a:chExt cx="4566095" cy="3990000"/>
                </a:xfrm>
              </p:grpSpPr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3811143" y="1419225"/>
                    <a:ext cx="3105150" cy="1000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5150" h="1000125" extrusionOk="0">
                        <a:moveTo>
                          <a:pt x="3108770" y="1004888"/>
                        </a:moveTo>
                        <a:lnTo>
                          <a:pt x="502444" y="1004888"/>
                        </a:lnTo>
                        <a:cubicBezTo>
                          <a:pt x="224952" y="1004888"/>
                          <a:pt x="0" y="779936"/>
                          <a:pt x="0" y="502444"/>
                        </a:cubicBezTo>
                        <a:lnTo>
                          <a:pt x="0" y="502444"/>
                        </a:lnTo>
                        <a:cubicBezTo>
                          <a:pt x="0" y="224952"/>
                          <a:pt x="224952" y="0"/>
                          <a:pt x="502444" y="0"/>
                        </a:cubicBezTo>
                        <a:lnTo>
                          <a:pt x="3108770" y="0"/>
                        </a:lnTo>
                      </a:path>
                    </a:pathLst>
                  </a:custGeom>
                  <a:noFill/>
                  <a:ln w="285750" cap="flat" cmpd="sng">
                    <a:solidFill>
                      <a:srgbClr val="F8AD1E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5272088" y="2424112"/>
                    <a:ext cx="3105150" cy="1000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5150" h="1000125" extrusionOk="0">
                        <a:moveTo>
                          <a:pt x="0" y="0"/>
                        </a:moveTo>
                        <a:lnTo>
                          <a:pt x="2606326" y="0"/>
                        </a:lnTo>
                        <a:cubicBezTo>
                          <a:pt x="2883818" y="0"/>
                          <a:pt x="3108770" y="224952"/>
                          <a:pt x="3108770" y="502444"/>
                        </a:cubicBezTo>
                        <a:lnTo>
                          <a:pt x="3108770" y="502444"/>
                        </a:lnTo>
                        <a:cubicBezTo>
                          <a:pt x="3108770" y="779936"/>
                          <a:pt x="2883818" y="1004888"/>
                          <a:pt x="2606326" y="1004888"/>
                        </a:cubicBezTo>
                        <a:lnTo>
                          <a:pt x="0" y="1004888"/>
                        </a:lnTo>
                      </a:path>
                    </a:pathLst>
                  </a:custGeom>
                  <a:noFill/>
                  <a:ln w="285750" cap="flat" cmpd="sng">
                    <a:solidFill>
                      <a:srgbClr val="263C9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3811143" y="3437947"/>
                    <a:ext cx="3105150" cy="992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5150" h="1000125" extrusionOk="0">
                        <a:moveTo>
                          <a:pt x="3108770" y="1004888"/>
                        </a:moveTo>
                        <a:lnTo>
                          <a:pt x="502444" y="1004888"/>
                        </a:lnTo>
                        <a:cubicBezTo>
                          <a:pt x="224952" y="1004888"/>
                          <a:pt x="0" y="779936"/>
                          <a:pt x="0" y="502444"/>
                        </a:cubicBezTo>
                        <a:lnTo>
                          <a:pt x="0" y="502444"/>
                        </a:lnTo>
                        <a:cubicBezTo>
                          <a:pt x="0" y="224952"/>
                          <a:pt x="224952" y="0"/>
                          <a:pt x="502444" y="0"/>
                        </a:cubicBezTo>
                        <a:lnTo>
                          <a:pt x="3108770" y="0"/>
                        </a:lnTo>
                      </a:path>
                    </a:pathLst>
                  </a:custGeom>
                  <a:noFill/>
                  <a:ln w="285750" cap="flat" cmpd="sng">
                    <a:solidFill>
                      <a:srgbClr val="F8AD1E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5272088" y="4416601"/>
                    <a:ext cx="3105150" cy="992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5150" h="1000125" extrusionOk="0">
                        <a:moveTo>
                          <a:pt x="0" y="0"/>
                        </a:moveTo>
                        <a:lnTo>
                          <a:pt x="2606326" y="0"/>
                        </a:lnTo>
                        <a:cubicBezTo>
                          <a:pt x="2883818" y="0"/>
                          <a:pt x="3108770" y="224952"/>
                          <a:pt x="3108770" y="502444"/>
                        </a:cubicBezTo>
                        <a:lnTo>
                          <a:pt x="3108770" y="502444"/>
                        </a:lnTo>
                        <a:cubicBezTo>
                          <a:pt x="3108770" y="779936"/>
                          <a:pt x="2883818" y="1004888"/>
                          <a:pt x="2606326" y="1004888"/>
                        </a:cubicBezTo>
                        <a:lnTo>
                          <a:pt x="0" y="1004888"/>
                        </a:lnTo>
                      </a:path>
                    </a:pathLst>
                  </a:custGeom>
                  <a:noFill/>
                  <a:ln w="285750" cap="flat" cmpd="sng">
                    <a:solidFill>
                      <a:srgbClr val="263C9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11" name="Google Shape;111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8325740" y="5948972"/>
                  <a:ext cx="1474263" cy="11488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2" name="Google Shape;112;p2"/>
              <p:cNvSpPr txBox="1"/>
              <p:nvPr/>
            </p:nvSpPr>
            <p:spPr>
              <a:xfrm>
                <a:off x="8455226" y="839726"/>
                <a:ext cx="18756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1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1: LOGIN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6406820" y="2639707"/>
                <a:ext cx="39240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</a:t>
                </a:r>
                <a:r>
                  <a:rPr lang="en-GB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  <a:r>
                  <a:rPr lang="en-GB" sz="14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 REVIEW &amp;  CONFIRM COURSES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6937195" y="1761685"/>
                <a:ext cx="38127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1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2: BEGIN ENROLMENT FORM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 txBox="1"/>
              <p:nvPr/>
            </p:nvSpPr>
            <p:spPr>
              <a:xfrm>
                <a:off x="7010932" y="3559352"/>
                <a:ext cx="38127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GB" sz="1400" b="1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</a:t>
                </a:r>
                <a:r>
                  <a:rPr lang="en-GB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r>
                  <a:rPr lang="en-GB" sz="1400" b="1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 SUBMIT ENROLMENT FORM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6" name="Google Shape;11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3530" y="1921428"/>
              <a:ext cx="2805205" cy="25266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38127"/>
            <a:ext cx="734096" cy="1751527"/>
          </a:xfrm>
          <a:prstGeom prst="rect">
            <a:avLst/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7046222" y="-182888"/>
            <a:ext cx="2459727" cy="965117"/>
            <a:chOff x="3316406" y="133662"/>
            <a:chExt cx="2001728" cy="1179220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3683434" y="133662"/>
              <a:ext cx="163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1" i="0" u="none" strike="noStrike" cap="none" dirty="0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LOGIN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Google Shape;124;p3"/>
            <p:cNvCxnSpPr/>
            <p:nvPr/>
          </p:nvCxnSpPr>
          <p:spPr>
            <a:xfrm>
              <a:off x="3316406" y="1312882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F8AD1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6" name="Google Shape;126;p3"/>
          <p:cNvGrpSpPr/>
          <p:nvPr/>
        </p:nvGrpSpPr>
        <p:grpSpPr>
          <a:xfrm>
            <a:off x="5838826" y="1512225"/>
            <a:ext cx="6391019" cy="4575688"/>
            <a:chOff x="7417855" y="634325"/>
            <a:chExt cx="4311671" cy="3442458"/>
          </a:xfrm>
        </p:grpSpPr>
        <p:grpSp>
          <p:nvGrpSpPr>
            <p:cNvPr id="127" name="Google Shape;127;p3"/>
            <p:cNvGrpSpPr/>
            <p:nvPr/>
          </p:nvGrpSpPr>
          <p:grpSpPr>
            <a:xfrm>
              <a:off x="7417855" y="634325"/>
              <a:ext cx="3791339" cy="1319814"/>
              <a:chOff x="8313693" y="789396"/>
              <a:chExt cx="3791339" cy="1319814"/>
            </a:xfrm>
          </p:grpSpPr>
          <p:sp>
            <p:nvSpPr>
              <p:cNvPr id="128" name="Google Shape;128;p3"/>
              <p:cNvSpPr txBox="1"/>
              <p:nvPr/>
            </p:nvSpPr>
            <p:spPr>
              <a:xfrm>
                <a:off x="9251204" y="789396"/>
                <a:ext cx="2853828" cy="1319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Go to your Admissions+ portal: </a:t>
                </a: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  <a:hlinkClick r:id="rId3"/>
                  </a:rPr>
                  <a:t>https://tchswoodford.applicaa.com/year12</a:t>
                </a:r>
                <a:endParaRPr lang="en-GB" sz="18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29" name="Google Shape;129;p3"/>
              <p:cNvGrpSpPr/>
              <p:nvPr/>
            </p:nvGrpSpPr>
            <p:grpSpPr>
              <a:xfrm>
                <a:off x="8313693" y="849023"/>
                <a:ext cx="734096" cy="759853"/>
                <a:chOff x="7295880" y="1801412"/>
                <a:chExt cx="734096" cy="759853"/>
              </a:xfrm>
            </p:grpSpPr>
            <p:sp>
              <p:nvSpPr>
                <p:cNvPr id="130" name="Google Shape;130;p3"/>
                <p:cNvSpPr/>
                <p:nvPr/>
              </p:nvSpPr>
              <p:spPr>
                <a:xfrm>
                  <a:off x="7295880" y="1801412"/>
                  <a:ext cx="734096" cy="759853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 txBox="1"/>
                <p:nvPr/>
              </p:nvSpPr>
              <p:spPr>
                <a:xfrm>
                  <a:off x="7382246" y="1950505"/>
                  <a:ext cx="31931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GB" sz="2400" b="1" i="0" u="none" strike="noStrike" cap="non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" name="Google Shape;132;p3"/>
            <p:cNvGrpSpPr/>
            <p:nvPr/>
          </p:nvGrpSpPr>
          <p:grpSpPr>
            <a:xfrm>
              <a:off x="7417855" y="1843434"/>
              <a:ext cx="4097171" cy="1319813"/>
              <a:chOff x="8352329" y="2557632"/>
              <a:chExt cx="4097171" cy="1319813"/>
            </a:xfrm>
          </p:grpSpPr>
          <p:grpSp>
            <p:nvGrpSpPr>
              <p:cNvPr id="133" name="Google Shape;133;p3"/>
              <p:cNvGrpSpPr/>
              <p:nvPr/>
            </p:nvGrpSpPr>
            <p:grpSpPr>
              <a:xfrm>
                <a:off x="8352329" y="2669147"/>
                <a:ext cx="734100" cy="759900"/>
                <a:chOff x="7295880" y="3524704"/>
                <a:chExt cx="734100" cy="759900"/>
              </a:xfrm>
            </p:grpSpPr>
            <p:sp>
              <p:nvSpPr>
                <p:cNvPr id="134" name="Google Shape;134;p3"/>
                <p:cNvSpPr/>
                <p:nvPr/>
              </p:nvSpPr>
              <p:spPr>
                <a:xfrm>
                  <a:off x="7295880" y="3524704"/>
                  <a:ext cx="734100" cy="759900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3"/>
                <p:cNvSpPr txBox="1"/>
                <p:nvPr/>
              </p:nvSpPr>
              <p:spPr>
                <a:xfrm>
                  <a:off x="7358201" y="3676172"/>
                  <a:ext cx="3674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GB" sz="2400" b="1" i="0" u="none" strike="noStrike" cap="non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2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" name="Google Shape;136;p3"/>
              <p:cNvSpPr txBox="1"/>
              <p:nvPr/>
            </p:nvSpPr>
            <p:spPr>
              <a:xfrm>
                <a:off x="9205900" y="2557632"/>
                <a:ext cx="3243600" cy="1319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Login using </a:t>
                </a:r>
                <a:r>
                  <a:rPr lang="en-GB" sz="18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your</a:t>
                </a:r>
                <a:r>
                  <a:rPr lang="en-GB" dirty="0">
                    <a:ea typeface="Open Sans"/>
                  </a:rPr>
                  <a:t> </a:t>
                </a: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email address &amp; password. </a:t>
                </a:r>
                <a:r>
                  <a:rPr lang="en-GB" sz="1800" b="1" i="0" u="none" strike="noStrike" cap="none" dirty="0">
                    <a:solidFill>
                      <a:srgbClr val="FF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Trinity students</a:t>
                </a: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 Details would have been sent to your Outlook account, search for ‘</a:t>
                </a:r>
                <a:r>
                  <a:rPr lang="en-GB" sz="1800" b="1" i="0" u="none" strike="noStrike" cap="none" dirty="0" err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Applicaa</a:t>
                </a: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’ </a:t>
                </a:r>
                <a:endParaRPr sz="18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7" name="Google Shape;137;p3"/>
            <p:cNvGrpSpPr/>
            <p:nvPr/>
          </p:nvGrpSpPr>
          <p:grpSpPr>
            <a:xfrm>
              <a:off x="7417874" y="3316930"/>
              <a:ext cx="4311652" cy="759853"/>
              <a:chOff x="8365344" y="4489271"/>
              <a:chExt cx="4311652" cy="759853"/>
            </a:xfrm>
          </p:grpSpPr>
          <p:grpSp>
            <p:nvGrpSpPr>
              <p:cNvPr id="138" name="Google Shape;138;p3"/>
              <p:cNvGrpSpPr/>
              <p:nvPr/>
            </p:nvGrpSpPr>
            <p:grpSpPr>
              <a:xfrm>
                <a:off x="8365344" y="4489271"/>
                <a:ext cx="734096" cy="759853"/>
                <a:chOff x="7295880" y="5206197"/>
                <a:chExt cx="734096" cy="759853"/>
              </a:xfrm>
            </p:grpSpPr>
            <p:sp>
              <p:nvSpPr>
                <p:cNvPr id="139" name="Google Shape;139;p3"/>
                <p:cNvSpPr/>
                <p:nvPr/>
              </p:nvSpPr>
              <p:spPr>
                <a:xfrm>
                  <a:off x="7295880" y="5206197"/>
                  <a:ext cx="734096" cy="759853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 txBox="1"/>
                <p:nvPr/>
              </p:nvSpPr>
              <p:spPr>
                <a:xfrm>
                  <a:off x="7358201" y="5342058"/>
                  <a:ext cx="3674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GB" sz="2400" b="1" i="0" u="none" strike="noStrike" cap="non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3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" name="Google Shape;141;p3"/>
              <p:cNvSpPr txBox="1"/>
              <p:nvPr/>
            </p:nvSpPr>
            <p:spPr>
              <a:xfrm>
                <a:off x="9218896" y="4489271"/>
                <a:ext cx="3458100" cy="694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If you can’t find the details then please select the </a:t>
                </a:r>
                <a:r>
                  <a:rPr lang="en-GB" sz="1800" b="1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“forgot your password” link</a:t>
                </a:r>
                <a:endParaRPr sz="18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DCED87-315C-45CF-BBC2-0D71C049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7" y="1913957"/>
            <a:ext cx="5648173" cy="38677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341300" cy="6858000"/>
          </a:xfrm>
          <a:prstGeom prst="rect">
            <a:avLst/>
          </a:prstGeom>
          <a:solidFill>
            <a:srgbClr val="263C9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flipH="1">
            <a:off x="11" y="-1"/>
            <a:ext cx="2587800" cy="6858000"/>
          </a:xfrm>
          <a:prstGeom prst="parallelogram">
            <a:avLst>
              <a:gd name="adj" fmla="val 42978"/>
            </a:avLst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932258" y="5854163"/>
            <a:ext cx="837127" cy="0"/>
            <a:chOff x="1596980" y="6228905"/>
            <a:chExt cx="837127" cy="0"/>
          </a:xfrm>
        </p:grpSpPr>
        <p:cxnSp>
          <p:nvCxnSpPr>
            <p:cNvPr id="150" name="Google Shape;150;p4"/>
            <p:cNvCxnSpPr/>
            <p:nvPr/>
          </p:nvCxnSpPr>
          <p:spPr>
            <a:xfrm>
              <a:off x="1596980" y="6228905"/>
              <a:ext cx="592427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2190296" y="6228905"/>
              <a:ext cx="243811" cy="0"/>
            </a:xfrm>
            <a:prstGeom prst="straightConnector1">
              <a:avLst/>
            </a:prstGeom>
            <a:noFill/>
            <a:ln w="38100" cap="flat" cmpd="sng">
              <a:solidFill>
                <a:srgbClr val="F8AD1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2" name="Google Shape;152;p4"/>
          <p:cNvSpPr/>
          <p:nvPr/>
        </p:nvSpPr>
        <p:spPr>
          <a:xfrm flipH="1">
            <a:off x="402745" y="-1"/>
            <a:ext cx="1059025" cy="3078051"/>
          </a:xfrm>
          <a:custGeom>
            <a:avLst/>
            <a:gdLst/>
            <a:ahLst/>
            <a:cxnLst/>
            <a:rect l="l" t="t" r="r" b="b"/>
            <a:pathLst>
              <a:path w="1059025" h="3078051" extrusionOk="0">
                <a:moveTo>
                  <a:pt x="1059025" y="0"/>
                </a:moveTo>
                <a:lnTo>
                  <a:pt x="448550" y="0"/>
                </a:lnTo>
                <a:lnTo>
                  <a:pt x="0" y="3078051"/>
                </a:lnTo>
                <a:lnTo>
                  <a:pt x="610475" y="3078051"/>
                </a:lnTo>
                <a:close/>
              </a:path>
            </a:pathLst>
          </a:cu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3557734" y="3398643"/>
            <a:ext cx="7989464" cy="2011785"/>
            <a:chOff x="-2067889" y="886268"/>
            <a:chExt cx="7798202" cy="2011785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1407913" y="2223953"/>
              <a:ext cx="4322400" cy="6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to begin the enrolment phase of your application.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-2067889" y="886268"/>
              <a:ext cx="40089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1" i="0" u="none" strike="noStrike" cap="non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BEGIN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1" i="0" u="none" strike="noStrike" cap="non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ENROLMENT FORM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2977" y="5706018"/>
            <a:ext cx="2516123" cy="78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750" y="141175"/>
            <a:ext cx="900112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bbb252e1_5_0"/>
          <p:cNvSpPr txBox="1"/>
          <p:nvPr/>
        </p:nvSpPr>
        <p:spPr>
          <a:xfrm>
            <a:off x="5486400" y="-7"/>
            <a:ext cx="63626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dirty="0">
                <a:solidFill>
                  <a:srgbClr val="263C91"/>
                </a:solidFill>
                <a:latin typeface="Work Sans"/>
                <a:ea typeface="Work Sans"/>
                <a:cs typeface="Work Sans"/>
                <a:sym typeface="Work Sans"/>
              </a:rPr>
              <a:t>ACHIEVED GRADES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224bbb252e1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2977" y="5706018"/>
            <a:ext cx="2516123" cy="78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24bbb252e1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8" y="59150"/>
            <a:ext cx="4301295" cy="20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24bbb252e1_5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425" y="2583776"/>
            <a:ext cx="10306052" cy="288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24bbb252e1_5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8513" y="5419313"/>
            <a:ext cx="551497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247DE2-5208-4BE0-8746-72587729E20F}"/>
              </a:ext>
            </a:extLst>
          </p:cNvPr>
          <p:cNvSpPr/>
          <p:nvPr/>
        </p:nvSpPr>
        <p:spPr>
          <a:xfrm>
            <a:off x="5657849" y="1314450"/>
            <a:ext cx="2581275" cy="103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Internal students will have this section automatically set to ‘Achieved’ – no further action  is required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ABB33C-00BA-41C1-821B-B274B862FFEF}"/>
              </a:ext>
            </a:extLst>
          </p:cNvPr>
          <p:cNvCxnSpPr/>
          <p:nvPr/>
        </p:nvCxnSpPr>
        <p:spPr>
          <a:xfrm>
            <a:off x="6496050" y="2150268"/>
            <a:ext cx="381000" cy="58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6223379" y="0"/>
            <a:ext cx="3084394" cy="6858000"/>
          </a:xfrm>
          <a:prstGeom prst="parallelogram">
            <a:avLst>
              <a:gd name="adj" fmla="val 52429"/>
            </a:avLst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7775122" y="0"/>
            <a:ext cx="3084394" cy="6858000"/>
          </a:xfrm>
          <a:prstGeom prst="parallelogram">
            <a:avLst>
              <a:gd name="adj" fmla="val 52429"/>
            </a:avLst>
          </a:prstGeom>
          <a:solidFill>
            <a:srgbClr val="263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8907" y="1847522"/>
            <a:ext cx="7493093" cy="433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1" t="-20031" b="-157"/>
          <a:stretch/>
        </p:blipFill>
        <p:spPr>
          <a:xfrm>
            <a:off x="5522703" y="2034421"/>
            <a:ext cx="5845500" cy="37333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175" name="Google Shape;175;p7"/>
          <p:cNvGrpSpPr/>
          <p:nvPr/>
        </p:nvGrpSpPr>
        <p:grpSpPr>
          <a:xfrm>
            <a:off x="2001692" y="539181"/>
            <a:ext cx="6274731" cy="646331"/>
            <a:chOff x="1057835" y="543721"/>
            <a:chExt cx="6124514" cy="646331"/>
          </a:xfrm>
        </p:grpSpPr>
        <p:sp>
          <p:nvSpPr>
            <p:cNvPr id="176" name="Google Shape;176;p7"/>
            <p:cNvSpPr txBox="1"/>
            <p:nvPr/>
          </p:nvSpPr>
          <p:spPr>
            <a:xfrm>
              <a:off x="1057835" y="543721"/>
              <a:ext cx="61245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GB" sz="3600" b="1" i="0" u="none" strike="noStrike" cap="non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REVIEW &amp; CONFIRM COURSES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Google Shape;177;p7"/>
            <p:cNvCxnSpPr/>
            <p:nvPr/>
          </p:nvCxnSpPr>
          <p:spPr>
            <a:xfrm>
              <a:off x="3349788" y="1190032"/>
              <a:ext cx="1828800" cy="0"/>
            </a:xfrm>
            <a:prstGeom prst="straightConnector1">
              <a:avLst/>
            </a:prstGeom>
            <a:noFill/>
            <a:ln w="38100" cap="flat" cmpd="sng">
              <a:solidFill>
                <a:srgbClr val="F8AD1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8" name="Google Shape;178;p7"/>
          <p:cNvGrpSpPr/>
          <p:nvPr/>
        </p:nvGrpSpPr>
        <p:grpSpPr>
          <a:xfrm>
            <a:off x="460347" y="2170840"/>
            <a:ext cx="4810903" cy="2947799"/>
            <a:chOff x="7417855" y="427992"/>
            <a:chExt cx="4810903" cy="2947799"/>
          </a:xfrm>
        </p:grpSpPr>
        <p:grpSp>
          <p:nvGrpSpPr>
            <p:cNvPr id="179" name="Google Shape;179;p7"/>
            <p:cNvGrpSpPr/>
            <p:nvPr/>
          </p:nvGrpSpPr>
          <p:grpSpPr>
            <a:xfrm>
              <a:off x="7417855" y="427992"/>
              <a:ext cx="4810903" cy="879087"/>
              <a:chOff x="8313693" y="583063"/>
              <a:chExt cx="4810903" cy="879087"/>
            </a:xfrm>
          </p:grpSpPr>
          <p:sp>
            <p:nvSpPr>
              <p:cNvPr id="180" name="Google Shape;180;p7"/>
              <p:cNvSpPr txBox="1"/>
              <p:nvPr/>
            </p:nvSpPr>
            <p:spPr>
              <a:xfrm>
                <a:off x="9212563" y="583063"/>
                <a:ext cx="3912033" cy="879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Review and confirm the courses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you have chosen to study</a:t>
                </a:r>
                <a:endParaRPr sz="1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81" name="Google Shape;181;p7"/>
              <p:cNvGrpSpPr/>
              <p:nvPr/>
            </p:nvGrpSpPr>
            <p:grpSpPr>
              <a:xfrm>
                <a:off x="8313693" y="635248"/>
                <a:ext cx="734096" cy="759853"/>
                <a:chOff x="7295880" y="1587637"/>
                <a:chExt cx="734096" cy="759853"/>
              </a:xfrm>
            </p:grpSpPr>
            <p:sp>
              <p:nvSpPr>
                <p:cNvPr id="182" name="Google Shape;182;p7"/>
                <p:cNvSpPr/>
                <p:nvPr/>
              </p:nvSpPr>
              <p:spPr>
                <a:xfrm>
                  <a:off x="7295880" y="1587637"/>
                  <a:ext cx="734096" cy="759853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7"/>
                <p:cNvSpPr txBox="1"/>
                <p:nvPr/>
              </p:nvSpPr>
              <p:spPr>
                <a:xfrm>
                  <a:off x="7382246" y="1736730"/>
                  <a:ext cx="31931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GB" sz="2400" b="1" i="0" u="none" strike="noStrike" cap="non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4" name="Google Shape;184;p7"/>
            <p:cNvGrpSpPr/>
            <p:nvPr/>
          </p:nvGrpSpPr>
          <p:grpSpPr>
            <a:xfrm>
              <a:off x="7417855" y="1759691"/>
              <a:ext cx="4796170" cy="1616100"/>
              <a:chOff x="8352329" y="2473889"/>
              <a:chExt cx="4796170" cy="1616100"/>
            </a:xfrm>
          </p:grpSpPr>
          <p:grpSp>
            <p:nvGrpSpPr>
              <p:cNvPr id="185" name="Google Shape;185;p7"/>
              <p:cNvGrpSpPr/>
              <p:nvPr/>
            </p:nvGrpSpPr>
            <p:grpSpPr>
              <a:xfrm>
                <a:off x="8352329" y="2669147"/>
                <a:ext cx="734096" cy="759853"/>
                <a:chOff x="7295880" y="3524704"/>
                <a:chExt cx="734096" cy="759853"/>
              </a:xfrm>
            </p:grpSpPr>
            <p:sp>
              <p:nvSpPr>
                <p:cNvPr id="186" name="Google Shape;186;p7"/>
                <p:cNvSpPr/>
                <p:nvPr/>
              </p:nvSpPr>
              <p:spPr>
                <a:xfrm>
                  <a:off x="7295880" y="3524704"/>
                  <a:ext cx="734096" cy="759853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7"/>
                <p:cNvSpPr txBox="1"/>
                <p:nvPr/>
              </p:nvSpPr>
              <p:spPr>
                <a:xfrm>
                  <a:off x="7358201" y="3676172"/>
                  <a:ext cx="3674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GB" sz="2400" b="1" i="0" u="none" strike="noStrike" cap="non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2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" name="Google Shape;188;p7"/>
              <p:cNvSpPr txBox="1"/>
              <p:nvPr/>
            </p:nvSpPr>
            <p:spPr>
              <a:xfrm>
                <a:off x="9251199" y="2473889"/>
                <a:ext cx="3897300" cy="161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If you would like to modify your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course choices, click the ‘</a:t>
                </a:r>
                <a:r>
                  <a:rPr lang="en-GB" sz="1800" b="1" i="0" u="none" strike="noStrike" cap="none" dirty="0">
                    <a:solidFill>
                      <a:srgbClr val="EC634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x</a:t>
                </a: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’ icon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on the course you want to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GB" sz="1800" b="1" i="0" u="none" strike="noStrike" cap="none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remove</a:t>
                </a:r>
                <a:endParaRPr sz="18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89" name="Google Shape;189;p7"/>
          <p:cNvSpPr txBox="1"/>
          <p:nvPr/>
        </p:nvSpPr>
        <p:spPr>
          <a:xfrm>
            <a:off x="765225" y="5424400"/>
            <a:ext cx="3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6223379" y="0"/>
            <a:ext cx="3084394" cy="6858000"/>
          </a:xfrm>
          <a:prstGeom prst="parallelogram">
            <a:avLst>
              <a:gd name="adj" fmla="val 52429"/>
            </a:avLst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775122" y="0"/>
            <a:ext cx="3084394" cy="6858000"/>
          </a:xfrm>
          <a:prstGeom prst="parallelogram">
            <a:avLst>
              <a:gd name="adj" fmla="val 52429"/>
            </a:avLst>
          </a:prstGeom>
          <a:solidFill>
            <a:srgbClr val="263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454" y="5719883"/>
            <a:ext cx="2516123" cy="789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9"/>
          <p:cNvGrpSpPr/>
          <p:nvPr/>
        </p:nvGrpSpPr>
        <p:grpSpPr>
          <a:xfrm>
            <a:off x="350331" y="314875"/>
            <a:ext cx="7012063" cy="1911950"/>
            <a:chOff x="-710422" y="261093"/>
            <a:chExt cx="6844200" cy="1911950"/>
          </a:xfrm>
        </p:grpSpPr>
        <p:sp>
          <p:nvSpPr>
            <p:cNvPr id="224" name="Google Shape;224;p9"/>
            <p:cNvSpPr txBox="1"/>
            <p:nvPr/>
          </p:nvSpPr>
          <p:spPr>
            <a:xfrm>
              <a:off x="-710422" y="1498943"/>
              <a:ext cx="6844200" cy="6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‘</a:t>
              </a:r>
              <a:r>
                <a:rPr lang="en-GB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Submit Enrolment Form</a:t>
              </a:r>
              <a:r>
                <a:rPr lang="en-GB"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’ to s</a:t>
              </a:r>
              <a:r>
                <a:rPr lang="en-GB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ave your changes and submit</a:t>
              </a:r>
              <a:r>
                <a:rPr lang="en-GB"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the Enrolment Form to the school.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" name="Google Shape;225;p9"/>
            <p:cNvGrpSpPr/>
            <p:nvPr/>
          </p:nvGrpSpPr>
          <p:grpSpPr>
            <a:xfrm>
              <a:off x="-255738" y="261093"/>
              <a:ext cx="5695800" cy="1200600"/>
              <a:chOff x="405969" y="614321"/>
              <a:chExt cx="5695800" cy="1200600"/>
            </a:xfrm>
          </p:grpSpPr>
          <p:sp>
            <p:nvSpPr>
              <p:cNvPr id="226" name="Google Shape;226;p9"/>
              <p:cNvSpPr txBox="1"/>
              <p:nvPr/>
            </p:nvSpPr>
            <p:spPr>
              <a:xfrm>
                <a:off x="405969" y="614321"/>
                <a:ext cx="5695800" cy="12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GB" sz="3600" b="1" i="0" u="none" strike="noStrike" cap="none">
                    <a:solidFill>
                      <a:srgbClr val="263C9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SUBMIT ENROLMENT FORM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7" name="Google Shape;227;p9"/>
              <p:cNvCxnSpPr/>
              <p:nvPr/>
            </p:nvCxnSpPr>
            <p:spPr>
              <a:xfrm>
                <a:off x="2381853" y="1214632"/>
                <a:ext cx="18288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8AD1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28" name="Google Shape;22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101" y="2226817"/>
            <a:ext cx="7424775" cy="439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0" y="0"/>
            <a:ext cx="1347537" cy="6858000"/>
          </a:xfrm>
          <a:prstGeom prst="rect">
            <a:avLst/>
          </a:prstGeom>
          <a:solidFill>
            <a:srgbClr val="263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 flipH="1">
            <a:off x="10834048" y="5500048"/>
            <a:ext cx="1357952" cy="1357952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762099" y="300770"/>
            <a:ext cx="48381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dirty="0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SUPPORT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5986" y="156707"/>
            <a:ext cx="2516123" cy="7896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4;p8">
            <a:extLst>
              <a:ext uri="{FF2B5EF4-FFF2-40B4-BE49-F238E27FC236}">
                <a16:creationId xmlns:a16="http://schemas.microsoft.com/office/drawing/2014/main" id="{B44E4365-BCD9-4D6B-963F-522CB3BD31B0}"/>
              </a:ext>
            </a:extLst>
          </p:cNvPr>
          <p:cNvSpPr txBox="1"/>
          <p:nvPr/>
        </p:nvSpPr>
        <p:spPr>
          <a:xfrm>
            <a:off x="1893672" y="1585867"/>
            <a:ext cx="9812553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n-GB" sz="3200" b="0" i="0" dirty="0">
                <a:solidFill>
                  <a:srgbClr val="424242"/>
                </a:solidFill>
                <a:effectLst/>
                <a:latin typeface="+mj-lt"/>
              </a:rPr>
              <a:t>For technical support, password queries, or general guidance when using the Applicaa portal, please email: </a:t>
            </a:r>
            <a:r>
              <a:rPr lang="en-GB" sz="3200" b="1" i="0" dirty="0">
                <a:solidFill>
                  <a:srgbClr val="115EA3"/>
                </a:solidFill>
                <a:effectLst/>
                <a:latin typeface="+mj-lt"/>
                <a:hlinkClick r:id="rId4"/>
              </a:rPr>
              <a:t>itdepartment@tchs.org.uk</a:t>
            </a:r>
            <a:endParaRPr lang="en-GB" sz="3200" b="0" i="0" dirty="0">
              <a:solidFill>
                <a:srgbClr val="424242"/>
              </a:solidFill>
              <a:effectLst/>
              <a:latin typeface="+mj-lt"/>
            </a:endParaRPr>
          </a:p>
          <a:p>
            <a:pPr algn="l"/>
            <a:endParaRPr lang="en-GB" sz="3200" b="0" i="0" dirty="0">
              <a:solidFill>
                <a:srgbClr val="424242"/>
              </a:solidFill>
              <a:effectLst/>
              <a:latin typeface="+mj-lt"/>
            </a:endParaRPr>
          </a:p>
          <a:p>
            <a:pPr algn="l"/>
            <a:r>
              <a:rPr lang="en-GB" sz="3200" b="0" i="0" dirty="0">
                <a:solidFill>
                  <a:srgbClr val="424242"/>
                </a:solidFill>
                <a:effectLst/>
                <a:latin typeface="+mj-lt"/>
              </a:rPr>
              <a:t>For queries relating to courses, admissions, or the Sixth Form itself, please email: </a:t>
            </a:r>
            <a:r>
              <a:rPr lang="en-GB" sz="3200" b="1" i="0" dirty="0">
                <a:solidFill>
                  <a:srgbClr val="115EA3"/>
                </a:solidFill>
                <a:effectLst/>
                <a:latin typeface="+mj-lt"/>
                <a:hlinkClick r:id="rId5"/>
              </a:rPr>
              <a:t>sixthformadmissions@tchs.org.uk</a:t>
            </a:r>
            <a:endParaRPr lang="en-GB" sz="3200" b="0" i="0" dirty="0">
              <a:solidFill>
                <a:srgbClr val="424242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243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Work Sans</vt:lpstr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MFMunir</dc:creator>
  <cp:lastModifiedBy>Keith Brown</cp:lastModifiedBy>
  <cp:revision>4</cp:revision>
  <cp:lastPrinted>2025-07-08T08:27:51Z</cp:lastPrinted>
  <dcterms:created xsi:type="dcterms:W3CDTF">2020-04-16T17:14:34Z</dcterms:created>
  <dcterms:modified xsi:type="dcterms:W3CDTF">2025-07-14T14:48:25Z</dcterms:modified>
</cp:coreProperties>
</file>