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9896475" cy="14301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0E599-819C-401D-9636-8EEC37282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695CDB-EC08-4998-80B1-915867FE1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CADFA-4AFB-4417-872E-74A7C042E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856FD-9C9D-4D60-9D82-CF0FF9CB7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968CC-192E-4057-9CEC-9256C469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7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448CD-9FB4-4F5B-BECD-268E04ED5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AF98F8-5CC1-45CB-95D8-5BFB0E351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8DABE-A1DB-4FBF-B944-8CA68D6E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CB47-790E-4E6D-983E-BAEA70C1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0738C-20D6-4734-8099-70F8D3AE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44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A2402A-05EC-4E16-94D6-F1A6A0A40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9AC72-A7E3-4ED2-A0B8-2F04BFF8D5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C76CC-4B7D-4E3F-B609-66B8A9C69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9109E-C2FF-404C-BE20-E5B0E99B8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F46FF-B6CC-4DD5-B401-162E583E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63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73D9C-4FA2-4A76-B3C1-9A938479E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CC2A6-9243-4B1D-93F6-CE28FCC63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7A16A-AF09-4FAE-AA65-7A2F7E457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4CDDC-CA9A-45E8-8537-DC7E17F87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1D5AA-EFA9-4D3A-A742-F4C2D7BFB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5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AE3B5-478D-4002-92AF-2544CBE7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82813-3E19-4E0E-B75A-39A08289B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9BD84-7950-4EB2-9609-0F2E9766F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D85C2-CB02-477C-9465-7D1847E11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C01A4-F86E-4253-B8C6-89C9EE2B4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35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92201-B2A5-48B0-B2CD-E2A865BC9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8A519-81D1-4003-B3CC-D3374702CA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9BBBF2-BA8A-491A-910B-7D0B23889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92DAA-7147-4D9A-A4FE-025C3179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0F4FC2-1F41-46D5-928F-572CB77C5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CE333-5901-4A27-83D8-D2F77775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31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ACC47-F95C-4385-A750-3A01A0325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1AFBF-CA85-4F16-8422-38D6C7938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0B3C33-5F06-4617-9FFE-72365FCFB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D418A-C521-4796-A0A2-17379E5DD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EE9058-3BB8-476A-9B8D-0B86577EB3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DF7B81-01B1-49C4-B86A-BAFE4DE00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F11EA5-214D-4A38-86FF-628FCADFB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6A3E67-03F5-4DAE-95C1-1C8D09E1A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76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2F6A6-26B9-42E0-B1AF-0B44D9A67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DB386A-F907-4C02-B1D4-5B5589B54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E47E32-55F0-48B0-A994-E04698C0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3ECD8-F048-48F0-99C9-9C7A83C9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6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818B2-A349-4BA7-84B8-987579C2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53847E-EB81-4633-8223-ACBCBF54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2C223-C86B-4AFB-B088-A26A62450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80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A409B-D011-4FFD-8640-BA190B6FE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6E3D9-8BFF-4B81-9F98-FA0A2BD77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5364AB-5B67-4370-9F42-9D0CD8C24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E64750-77AB-4952-9AF5-E1AE17600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8A18E-D64C-4F5E-A720-3CF9D3451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FE51E-5D5D-4B9E-97AE-AEDDAFC91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782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F1009-CF31-49F9-8995-5E523F511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479491-776B-4F91-A787-2EE03FB31A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4102F-B97D-4481-9C89-4A6B04240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973A6-F96E-4126-857A-A8473B13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D75DA-7293-495F-9FDE-9C5E91EE3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53A2A-D5C3-4C4F-A8F2-2594F7FA3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28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41D8C8-7404-4DDD-9B5C-3972FEBAB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BC729-2AB2-463A-BBB1-E2022CFE7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DD8F9-7877-4E0B-BB5B-064932F30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40B7-D84D-42B5-B626-BC20C96E4C47}" type="datetimeFigureOut">
              <a:rPr lang="en-GB" smtClean="0"/>
              <a:t>26/11/2024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92657-A336-49E2-8E14-8DC88C4CE1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5E5E7-CC42-4C3D-B90D-47010BEE5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93D9D-F8AC-43EC-AEDB-443DC1003F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41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tdepartment@tchs.org.uk" TargetMode="External"/><Relationship Id="rId2" Type="http://schemas.openxmlformats.org/officeDocument/2006/relationships/hyperlink" Target="http://tchswoodford.applicaa.com/year1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tdepartment@tchs.org.uk" TargetMode="External"/><Relationship Id="rId2" Type="http://schemas.openxmlformats.org/officeDocument/2006/relationships/hyperlink" Target="mailto:SixthFormAdmissions@tchs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537B233-9CDD-4A90-AABB-A8963DEE4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457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133213-5EAF-4E9F-890E-879A0EAC1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280" y="5093208"/>
            <a:ext cx="7549896" cy="1261872"/>
          </a:xfrm>
        </p:spPr>
        <p:txBody>
          <a:bodyPr anchor="ctr">
            <a:normAutofit/>
          </a:bodyPr>
          <a:lstStyle/>
          <a:p>
            <a:pPr algn="r"/>
            <a:r>
              <a:rPr lang="en-GB">
                <a:solidFill>
                  <a:schemeClr val="bg1"/>
                </a:solidFill>
              </a:rPr>
              <a:t>Admissions+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F3B1D-C865-4AD1-A942-79D10F8EE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3920" y="5093208"/>
            <a:ext cx="2971800" cy="1261872"/>
          </a:xfrm>
        </p:spPr>
        <p:txBody>
          <a:bodyPr anchor="ctr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A guide for applicants </a:t>
            </a:r>
          </a:p>
        </p:txBody>
      </p:sp>
      <p:pic>
        <p:nvPicPr>
          <p:cNvPr id="1026" name="Picture 2" descr="Admissions+ Knowledge Base">
            <a:extLst>
              <a:ext uri="{FF2B5EF4-FFF2-40B4-BE49-F238E27FC236}">
                <a16:creationId xmlns:a16="http://schemas.microsoft.com/office/drawing/2014/main" id="{98386662-9CD5-425B-B22A-589E746CA4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7040" y="-33974"/>
            <a:ext cx="10637520" cy="335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392F240-FCCC-4D1B-89FD-0485B2F8F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bg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56CE647-8510-4FDC-B2BE-A6EA56E5DE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267" y="589445"/>
            <a:ext cx="285750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64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3EB2F5-7CE0-4C56-B680-3BCB9A7C2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Follow this link: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25E34-27BA-48BC-9F88-BB6CAB2E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276" y="1821581"/>
            <a:ext cx="10410524" cy="4126782"/>
          </a:xfrm>
        </p:spPr>
        <p:txBody>
          <a:bodyPr>
            <a:normAutofit fontScale="77500" lnSpcReduction="20000"/>
          </a:bodyPr>
          <a:lstStyle/>
          <a:p>
            <a:r>
              <a:rPr lang="en-GB" sz="3600" dirty="0">
                <a:solidFill>
                  <a:srgbClr val="FFFFFF"/>
                </a:solidFill>
                <a:hlinkClick r:id="rId2"/>
              </a:rPr>
              <a:t>http://tchswoodford.applicaa.com/year12</a:t>
            </a:r>
            <a:endParaRPr lang="en-GB" sz="36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3600" dirty="0">
              <a:solidFill>
                <a:srgbClr val="FFFFFF"/>
              </a:solidFill>
            </a:endParaRPr>
          </a:p>
          <a:p>
            <a:r>
              <a:rPr lang="en-GB" sz="3600" dirty="0">
                <a:solidFill>
                  <a:srgbClr val="FF0000"/>
                </a:solidFill>
              </a:rPr>
              <a:t>Internal students</a:t>
            </a:r>
            <a:r>
              <a:rPr lang="en-GB" sz="3600" dirty="0">
                <a:solidFill>
                  <a:srgbClr val="FFFFFF"/>
                </a:solidFill>
              </a:rPr>
              <a:t>: Your login details will be sent to your school email accounts on Thursday 28</a:t>
            </a:r>
            <a:r>
              <a:rPr lang="en-GB" sz="3600" baseline="30000" dirty="0">
                <a:solidFill>
                  <a:srgbClr val="FFFFFF"/>
                </a:solidFill>
              </a:rPr>
              <a:t>th</a:t>
            </a:r>
            <a:r>
              <a:rPr lang="en-GB" sz="3600" dirty="0">
                <a:solidFill>
                  <a:srgbClr val="FFFFFF"/>
                </a:solidFill>
              </a:rPr>
              <a:t> November at 10am. Enter details in the ‘Existing Users’ section</a:t>
            </a:r>
          </a:p>
          <a:p>
            <a:r>
              <a:rPr lang="en-GB" sz="3600" dirty="0">
                <a:solidFill>
                  <a:srgbClr val="FF0000"/>
                </a:solidFill>
              </a:rPr>
              <a:t>External students</a:t>
            </a:r>
            <a:r>
              <a:rPr lang="en-GB" sz="3600" dirty="0">
                <a:solidFill>
                  <a:srgbClr val="FFFFFF"/>
                </a:solidFill>
              </a:rPr>
              <a:t>: Applications can be made from 10am. Log into system through the ‘External Student/New Application’ section </a:t>
            </a:r>
          </a:p>
          <a:p>
            <a:r>
              <a:rPr lang="en-GB" sz="3600" dirty="0">
                <a:solidFill>
                  <a:srgbClr val="FF0000"/>
                </a:solidFill>
              </a:rPr>
              <a:t>DO NOT APPLY BEFORE APPLICATIONS OPEN AT 10AM ON THURSDAY 28</a:t>
            </a:r>
            <a:r>
              <a:rPr lang="en-GB" sz="3600" baseline="30000" dirty="0">
                <a:solidFill>
                  <a:srgbClr val="FF0000"/>
                </a:solidFill>
              </a:rPr>
              <a:t>TH</a:t>
            </a:r>
            <a:r>
              <a:rPr lang="en-GB" sz="3600" dirty="0">
                <a:solidFill>
                  <a:srgbClr val="FF0000"/>
                </a:solidFill>
              </a:rPr>
              <a:t> NOVEMBER </a:t>
            </a:r>
          </a:p>
          <a:p>
            <a:r>
              <a:rPr lang="en-GB" sz="3600" dirty="0">
                <a:solidFill>
                  <a:srgbClr val="FFFFFF"/>
                </a:solidFill>
              </a:rPr>
              <a:t>If you have an issue with your account then please contact the IT department, </a:t>
            </a:r>
            <a:r>
              <a:rPr lang="en-GB" sz="3600" dirty="0">
                <a:solidFill>
                  <a:srgbClr val="FFFFFF"/>
                </a:solidFill>
                <a:hlinkClick r:id="rId3"/>
              </a:rPr>
              <a:t>itdepartment@tchs.org.uk</a:t>
            </a:r>
            <a:endParaRPr lang="en-GB" sz="3600" dirty="0">
              <a:solidFill>
                <a:srgbClr val="FFFFFF"/>
              </a:solidFill>
            </a:endParaRPr>
          </a:p>
          <a:p>
            <a:endParaRPr lang="en-GB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536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B0A8D07-0F37-4090-8B0A-3E17802B41D3}"/>
              </a:ext>
            </a:extLst>
          </p:cNvPr>
          <p:cNvSpPr txBox="1"/>
          <p:nvPr/>
        </p:nvSpPr>
        <p:spPr>
          <a:xfrm>
            <a:off x="1567543" y="5339256"/>
            <a:ext cx="334035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dirty="0"/>
              <a:t>This is for </a:t>
            </a:r>
            <a:r>
              <a:rPr lang="en-GB" b="1" dirty="0">
                <a:solidFill>
                  <a:srgbClr val="FF0000"/>
                </a:solidFill>
              </a:rPr>
              <a:t>EXTERNAL</a:t>
            </a:r>
            <a:r>
              <a:rPr lang="en-GB" dirty="0"/>
              <a:t> applicants only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2C6A4E-6830-49D0-B980-FD819745F388}"/>
              </a:ext>
            </a:extLst>
          </p:cNvPr>
          <p:cNvSpPr txBox="1"/>
          <p:nvPr/>
        </p:nvSpPr>
        <p:spPr>
          <a:xfrm>
            <a:off x="6475445" y="5304651"/>
            <a:ext cx="4655975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INTERNAL</a:t>
            </a:r>
            <a:r>
              <a:rPr lang="en-GB" dirty="0"/>
              <a:t> applicants: Add your email address and password here and login as a Registered User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C6C19B-1A05-459C-99C1-D01298DCC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77" y="1335003"/>
            <a:ext cx="11110923" cy="3391194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96C804F-D924-4CBA-A49D-1CC42952B6BB}"/>
              </a:ext>
            </a:extLst>
          </p:cNvPr>
          <p:cNvCxnSpPr>
            <a:cxnSpLocks/>
          </p:cNvCxnSpPr>
          <p:nvPr/>
        </p:nvCxnSpPr>
        <p:spPr>
          <a:xfrm flipH="1" flipV="1">
            <a:off x="2929812" y="3909527"/>
            <a:ext cx="102637" cy="14297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FD3AABE-3728-4230-BB81-E9ED1CF80499}"/>
              </a:ext>
            </a:extLst>
          </p:cNvPr>
          <p:cNvCxnSpPr>
            <a:cxnSpLocks/>
          </p:cNvCxnSpPr>
          <p:nvPr/>
        </p:nvCxnSpPr>
        <p:spPr>
          <a:xfrm flipV="1">
            <a:off x="8567088" y="3648269"/>
            <a:ext cx="844420" cy="17614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802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C7C236-C572-46C9-B9F4-F78EB81B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151798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Once you’re logged in…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43667-BA1B-423D-B636-A6D8507B5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51" y="1704930"/>
            <a:ext cx="4628845" cy="40810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You will be asked to change your password before you can continue with your application</a:t>
            </a:r>
          </a:p>
          <a:p>
            <a:endParaRPr lang="en-US" sz="2400" dirty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</a:endParaRPr>
          </a:p>
          <a:p>
            <a:r>
              <a:rPr lang="en-US" sz="2400" dirty="0">
                <a:solidFill>
                  <a:srgbClr val="FFFFFF"/>
                </a:solidFill>
              </a:rPr>
              <a:t>Also, please read and accept both the school and </a:t>
            </a:r>
            <a:r>
              <a:rPr lang="en-US" sz="2400" dirty="0" err="1">
                <a:solidFill>
                  <a:srgbClr val="FFFFFF"/>
                </a:solidFill>
              </a:rPr>
              <a:t>Applicaa's</a:t>
            </a:r>
            <a:r>
              <a:rPr lang="en-US" sz="2400" dirty="0">
                <a:solidFill>
                  <a:srgbClr val="FFFFFF"/>
                </a:solidFill>
              </a:rPr>
              <a:t> privacy policies</a:t>
            </a:r>
            <a:endParaRPr lang="en-GB" sz="2400" dirty="0">
              <a:solidFill>
                <a:srgbClr val="FFFFFF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951EB5-0303-4CEB-9E8E-B011D2849C59}"/>
              </a:ext>
            </a:extLst>
          </p:cNvPr>
          <p:cNvCxnSpPr>
            <a:cxnSpLocks/>
          </p:cNvCxnSpPr>
          <p:nvPr/>
        </p:nvCxnSpPr>
        <p:spPr>
          <a:xfrm flipV="1">
            <a:off x="5320862" y="2041635"/>
            <a:ext cx="1505607" cy="5754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8112339D-A56F-FF63-A02D-1809165CC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11" y="544910"/>
            <a:ext cx="3296300" cy="3568889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45964A6-B6B9-EC2D-5901-682F68494442}"/>
              </a:ext>
            </a:extLst>
          </p:cNvPr>
          <p:cNvCxnSpPr>
            <a:cxnSpLocks/>
          </p:cNvCxnSpPr>
          <p:nvPr/>
        </p:nvCxnSpPr>
        <p:spPr>
          <a:xfrm>
            <a:off x="4921469" y="4784835"/>
            <a:ext cx="1502979" cy="4808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7F02AEC7-3779-B66E-03A3-780406E149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461" y="4506911"/>
            <a:ext cx="4798629" cy="183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66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C7C236-C572-46C9-B9F4-F78EB81B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151798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Once you’re logged in…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43667-BA1B-423D-B636-A6D8507B5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51" y="1704930"/>
            <a:ext cx="4182843" cy="4081015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GB" sz="2400" dirty="0">
                <a:solidFill>
                  <a:srgbClr val="FFFFFF"/>
                </a:solidFill>
              </a:rPr>
              <a:t>You will see a welcome message and the Application Form icon</a:t>
            </a:r>
          </a:p>
          <a:p>
            <a:endParaRPr lang="en-GB" sz="2400" dirty="0">
              <a:solidFill>
                <a:srgbClr val="FFFFFF"/>
              </a:solidFill>
            </a:endParaRPr>
          </a:p>
          <a:p>
            <a:r>
              <a:rPr lang="en-GB" sz="2400" dirty="0">
                <a:solidFill>
                  <a:srgbClr val="FFFFFF"/>
                </a:solidFill>
              </a:rPr>
              <a:t>Click the Application Form icon to open your application and begin completing each section</a:t>
            </a:r>
          </a:p>
          <a:p>
            <a:endParaRPr lang="en-GB" sz="2400" dirty="0">
              <a:solidFill>
                <a:srgbClr val="FFFFFF"/>
              </a:solidFill>
            </a:endParaRPr>
          </a:p>
          <a:p>
            <a:r>
              <a:rPr lang="en-GB" sz="2400" dirty="0">
                <a:solidFill>
                  <a:srgbClr val="FFFFFF"/>
                </a:solidFill>
              </a:rPr>
              <a:t>Make a note of your password (set it to something memorable!) as you will need to log in again in future to view your offer</a:t>
            </a:r>
            <a:endParaRPr lang="en-GB" sz="2400" dirty="0">
              <a:solidFill>
                <a:srgbClr val="FFFFFF"/>
              </a:solidFill>
              <a:cs typeface="Calibri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8951EB5-0303-4CEB-9E8E-B011D2849C59}"/>
              </a:ext>
            </a:extLst>
          </p:cNvPr>
          <p:cNvCxnSpPr>
            <a:cxnSpLocks/>
          </p:cNvCxnSpPr>
          <p:nvPr/>
        </p:nvCxnSpPr>
        <p:spPr>
          <a:xfrm>
            <a:off x="4811794" y="3429000"/>
            <a:ext cx="1107461" cy="97746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6E1B18D-CF74-8A3D-8FD3-28D2E5A91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949" y="2033959"/>
            <a:ext cx="5887376" cy="319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578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C65E60-237F-4C0E-9138-99B10107D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Press “save” at the end of each section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3AB1A-393F-4983-8591-267CCACD1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4" y="1905801"/>
            <a:ext cx="9422296" cy="69341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FFFFFF"/>
                </a:solidFill>
                <a:cs typeface="Calibri"/>
              </a:rPr>
              <a:t>You don’t have to complete your application all in one go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26B537-657C-40F3-9464-01A25600F4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897" y="2599218"/>
            <a:ext cx="7406206" cy="407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298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65CDE2-194C-4A17-9E3C-017E8A897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B3208-7A4F-400E-A965-3ED49E43F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6" y="712268"/>
            <a:ext cx="10410524" cy="1193533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FFFF"/>
                </a:solidFill>
              </a:rPr>
              <a:t>If you have any questions or need any support: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AE495E-2AAF-4BC1-87A5-331009D82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72B81-DA8D-41E0-BD1B-952CBE4D0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276" y="2050181"/>
            <a:ext cx="10410524" cy="4126782"/>
          </a:xfrm>
        </p:spPr>
        <p:txBody>
          <a:bodyPr>
            <a:normAutofit/>
          </a:bodyPr>
          <a:lstStyle/>
          <a:p>
            <a:r>
              <a:rPr lang="en-GB" sz="5400" dirty="0">
                <a:solidFill>
                  <a:srgbClr val="FFFFFF"/>
                </a:solidFill>
              </a:rPr>
              <a:t>Admission queries: </a:t>
            </a:r>
            <a:r>
              <a:rPr lang="en-GB" sz="5400" dirty="0">
                <a:solidFill>
                  <a:srgbClr val="FFFFFF"/>
                </a:solidFill>
                <a:hlinkClick r:id="rId2"/>
              </a:rPr>
              <a:t>SixthFormAdmissions@tchs.org.uk</a:t>
            </a:r>
            <a:endParaRPr lang="en-GB" sz="5400" dirty="0">
              <a:solidFill>
                <a:srgbClr val="FFFFFF"/>
              </a:solidFill>
            </a:endParaRPr>
          </a:p>
          <a:p>
            <a:r>
              <a:rPr lang="en-GB" sz="5400" dirty="0">
                <a:solidFill>
                  <a:srgbClr val="FFFFFF"/>
                </a:solidFill>
              </a:rPr>
              <a:t>Technical support: </a:t>
            </a:r>
            <a:r>
              <a:rPr lang="en-GB" sz="5400" dirty="0">
                <a:solidFill>
                  <a:srgbClr val="FFFFFF"/>
                </a:solidFill>
                <a:hlinkClick r:id="rId3"/>
              </a:rPr>
              <a:t>itdepartment@tchs.org.uk</a:t>
            </a:r>
            <a:r>
              <a:rPr lang="en-GB" sz="5400" dirty="0">
                <a:solidFill>
                  <a:srgbClr val="FFFFFF"/>
                </a:solidFill>
              </a:rPr>
              <a:t> </a:t>
            </a:r>
          </a:p>
          <a:p>
            <a:endParaRPr lang="en-GB" sz="2400" dirty="0">
              <a:solidFill>
                <a:srgbClr val="FFFFFF"/>
              </a:solidFill>
            </a:endParaRPr>
          </a:p>
          <a:p>
            <a:endParaRPr lang="en-GB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643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269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Tw Cen MT</vt:lpstr>
      <vt:lpstr>Office Theme</vt:lpstr>
      <vt:lpstr>Admissions+</vt:lpstr>
      <vt:lpstr>Follow this link:</vt:lpstr>
      <vt:lpstr>PowerPoint Presentation</vt:lpstr>
      <vt:lpstr>Once you’re logged in…</vt:lpstr>
      <vt:lpstr>Once you’re logged in…</vt:lpstr>
      <vt:lpstr>Press “save” at the end of each section</vt:lpstr>
      <vt:lpstr>If you have any questions or need any support: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Admissions+</dc:title>
  <dc:creator>Miss L Curtis</dc:creator>
  <cp:lastModifiedBy>Keith Brown</cp:lastModifiedBy>
  <cp:revision>28</cp:revision>
  <cp:lastPrinted>2024-11-22T11:52:45Z</cp:lastPrinted>
  <dcterms:created xsi:type="dcterms:W3CDTF">2021-11-18T14:18:20Z</dcterms:created>
  <dcterms:modified xsi:type="dcterms:W3CDTF">2024-11-26T15:48:49Z</dcterms:modified>
</cp:coreProperties>
</file>