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93" r:id="rId21"/>
    <p:sldId id="294" r:id="rId22"/>
    <p:sldId id="295" r:id="rId23"/>
    <p:sldId id="296" r:id="rId24"/>
    <p:sldId id="289" r:id="rId25"/>
    <p:sldId id="275" r:id="rId26"/>
    <p:sldId id="27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  <p:embeddedFont>
      <p:font typeface="Merriweather Sans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6DCF7A-AE0E-4E07-BC20-F0D89F7A8C16}">
  <a:tblStyle styleId="{3C6DCF7A-AE0E-4E07-BC20-F0D89F7A8C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aa4d8ec1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aa4d8ec1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d178fc7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d178fc77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d8f075f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d8f075f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c008a47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2c008a47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b013121e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b013121e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c253b44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c253b44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c253b444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c253b444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b013121e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0b013121e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2c253b444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2c253b444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aa4d8ec1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3aa4d8ec12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88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aadc2bb9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aadc2bb9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110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415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854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701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aa4d8ec1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aa4d8ec1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36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aa4d8ec1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aa4d8ec1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aa4d8ec1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3aa4d8ec12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c8d5975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c8d5975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b013121e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b013121e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d178fc77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d178fc77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d178fc7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d178fc7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178fc7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d178fc7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178fc7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d178fc7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90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3aa4d8ec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3aa4d8ec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_1_1">
  <p:cSld name="CAPTION_ONLY_1_1">
    <p:bg>
      <p:bgPr>
        <a:solidFill>
          <a:srgbClr val="ED9E4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584275" y="451669"/>
            <a:ext cx="3996000" cy="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G2">
  <p:cSld name="Title and Content - SG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 b="1">
                <a:solidFill>
                  <a:srgbClr val="FF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34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4pPr>
            <a:lvl5pPr marL="228600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l="9709" t="1499" r="10373" b="5933"/>
          <a:stretch/>
        </p:blipFill>
        <p:spPr>
          <a:xfrm>
            <a:off x="5384413" y="1488401"/>
            <a:ext cx="360040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5600437" y="2622527"/>
            <a:ext cx="28803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marL="182880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4pPr>
            <a:lvl5pPr marL="228600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6782041" y="2082467"/>
            <a:ext cx="19866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marL="182880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4pPr>
            <a:lvl5pPr marL="228600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14" descr="C:\Users\Cader Rattray\Desktop\UCAS-Left_aligned-White_box-Keylin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5833"/>
            <a:ext cx="1140997" cy="3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7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"/>
              <a:buNone/>
              <a:defRPr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○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■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●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○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■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●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erriweather Sans"/>
              <a:buChar char="○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erriweather Sans"/>
              <a:buChar char="■"/>
              <a:defRPr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6750" y="333023"/>
            <a:ext cx="691625" cy="6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Merriweather Sans"/>
              <a:buNone/>
              <a:defRPr sz="2800">
                <a:solidFill>
                  <a:srgbClr val="CC412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●"/>
              <a:def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○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■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●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○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■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●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○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rriweather Sans"/>
              <a:buChar char="■"/>
              <a:defRPr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university.which.co.uk" TargetMode="External"/><Relationship Id="rId4" Type="http://schemas.openxmlformats.org/officeDocument/2006/relationships/hyperlink" Target="http://www.uca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www.studentfinance.direct.gov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2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2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2"/>
          <p:cNvSpPr txBox="1">
            <a:spLocks noGrp="1"/>
          </p:cNvSpPr>
          <p:nvPr>
            <p:ph type="ctrTitle"/>
          </p:nvPr>
        </p:nvSpPr>
        <p:spPr>
          <a:xfrm>
            <a:off x="343200" y="202038"/>
            <a:ext cx="88617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0" name="Google Shape;31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675" y="144149"/>
            <a:ext cx="5322650" cy="116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2"/>
          <p:cNvSpPr txBox="1"/>
          <p:nvPr/>
        </p:nvSpPr>
        <p:spPr>
          <a:xfrm>
            <a:off x="141148" y="1304214"/>
            <a:ext cx="443162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Introduction to our Higher Education Evening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Dr P Doherty OBE</a:t>
            </a:r>
            <a:endParaRPr sz="3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Headmaster</a:t>
            </a:r>
            <a:endParaRPr sz="3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12" name="Google Shape;31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6104" y="1447775"/>
            <a:ext cx="4071795" cy="27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0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0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0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91" name="Google Shape;391;p60"/>
          <p:cNvSpPr txBox="1">
            <a:spLocks noGrp="1"/>
          </p:cNvSpPr>
          <p:nvPr>
            <p:ph type="ctrTitle"/>
          </p:nvPr>
        </p:nvSpPr>
        <p:spPr>
          <a:xfrm>
            <a:off x="463200" y="155800"/>
            <a:ext cx="8321100" cy="27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summary…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 potential earnings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career prospects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 the wider community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and cultural reasons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independence, self-confidence and responsibility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challenge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Broadens interests and knowledge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can be immense fun!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92" name="Google Shape;39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375" y="430400"/>
            <a:ext cx="3540925" cy="199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1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1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9" name="Google Shape;39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1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1" name="Google Shape;401;p61"/>
          <p:cNvSpPr txBox="1"/>
          <p:nvPr/>
        </p:nvSpPr>
        <p:spPr>
          <a:xfrm>
            <a:off x="67550" y="44400"/>
            <a:ext cx="65718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Research….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Start with unifrog at www.unifrog.org and UCAS at </a:t>
            </a:r>
            <a:r>
              <a:rPr lang="en-GB" u="sng">
                <a:solidFill>
                  <a:schemeClr val="hlink"/>
                </a:solidFill>
                <a:latin typeface="Merriweather Sans"/>
                <a:ea typeface="Merriweather Sans"/>
                <a:cs typeface="Merriweather Sans"/>
                <a:sym typeface="Merriweather Sans"/>
                <a:hlinkClick r:id="rId4"/>
              </a:rPr>
              <a:t>www.ucas.com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Find out the UCAS deadlines and any extra exams that need to be taken (UCAT, LNAT etc)  – make sure your son or daughter knows which deadline and exam is relevant to them.  Early applicants will have a different deadline.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Research – career options, universities, courses and minimum entry requirements.   An excellent website is "Which? University”   </a:t>
            </a:r>
            <a:r>
              <a:rPr lang="en-GB" u="sng">
                <a:solidFill>
                  <a:schemeClr val="hlink"/>
                </a:solidFill>
                <a:latin typeface="Merriweather Sans"/>
                <a:ea typeface="Merriweather Sans"/>
                <a:cs typeface="Merriweather Sans"/>
                <a:sym typeface="Merriweather Sans"/>
                <a:hlinkClick r:id="rId5"/>
              </a:rPr>
              <a:t> www.university.which.co.uk</a:t>
            </a: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Attend a UCAS event, visit or taster day – even if your son or daughter doesn’t know what they want to do, speaking to those in the know will help.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Learn from others – student videos are available to watch at ucas.tv.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02" name="Google Shape;402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300" y="1384150"/>
            <a:ext cx="2531550" cy="13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2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2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2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1" name="Google Shape;411;p62"/>
          <p:cNvSpPr txBox="1"/>
          <p:nvPr/>
        </p:nvSpPr>
        <p:spPr>
          <a:xfrm>
            <a:off x="96500" y="236450"/>
            <a:ext cx="231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2" name="Google Shape;412;p62"/>
          <p:cNvSpPr txBox="1"/>
          <p:nvPr/>
        </p:nvSpPr>
        <p:spPr>
          <a:xfrm>
            <a:off x="-2591050" y="236450"/>
            <a:ext cx="7691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Which university?</a:t>
            </a:r>
            <a:endParaRPr sz="16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Which  course?</a:t>
            </a:r>
            <a:endParaRPr sz="16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13" name="Google Shape;41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1614150"/>
            <a:ext cx="3126600" cy="24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525" y="195775"/>
            <a:ext cx="5239101" cy="33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3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3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3"/>
          <p:cNvSpPr txBox="1"/>
          <p:nvPr/>
        </p:nvSpPr>
        <p:spPr>
          <a:xfrm>
            <a:off x="-124600" y="138100"/>
            <a:ext cx="60402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Most people choose a university via a combination of the following, at least as a starting point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Academic reputation (e.g. grouping; league table position &amp; correlation with ‘worth’)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Social factors (urban/rural/campus; size of university; facilities; clubs and societies) 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Geography (how far is it)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Research (see pages 14-21 of Parents’ Guide; Virgin/Guardian/Times)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‘Employability’ data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Visit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 Sans"/>
              <a:buChar char="●"/>
            </a:pPr>
            <a:r>
              <a:rPr lang="en-GB"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There is no one-size-fits-all approach to this: be proactive, interested, open minded.</a:t>
            </a:r>
            <a:endParaRPr sz="13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23" name="Google Shape;42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600" y="283600"/>
            <a:ext cx="3051899" cy="20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4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076775" y="-54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4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4"/>
          <p:cNvSpPr txBox="1"/>
          <p:nvPr/>
        </p:nvSpPr>
        <p:spPr>
          <a:xfrm>
            <a:off x="86825" y="410150"/>
            <a:ext cx="68709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Separate out the idea of ‘subject’ and ‘course’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(Sometimes courses are similar but sometimes they aren’t.)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Browse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‘Heap’ Guide/other reference books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Single Honours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Joint Honours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Sandwich 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3 or 4 Years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●"/>
            </a:pPr>
            <a:r>
              <a:rPr lang="en-GB" sz="19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Sponsored degrees, degree apprenticeships</a:t>
            </a:r>
            <a:endParaRPr sz="19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33" name="Google Shape;43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925" y="1783325"/>
            <a:ext cx="2704699" cy="20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65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5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5"/>
          <p:cNvSpPr txBox="1"/>
          <p:nvPr/>
        </p:nvSpPr>
        <p:spPr>
          <a:xfrm>
            <a:off x="299002" y="1498075"/>
            <a:ext cx="6214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 alert to the fact that some courses are much harder to get a place on than others. 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Architecture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Dentistry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Drama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History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Law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Psychology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Consider alternative routes in / Foundation Year / variations (e.g. Ancient History or Archaeology)? 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43" name="Google Shape;44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25" y="91900"/>
            <a:ext cx="4467700" cy="14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6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076775" y="-54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6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6"/>
          <p:cNvSpPr txBox="1"/>
          <p:nvPr/>
        </p:nvSpPr>
        <p:spPr>
          <a:xfrm>
            <a:off x="206325" y="477700"/>
            <a:ext cx="53226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Other things to consider</a:t>
            </a:r>
            <a:endParaRPr sz="17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Work experience 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Finance – course fees, bursaries, travel and living costs.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Home or away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Travel – to and from home.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Town or campus style universities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●"/>
            </a:pPr>
            <a:r>
              <a:rPr lang="en-GB"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Accommodation – uni halls or private residences?</a:t>
            </a:r>
            <a:endParaRPr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53" name="Google Shape;45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347" y="1279467"/>
            <a:ext cx="3345949" cy="223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7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7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7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2" name="Google Shape;462;p67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46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parents support the research process?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to the monthly UCAS Parents’ Newsletter.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 the UCAS Parent Guide from the UCAS website. </a:t>
            </a: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Unifrog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(guidance on this later).</a:t>
            </a: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Offer to attend open days with them as you may have a different perspective.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assistance – for example, with railway tickets.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Try to remain impartial.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3" name="Google Shape;463;p67"/>
          <p:cNvSpPr txBox="1"/>
          <p:nvPr/>
        </p:nvSpPr>
        <p:spPr>
          <a:xfrm>
            <a:off x="299150" y="114450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64" name="Google Shape;464;p67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65" name="Google Shape;46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950" y="1228125"/>
            <a:ext cx="3079674" cy="18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8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8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8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4" name="Google Shape;474;p68"/>
          <p:cNvSpPr txBox="1">
            <a:spLocks noGrp="1"/>
          </p:cNvSpPr>
          <p:nvPr>
            <p:ph type="ctrTitle"/>
          </p:nvPr>
        </p:nvSpPr>
        <p:spPr>
          <a:xfrm>
            <a:off x="235500" y="-218150"/>
            <a:ext cx="546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son or daughter can make up to five choices one application.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2025 applicant fee is: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£28.50 for up to five choices 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are ready you pay and send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Applications received by the key deadlines are given equal consideration.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‘Invisibility’ – universities cannot see where else students have applied.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2023...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UCAS received 757,000 applications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5" name="Google Shape;475;p68"/>
          <p:cNvSpPr txBox="1"/>
          <p:nvPr/>
        </p:nvSpPr>
        <p:spPr>
          <a:xfrm>
            <a:off x="299150" y="114450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76" name="Google Shape;476;p68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77" name="Google Shape;47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900" y="523725"/>
            <a:ext cx="2905700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8"/>
          <p:cNvSpPr txBox="1"/>
          <p:nvPr/>
        </p:nvSpPr>
        <p:spPr>
          <a:xfrm>
            <a:off x="5832300" y="241900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Key features of the </a:t>
            </a:r>
            <a:endParaRPr sz="3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UCAS scheme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7" name="Google Shape;487;p69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91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Finance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842489" y="2016258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050" y="220650"/>
            <a:ext cx="1807925" cy="18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8" y="894522"/>
            <a:ext cx="6506818" cy="32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3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3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3"/>
          <p:cNvSpPr txBox="1">
            <a:spLocks noGrp="1"/>
          </p:cNvSpPr>
          <p:nvPr>
            <p:ph type="ctrTitle"/>
          </p:nvPr>
        </p:nvSpPr>
        <p:spPr>
          <a:xfrm>
            <a:off x="343200" y="202038"/>
            <a:ext cx="88617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675" y="144149"/>
            <a:ext cx="5322650" cy="116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 txBox="1"/>
          <p:nvPr/>
        </p:nvSpPr>
        <p:spPr>
          <a:xfrm>
            <a:off x="206325" y="1304215"/>
            <a:ext cx="4050730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Mike Nicholson</a:t>
            </a:r>
            <a:endParaRPr sz="3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Director of Recruitment, Admissions </a:t>
            </a:r>
            <a:r>
              <a:rPr lang="en-GB" sz="2200" b="1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and participation</a:t>
            </a:r>
            <a:endParaRPr sz="22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University of Cambridge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2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UCAS Overview &amp; Tips for Parents</a:t>
            </a:r>
            <a:endParaRPr sz="22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 rotWithShape="1">
          <a:blip r:embed="rId5">
            <a:alphaModFix/>
          </a:blip>
          <a:srcRect l="23957" r="25902"/>
          <a:stretch/>
        </p:blipFill>
        <p:spPr>
          <a:xfrm>
            <a:off x="4306301" y="1504913"/>
            <a:ext cx="2012149" cy="25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7" name="Google Shape;487;p69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91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Finance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842489" y="2016258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050" y="220650"/>
            <a:ext cx="1807925" cy="18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6" y="957262"/>
            <a:ext cx="662517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7" name="Google Shape;487;p69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91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Finance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842489" y="2016258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050" y="220650"/>
            <a:ext cx="1807925" cy="18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00" y="778590"/>
            <a:ext cx="6677224" cy="34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7" name="Google Shape;487;p69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91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Finance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842489" y="2016258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050" y="220650"/>
            <a:ext cx="1807925" cy="18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00" y="871538"/>
            <a:ext cx="6677224" cy="33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7" name="Google Shape;487;p69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91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Finance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lnSpc>
                <a:spcPct val="115000"/>
              </a:lnSpc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Since </a:t>
            </a:r>
            <a:r>
              <a:rPr lang="en-GB"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2017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there is no longer a Maintenance Grant all maintenance is via the Maintenance Loan.</a:t>
            </a: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the website below for more information on student finance plus a very easy to use calculator for the maintenance loan</a:t>
            </a:r>
            <a:b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800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</a:br>
            <a:r>
              <a:rPr lang="en-GB" sz="2800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www.studentfinance.direct.gov.uk</a:t>
            </a:r>
            <a:r>
              <a:rPr lang="en-GB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050" y="220650"/>
            <a:ext cx="1807925" cy="180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5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9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85" name="Google Shape;4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9"/>
          <p:cNvSpPr txBox="1">
            <a:spLocks noGrp="1"/>
          </p:cNvSpPr>
          <p:nvPr>
            <p:ph type="ctrTitle" idx="4294967295"/>
          </p:nvPr>
        </p:nvSpPr>
        <p:spPr>
          <a:xfrm>
            <a:off x="0" y="-58738"/>
            <a:ext cx="5918200" cy="1443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299150" y="114450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5" y="22900"/>
            <a:ext cx="7262375" cy="49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1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1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1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8" name="Google Shape;508;p71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46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9" name="Google Shape;509;p71"/>
          <p:cNvSpPr txBox="1"/>
          <p:nvPr/>
        </p:nvSpPr>
        <p:spPr>
          <a:xfrm>
            <a:off x="1736925" y="1951163"/>
            <a:ext cx="56601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We are providing you with links to two booklets as follows</a:t>
            </a: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Trinity Catholic High School- Parents Guide to Higher Education 2024 – 2025</a:t>
            </a: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Access Higher Education booklet – The Journey to Higher Education</a:t>
            </a: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10" name="Google Shape;510;p71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511" name="Google Shape;51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50" y="93735"/>
            <a:ext cx="2550841" cy="20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2564" y="72375"/>
            <a:ext cx="3068436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116" y="93735"/>
            <a:ext cx="3180522" cy="20582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72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2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9" name="Google Shape;5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2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1" name="Google Shape;521;p72"/>
          <p:cNvSpPr txBox="1">
            <a:spLocks noGrp="1"/>
          </p:cNvSpPr>
          <p:nvPr>
            <p:ph type="ctrTitle"/>
          </p:nvPr>
        </p:nvSpPr>
        <p:spPr>
          <a:xfrm>
            <a:off x="235500" y="167850"/>
            <a:ext cx="54678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Contacting UCAS</a:t>
            </a:r>
            <a:endParaRPr sz="2000" b="1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2" name="Google Shape;522;p72"/>
          <p:cNvSpPr txBox="1"/>
          <p:nvPr/>
        </p:nvSpPr>
        <p:spPr>
          <a:xfrm>
            <a:off x="299150" y="114450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5968075" y="1003600"/>
            <a:ext cx="261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09" y="748828"/>
            <a:ext cx="7759148" cy="3332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4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4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4"/>
          <p:cNvSpPr txBox="1">
            <a:spLocks noGrp="1"/>
          </p:cNvSpPr>
          <p:nvPr>
            <p:ph type="ctrTitle"/>
          </p:nvPr>
        </p:nvSpPr>
        <p:spPr>
          <a:xfrm>
            <a:off x="343200" y="202038"/>
            <a:ext cx="88617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2" name="Google Shape;33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125" y="105550"/>
            <a:ext cx="4469700" cy="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9483" y="3359208"/>
            <a:ext cx="21336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 txBox="1"/>
          <p:nvPr/>
        </p:nvSpPr>
        <p:spPr>
          <a:xfrm>
            <a:off x="1785275" y="1141725"/>
            <a:ext cx="5423400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Why Choose Higher Education</a:t>
            </a:r>
            <a:endParaRPr sz="24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&amp;</a:t>
            </a:r>
            <a:br>
              <a:rPr lang="en-GB" sz="24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GB" sz="24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Student Finance</a:t>
            </a:r>
            <a:endParaRPr sz="24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Mr P McGrory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 of Year 12</a:t>
            </a:r>
            <a:endParaRPr sz="20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Assistant Head-teacher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Acting Director of Sixth Form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55" y="3341412"/>
            <a:ext cx="21621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5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5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5"/>
          <p:cNvSpPr txBox="1">
            <a:spLocks noGrp="1"/>
          </p:cNvSpPr>
          <p:nvPr>
            <p:ph type="ctrTitle"/>
          </p:nvPr>
        </p:nvSpPr>
        <p:spPr>
          <a:xfrm>
            <a:off x="235500" y="-59150"/>
            <a:ext cx="59178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4" name="Google Shape;344;p55"/>
          <p:cNvSpPr txBox="1"/>
          <p:nvPr/>
        </p:nvSpPr>
        <p:spPr>
          <a:xfrm>
            <a:off x="235500" y="122600"/>
            <a:ext cx="85074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Overview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Why go on to higher education?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importance of research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How do you choose a university and a course?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How can parents help?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Student finance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Key deadlines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erriweather Sans"/>
              <a:buChar char="●"/>
            </a:pPr>
            <a:r>
              <a:rPr lang="en-GB" sz="2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Where to find out more?</a:t>
            </a:r>
            <a:endParaRPr sz="2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6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6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6"/>
          <p:cNvSpPr txBox="1">
            <a:spLocks noGrp="1"/>
          </p:cNvSpPr>
          <p:nvPr>
            <p:ph type="ctrTitle"/>
          </p:nvPr>
        </p:nvSpPr>
        <p:spPr>
          <a:xfrm>
            <a:off x="235500" y="-211550"/>
            <a:ext cx="87213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3" name="Google Shape;353;p56"/>
          <p:cNvSpPr txBox="1"/>
          <p:nvPr/>
        </p:nvSpPr>
        <p:spPr>
          <a:xfrm>
            <a:off x="475500" y="1278175"/>
            <a:ext cx="824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4" name="Google Shape;354;p56"/>
          <p:cNvSpPr txBox="1"/>
          <p:nvPr/>
        </p:nvSpPr>
        <p:spPr>
          <a:xfrm>
            <a:off x="101350" y="1683375"/>
            <a:ext cx="48009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Apply?</a:t>
            </a:r>
            <a:endParaRPr sz="1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bother applying at all, especially when it’s…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competitive (especially at Oxbridge &amp; Russell Groups) and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expensive (the typical cost for a three-year degree is about £55K)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●"/>
            </a:pP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stressful (there are tight deadlines and there are no guarantees you’ll even get in after all your efforts)?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747" y="1128450"/>
            <a:ext cx="3954877" cy="1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7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1905650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7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7"/>
          <p:cNvSpPr txBox="1"/>
          <p:nvPr/>
        </p:nvSpPr>
        <p:spPr>
          <a:xfrm>
            <a:off x="-100362" y="-345775"/>
            <a:ext cx="91440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it’s worth it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299150" y="652350"/>
            <a:ext cx="47961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Certain careers are now ‘graduate only’. For some students the reason for choosing Higher Education is based on necessity: certain careers will be closed to them otherwise.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Over the last ten years the number of university graduates has risen steeply. About one in three young people now has a degree or equivalent qualification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“There are an estimated 36.4 million graduates in the UK in 2023”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Non graduates are almost twice as likely to experience unemployment</a:t>
            </a: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65" name="Google Shape;36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1922" y="1704200"/>
            <a:ext cx="3410050" cy="21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8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8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8"/>
          <p:cNvSpPr txBox="1"/>
          <p:nvPr/>
        </p:nvSpPr>
        <p:spPr>
          <a:xfrm>
            <a:off x="308800" y="209650"/>
            <a:ext cx="8357100" cy="361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r>
              <a:rPr lang="en-GB" sz="15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Graduates on average earn at least 25%  more per year than those who do not go to university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endParaRPr sz="15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r>
              <a:rPr lang="en-GB" sz="15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Graduates enjoy higher quality jobs than non-graduates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endParaRPr sz="15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r>
              <a:rPr lang="en-GB" sz="15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Graduates enjoy better health outcomes, by being less likely to smoke, more likely to exercise, and less prone to depression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endParaRPr sz="15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r>
              <a:rPr lang="en-GB" sz="15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Graduates’ children also benefit from the educational success of their parents: graduates tend to have a greater involvement with their child’s education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endParaRPr sz="15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●"/>
            </a:pPr>
            <a:r>
              <a:rPr lang="en-GB" sz="1500" dirty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Graduates are more influential in the community, by being active citizens who are more likely to vote and participate in voluntary activities</a:t>
            </a:r>
            <a:endParaRPr sz="1500"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8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8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8"/>
          <p:cNvSpPr txBox="1"/>
          <p:nvPr/>
        </p:nvSpPr>
        <p:spPr>
          <a:xfrm>
            <a:off x="308800" y="209650"/>
            <a:ext cx="8357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5" y="26435"/>
            <a:ext cx="8721300" cy="42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9"/>
          <p:cNvPicPr preferRelativeResize="0"/>
          <p:nvPr/>
        </p:nvPicPr>
        <p:blipFill rotWithShape="1">
          <a:blip r:embed="rId3">
            <a:alphaModFix amt="6000"/>
          </a:blip>
          <a:srcRect l="-742" t="-2040" r="69551" b="2040"/>
          <a:stretch/>
        </p:blipFill>
        <p:spPr>
          <a:xfrm>
            <a:off x="2112725" y="-66000"/>
            <a:ext cx="5322649" cy="5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9"/>
          <p:cNvSpPr/>
          <p:nvPr/>
        </p:nvSpPr>
        <p:spPr>
          <a:xfrm rot="10800000" flipH="1">
            <a:off x="206325" y="4268575"/>
            <a:ext cx="8721300" cy="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700" y="4488850"/>
            <a:ext cx="1363601" cy="4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9"/>
          <p:cNvSpPr txBox="1"/>
          <p:nvPr/>
        </p:nvSpPr>
        <p:spPr>
          <a:xfrm>
            <a:off x="308800" y="209650"/>
            <a:ext cx="8357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Degree education is formative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Degree education develops character, endurance, perseverance, commitment, and a wealth of life skills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●"/>
            </a:pPr>
            <a:r>
              <a:rPr lang="en-GB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Student life is enjoyable and fulfilling and allows people to develop life long relationships</a:t>
            </a: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382" name="Google Shape;38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138" y="1677775"/>
            <a:ext cx="4318425" cy="24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1025</Words>
  <Application>Microsoft Office PowerPoint</Application>
  <PresentationFormat>On-screen Show (16:9)</PresentationFormat>
  <Paragraphs>247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Merriweather Sans</vt:lpstr>
      <vt:lpstr>Calibri</vt:lpstr>
      <vt:lpstr>Arial</vt:lpstr>
      <vt:lpstr>Merriweather</vt:lpstr>
      <vt:lpstr>Simple Light</vt:lpstr>
      <vt:lpstr>                    </vt:lpstr>
      <vt:lpstr>                    </vt:lpstr>
      <vt:lpstr>                    </vt:lpstr>
      <vt:lpstr> </vt:lpstr>
      <vt:lpstr>  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</dc:title>
  <dc:creator>Mrs Hughes</dc:creator>
  <cp:lastModifiedBy>Ms Poniewierka</cp:lastModifiedBy>
  <cp:revision>21</cp:revision>
  <dcterms:modified xsi:type="dcterms:W3CDTF">2024-06-27T14:30:01Z</dcterms:modified>
</cp:coreProperties>
</file>