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57" r:id="rId3"/>
    <p:sldId id="258" r:id="rId4"/>
    <p:sldId id="261" r:id="rId5"/>
    <p:sldId id="265" r:id="rId6"/>
    <p:sldId id="266" r:id="rId7"/>
    <p:sldId id="267" r:id="rId8"/>
    <p:sldId id="268" r:id="rId9"/>
    <p:sldId id="26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5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9777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6900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4326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23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2677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1875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7273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7143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2/8/2024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3128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796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2/8/2024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238651"/>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3999" y="4550229"/>
            <a:ext cx="10909073" cy="1057655"/>
          </a:xfrm>
        </p:spPr>
        <p:txBody>
          <a:bodyPr>
            <a:normAutofit/>
          </a:bodyPr>
          <a:lstStyle/>
          <a:p>
            <a:r>
              <a:rPr lang="en-GB" sz="6000" b="1"/>
              <a:t>Geography GCSE/EBacc</a:t>
            </a:r>
          </a:p>
        </p:txBody>
      </p:sp>
      <p:sp>
        <p:nvSpPr>
          <p:cNvPr id="3" name="Subtitle 2"/>
          <p:cNvSpPr>
            <a:spLocks noGrp="1"/>
          </p:cNvSpPr>
          <p:nvPr>
            <p:ph type="subTitle" idx="1"/>
          </p:nvPr>
        </p:nvSpPr>
        <p:spPr>
          <a:xfrm>
            <a:off x="633999" y="5727515"/>
            <a:ext cx="10925101" cy="515477"/>
          </a:xfrm>
        </p:spPr>
        <p:txBody>
          <a:bodyPr>
            <a:normAutofit/>
          </a:bodyPr>
          <a:lstStyle/>
          <a:p>
            <a:r>
              <a:rPr lang="en-GB" sz="2000">
                <a:solidFill>
                  <a:schemeClr val="tx1">
                    <a:lumMod val="85000"/>
                    <a:lumOff val="15000"/>
                  </a:schemeClr>
                </a:solidFill>
              </a:rPr>
              <a:t>Mrs K Reid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57" y="640080"/>
            <a:ext cx="7205467" cy="3602736"/>
          </a:xfrm>
          <a:prstGeom prst="rect">
            <a:avLst/>
          </a:prstGeom>
        </p:spPr>
      </p:pic>
      <p:cxnSp>
        <p:nvCxnSpPr>
          <p:cNvPr id="63" name="Straight Connector 62">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607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geography car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470" y="3366547"/>
            <a:ext cx="4407381" cy="28468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465" y="442669"/>
            <a:ext cx="7081285" cy="5509200"/>
          </a:xfrm>
          <a:prstGeom prst="rect">
            <a:avLst/>
          </a:prstGeom>
        </p:spPr>
        <p:txBody>
          <a:bodyPr wrap="square">
            <a:spAutoFit/>
          </a:bodyPr>
          <a:lstStyle/>
          <a:p>
            <a:r>
              <a:rPr lang="en-GB" sz="2200" b="1" dirty="0">
                <a:latin typeface="ag-book"/>
              </a:rPr>
              <a:t>Geography and future careers</a:t>
            </a:r>
          </a:p>
          <a:p>
            <a:endParaRPr lang="en-GB" sz="2200" dirty="0">
              <a:latin typeface="ag-book"/>
            </a:endParaRPr>
          </a:p>
          <a:p>
            <a:r>
              <a:rPr lang="en-GB" sz="2200" dirty="0">
                <a:latin typeface="ag-book"/>
              </a:rPr>
              <a:t>There has never been a more important time to use geographical knowledge and skills to pursue a career. None of the changes and challenges facing the UK and the world in the 21st century, including climate change, energy security, migration, urbanisation and globalisation, can be properly understood, let alone tackled, without geography. This is the discipline that connects the natural and the human, the local and the global and in doing so, enables us plan sustainably for the future. Whether your child’s future career lies in the environmental sector, business, education, the natural or social sciences, the media, in geospatial industries or in travel, geography opens up a range of choices for their future work and career.</a:t>
            </a:r>
          </a:p>
        </p:txBody>
      </p:sp>
      <p:pic>
        <p:nvPicPr>
          <p:cNvPr id="11268" name="Picture 4" descr="https://4.bp.blogspot.com/_T-x4i90b1hc/TBNqbihYZGI/AAAAAAAAIXI/jIOOIvPxfLs/s400/geogcareers.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73" t="21154"/>
          <a:stretch/>
        </p:blipFill>
        <p:spPr bwMode="auto">
          <a:xfrm>
            <a:off x="7559750" y="687695"/>
            <a:ext cx="4279163" cy="245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2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954" y="688654"/>
            <a:ext cx="10972800" cy="5262979"/>
          </a:xfrm>
          <a:prstGeom prst="rect">
            <a:avLst/>
          </a:prstGeom>
        </p:spPr>
        <p:txBody>
          <a:bodyPr wrap="square">
            <a:spAutoFit/>
          </a:bodyPr>
          <a:lstStyle/>
          <a:p>
            <a:pPr algn="just"/>
            <a:r>
              <a:rPr lang="en-GB" sz="2400" b="1" dirty="0">
                <a:solidFill>
                  <a:srgbClr val="212121"/>
                </a:solidFill>
                <a:latin typeface="ag-book"/>
              </a:rPr>
              <a:t>Geography helps students to make sense of the world around them. It is hands on, it is relevant and it is fun!</a:t>
            </a:r>
          </a:p>
          <a:p>
            <a:pPr algn="just"/>
            <a:endParaRPr lang="en-GB" sz="2400" dirty="0">
              <a:solidFill>
                <a:srgbClr val="212121"/>
              </a:solidFill>
              <a:latin typeface="ag-book"/>
            </a:endParaRPr>
          </a:p>
          <a:p>
            <a:pPr algn="just"/>
            <a:r>
              <a:rPr lang="en-GB" sz="2400" dirty="0">
                <a:solidFill>
                  <a:srgbClr val="212121"/>
                </a:solidFill>
                <a:latin typeface="ag-book"/>
              </a:rPr>
              <a:t>GCSE geography courses are a good mix of topics such as urban issues, world development, extreme environments, rivers, and hazards – to name but a few. The course will give your child the chance to get to grips with some of the big issues which affect our world, and understand the social, economic and physical forces and processes which shape and change our world.</a:t>
            </a:r>
          </a:p>
          <a:p>
            <a:pPr algn="just"/>
            <a:endParaRPr lang="en-GB" sz="2400" dirty="0">
              <a:solidFill>
                <a:srgbClr val="212121"/>
              </a:solidFill>
              <a:latin typeface="ag-book"/>
            </a:endParaRPr>
          </a:p>
          <a:p>
            <a:pPr algn="just"/>
            <a:r>
              <a:rPr lang="en-GB" sz="2400" dirty="0">
                <a:solidFill>
                  <a:srgbClr val="212121"/>
                </a:solidFill>
                <a:latin typeface="ag-book"/>
              </a:rPr>
              <a:t>GCSE geography is designed to allow a large number of topics to be studied and to provide an insight into a variety of the most important and relevant geographical issues. This diversity also allows all students to find topics they are interested and engaged in. A selection of these are described on the following slides.</a:t>
            </a:r>
            <a:endParaRPr lang="en-GB" sz="2400" b="0" i="0" dirty="0">
              <a:solidFill>
                <a:srgbClr val="212121"/>
              </a:solidFill>
              <a:effectLst/>
              <a:latin typeface="ag-book"/>
            </a:endParaRPr>
          </a:p>
        </p:txBody>
      </p:sp>
    </p:spTree>
    <p:extLst>
      <p:ext uri="{BB962C8B-B14F-4D97-AF65-F5344CB8AC3E}">
        <p14:creationId xmlns:p14="http://schemas.microsoft.com/office/powerpoint/2010/main" val="2531175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2141" y="1000428"/>
            <a:ext cx="5826642" cy="521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12121"/>
                </a:solidFill>
                <a:effectLst/>
                <a:latin typeface="ag-book"/>
              </a:rPr>
              <a:t>Urban issues and challenges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212121"/>
              </a:solidFill>
              <a:effectLst/>
              <a:latin typeface="ag-book"/>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121"/>
                </a:solidFill>
                <a:effectLst/>
                <a:latin typeface="ag-book"/>
              </a:rPr>
              <a:t>Cities and urban areas are some of the most dynamic regions of the world. For the first time, a majority of the global population now lives in towns and cities, with the UN predicting this will increase to 75% by 2050 - highlighting the importance of studying these settlements. This topic looks at reasons why urban areas emerge and develop unevenly within and between countries and the challenges and opportunities that this creates.</a:t>
            </a:r>
          </a:p>
        </p:txBody>
      </p:sp>
      <p:pic>
        <p:nvPicPr>
          <p:cNvPr id="1026" name="Picture 2" descr="https://www.rgs.org/RGS/media/RGS-Media-Library/Geography/hieu-vu-minh-4eDiRuTHU30-unsplash-sq.jpg?e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3" y="1335665"/>
            <a:ext cx="5470273" cy="43762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38999" y="199517"/>
            <a:ext cx="4314001" cy="646331"/>
          </a:xfrm>
          <a:prstGeom prst="rect">
            <a:avLst/>
          </a:prstGeom>
        </p:spPr>
        <p:txBody>
          <a:bodyPr wrap="none">
            <a:spAutoFit/>
          </a:bodyPr>
          <a:lstStyle/>
          <a:p>
            <a:pPr lvl="0" algn="ctr" defTabSz="914400" eaLnBrk="0" fontAlgn="base" hangingPunct="0">
              <a:spcBef>
                <a:spcPct val="0"/>
              </a:spcBef>
              <a:spcAft>
                <a:spcPct val="0"/>
              </a:spcAft>
            </a:pPr>
            <a:r>
              <a:rPr lang="en-US" altLang="en-US" sz="3600" b="1" u="sng" dirty="0">
                <a:solidFill>
                  <a:srgbClr val="212121"/>
                </a:solidFill>
                <a:latin typeface="ag-book"/>
              </a:rPr>
              <a:t>Human Geography</a:t>
            </a:r>
          </a:p>
        </p:txBody>
      </p:sp>
    </p:spTree>
    <p:extLst>
      <p:ext uri="{BB962C8B-B14F-4D97-AF65-F5344CB8AC3E}">
        <p14:creationId xmlns:p14="http://schemas.microsoft.com/office/powerpoint/2010/main" val="322096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186" y="1115614"/>
            <a:ext cx="5543107" cy="4893647"/>
          </a:xfrm>
          <a:prstGeom prst="rect">
            <a:avLst/>
          </a:prstGeom>
        </p:spPr>
        <p:txBody>
          <a:bodyPr wrap="square">
            <a:spAutoFit/>
          </a:bodyPr>
          <a:lstStyle/>
          <a:p>
            <a:r>
              <a:rPr lang="en-GB" sz="2400" b="1" dirty="0">
                <a:solidFill>
                  <a:srgbClr val="212121"/>
                </a:solidFill>
                <a:latin typeface="ag-book"/>
              </a:rPr>
              <a:t>Global ecosystems</a:t>
            </a:r>
          </a:p>
          <a:p>
            <a:endParaRPr lang="en-GB" sz="2400" b="1" dirty="0">
              <a:solidFill>
                <a:srgbClr val="212121"/>
              </a:solidFill>
              <a:latin typeface="ag-book"/>
            </a:endParaRPr>
          </a:p>
          <a:p>
            <a:r>
              <a:rPr lang="en-GB" sz="2400" dirty="0">
                <a:solidFill>
                  <a:srgbClr val="212121"/>
                </a:solidFill>
                <a:latin typeface="ag-book"/>
              </a:rPr>
              <a:t>Global ecosystems - ranging from hot arid to cold tundra environments - all have distinctive characteristics, which have lead to distinctive adaptations within their plant and animal communities. Whilst these environments all provide economic opportunities such as using rainforests for logging, farming or energy, they are extremely fragile environments which require sustainable management.</a:t>
            </a:r>
            <a:endParaRPr lang="en-GB" sz="2400" b="0" i="0" dirty="0">
              <a:solidFill>
                <a:srgbClr val="212121"/>
              </a:solidFill>
              <a:effectLst/>
              <a:latin typeface="ag-book"/>
            </a:endParaRPr>
          </a:p>
        </p:txBody>
      </p:sp>
      <p:sp>
        <p:nvSpPr>
          <p:cNvPr id="3" name="Rectangle 2"/>
          <p:cNvSpPr/>
          <p:nvPr/>
        </p:nvSpPr>
        <p:spPr>
          <a:xfrm>
            <a:off x="3822530" y="192790"/>
            <a:ext cx="4544834" cy="646331"/>
          </a:xfrm>
          <a:prstGeom prst="rect">
            <a:avLst/>
          </a:prstGeom>
        </p:spPr>
        <p:txBody>
          <a:bodyPr wrap="none">
            <a:spAutoFit/>
          </a:bodyPr>
          <a:lstStyle/>
          <a:p>
            <a:r>
              <a:rPr lang="en-GB" sz="3600" b="1" u="sng" dirty="0">
                <a:solidFill>
                  <a:srgbClr val="212121"/>
                </a:solidFill>
                <a:latin typeface="ag-book"/>
              </a:rPr>
              <a:t>Physical geography</a:t>
            </a:r>
          </a:p>
        </p:txBody>
      </p:sp>
      <p:pic>
        <p:nvPicPr>
          <p:cNvPr id="5" name="Picture 2" descr="https://www.rgs.org/RGS/media/RGS-Media-Library/Geography/boudewijn-huysmans-GMjKxyV9oSo-unsplash_4-3.jpg?ex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4482" y="1351038"/>
            <a:ext cx="5478423" cy="438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36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288" y="488615"/>
            <a:ext cx="11369749" cy="1938992"/>
          </a:xfrm>
          <a:prstGeom prst="rect">
            <a:avLst/>
          </a:prstGeom>
        </p:spPr>
        <p:txBody>
          <a:bodyPr wrap="square" lIns="91440" tIns="45720" rIns="91440" bIns="45720" anchor="t">
            <a:spAutoFit/>
          </a:bodyPr>
          <a:lstStyle/>
          <a:p>
            <a:r>
              <a:rPr lang="en-GB" sz="2400" b="1" dirty="0">
                <a:solidFill>
                  <a:srgbClr val="212121"/>
                </a:solidFill>
                <a:latin typeface="ag-book"/>
              </a:rPr>
              <a:t>Why study geography?</a:t>
            </a:r>
            <a:endParaRPr lang="en-US" dirty="0"/>
          </a:p>
          <a:p>
            <a:endParaRPr lang="en-GB" sz="2400" b="1" dirty="0">
              <a:solidFill>
                <a:srgbClr val="212121"/>
              </a:solidFill>
              <a:latin typeface="ag-book"/>
            </a:endParaRPr>
          </a:p>
          <a:p>
            <a:r>
              <a:rPr lang="en-GB" sz="2400" dirty="0">
                <a:solidFill>
                  <a:srgbClr val="212121"/>
                </a:solidFill>
                <a:latin typeface="ag-book"/>
              </a:rPr>
              <a:t>Studying GCSE geography provides students with a variety of valuable skills and knowledge that can be transferred and used across other subject areas and in everyday life. Key skills and knowledge gained are listed below:</a:t>
            </a:r>
            <a:endParaRPr lang="en-GB" sz="2400" b="0" i="0" dirty="0">
              <a:solidFill>
                <a:srgbClr val="212121"/>
              </a:solidFill>
              <a:effectLst/>
              <a:latin typeface="ag-book"/>
            </a:endParaRPr>
          </a:p>
        </p:txBody>
      </p:sp>
      <p:sp>
        <p:nvSpPr>
          <p:cNvPr id="3" name="Rectangle 2"/>
          <p:cNvSpPr/>
          <p:nvPr/>
        </p:nvSpPr>
        <p:spPr>
          <a:xfrm>
            <a:off x="5528930" y="4355185"/>
            <a:ext cx="6400800" cy="1785104"/>
          </a:xfrm>
          <a:prstGeom prst="rect">
            <a:avLst/>
          </a:prstGeom>
        </p:spPr>
        <p:txBody>
          <a:bodyPr wrap="square">
            <a:spAutoFit/>
          </a:bodyPr>
          <a:lstStyle/>
          <a:p>
            <a:r>
              <a:rPr lang="en-GB" sz="2200" b="1" dirty="0">
                <a:solidFill>
                  <a:srgbClr val="212121"/>
                </a:solidFill>
                <a:latin typeface="ag-book"/>
              </a:rPr>
              <a:t>Looking at issues differently</a:t>
            </a:r>
          </a:p>
          <a:p>
            <a:r>
              <a:rPr lang="en-GB" sz="2200" dirty="0">
                <a:solidFill>
                  <a:srgbClr val="212121"/>
                </a:solidFill>
                <a:latin typeface="ag-book"/>
              </a:rPr>
              <a:t>Geographers uniquely tackle and investigate big issues across a variety of scales. Students will also learn how to bring together perspectives from multiple disciplines.</a:t>
            </a:r>
            <a:endParaRPr lang="en-GB" sz="2200" b="0" i="0" dirty="0">
              <a:solidFill>
                <a:srgbClr val="212121"/>
              </a:solidFill>
              <a:effectLst/>
              <a:latin typeface="ag-book"/>
            </a:endParaRPr>
          </a:p>
        </p:txBody>
      </p:sp>
      <p:sp>
        <p:nvSpPr>
          <p:cNvPr id="4" name="Rectangle 3"/>
          <p:cNvSpPr/>
          <p:nvPr/>
        </p:nvSpPr>
        <p:spPr>
          <a:xfrm>
            <a:off x="464289" y="2439021"/>
            <a:ext cx="7340010" cy="1785104"/>
          </a:xfrm>
          <a:prstGeom prst="rect">
            <a:avLst/>
          </a:prstGeom>
        </p:spPr>
        <p:txBody>
          <a:bodyPr wrap="square">
            <a:spAutoFit/>
          </a:bodyPr>
          <a:lstStyle/>
          <a:p>
            <a:r>
              <a:rPr lang="en-GB" sz="2200" b="1" dirty="0">
                <a:solidFill>
                  <a:srgbClr val="212121"/>
                </a:solidFill>
                <a:latin typeface="ag-book"/>
              </a:rPr>
              <a:t>Highly relevant knowledge</a:t>
            </a:r>
          </a:p>
          <a:p>
            <a:r>
              <a:rPr lang="en-GB" sz="2200" dirty="0">
                <a:solidFill>
                  <a:srgbClr val="212121"/>
                </a:solidFill>
                <a:latin typeface="ag-book"/>
              </a:rPr>
              <a:t>Your child will study issues that are extremely relevant to the challenges the world is facing today both environmentally and in wider society. This equips them with valuable knowledge for future studies.</a:t>
            </a:r>
            <a:endParaRPr lang="en-GB" sz="2200" b="0" i="0" dirty="0">
              <a:solidFill>
                <a:srgbClr val="212121"/>
              </a:solidFill>
              <a:effectLst/>
              <a:latin typeface="ag-book"/>
            </a:endParaRPr>
          </a:p>
        </p:txBody>
      </p:sp>
      <p:pic>
        <p:nvPicPr>
          <p:cNvPr id="7170" name="Picture 2" descr="Image result for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1149" y="2275367"/>
            <a:ext cx="2398581" cy="23985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migr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609" y="4259122"/>
            <a:ext cx="3017875" cy="197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07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450" y="364356"/>
            <a:ext cx="7534785" cy="2800767"/>
          </a:xfrm>
          <a:prstGeom prst="rect">
            <a:avLst/>
          </a:prstGeom>
        </p:spPr>
        <p:txBody>
          <a:bodyPr wrap="square" lIns="91440" tIns="45720" rIns="91440" bIns="45720" anchor="t">
            <a:spAutoFit/>
          </a:bodyPr>
          <a:lstStyle/>
          <a:p>
            <a:r>
              <a:rPr lang="en-GB" sz="2200" b="1" dirty="0">
                <a:solidFill>
                  <a:srgbClr val="212121"/>
                </a:solidFill>
                <a:latin typeface="ag-book"/>
              </a:rPr>
              <a:t>Fieldwork</a:t>
            </a:r>
          </a:p>
          <a:p>
            <a:endParaRPr lang="en-GB" sz="2200" b="1" dirty="0">
              <a:solidFill>
                <a:srgbClr val="212121"/>
              </a:solidFill>
              <a:latin typeface="ag-book"/>
            </a:endParaRPr>
          </a:p>
          <a:p>
            <a:r>
              <a:rPr lang="en-GB" sz="2200" dirty="0">
                <a:solidFill>
                  <a:srgbClr val="212121"/>
                </a:solidFill>
                <a:latin typeface="ag-book"/>
              </a:rPr>
              <a:t>Fieldwork is an enjoyable opportunity to explore new environments, improving students’ understanding of topics as they come to life. Fieldwork provides students with useful skills in collecting, understanding and later communicating data to different audiences. We take Y10 on a residential fieldtrip run by the Field Studies Council.</a:t>
            </a:r>
            <a:endParaRPr lang="en-GB" sz="2200" b="0" i="0" dirty="0">
              <a:solidFill>
                <a:srgbClr val="212121"/>
              </a:solidFill>
              <a:effectLst/>
              <a:latin typeface="ag-book"/>
            </a:endParaRPr>
          </a:p>
        </p:txBody>
      </p:sp>
      <p:sp>
        <p:nvSpPr>
          <p:cNvPr id="3" name="AutoShape 2" descr="Image result for students fieldwork fs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8335926" y="415111"/>
            <a:ext cx="3192550" cy="3181728"/>
          </a:xfrm>
          <a:prstGeom prst="rect">
            <a:avLst/>
          </a:prstGeom>
        </p:spPr>
      </p:pic>
      <p:sp>
        <p:nvSpPr>
          <p:cNvPr id="5" name="Rectangle 4"/>
          <p:cNvSpPr/>
          <p:nvPr/>
        </p:nvSpPr>
        <p:spPr>
          <a:xfrm>
            <a:off x="5007935" y="3807030"/>
            <a:ext cx="6520541" cy="1785104"/>
          </a:xfrm>
          <a:prstGeom prst="rect">
            <a:avLst/>
          </a:prstGeom>
        </p:spPr>
        <p:txBody>
          <a:bodyPr wrap="square">
            <a:spAutoFit/>
          </a:bodyPr>
          <a:lstStyle/>
          <a:p>
            <a:r>
              <a:rPr lang="en-GB" sz="2200" b="1" dirty="0">
                <a:solidFill>
                  <a:srgbClr val="212121"/>
                </a:solidFill>
                <a:latin typeface="ag-book"/>
              </a:rPr>
              <a:t>Teamwork</a:t>
            </a:r>
          </a:p>
          <a:p>
            <a:endParaRPr lang="en-GB" sz="2200" b="1" dirty="0">
              <a:solidFill>
                <a:srgbClr val="212121"/>
              </a:solidFill>
              <a:latin typeface="ag-book"/>
            </a:endParaRPr>
          </a:p>
          <a:p>
            <a:r>
              <a:rPr lang="en-GB" sz="2200" dirty="0">
                <a:solidFill>
                  <a:srgbClr val="212121"/>
                </a:solidFill>
                <a:latin typeface="ag-book"/>
              </a:rPr>
              <a:t>Working in teams during fieldwork and in the classroom will help develop communication and collaboration skills.</a:t>
            </a:r>
            <a:endParaRPr lang="en-GB" sz="2200" b="0" i="0" dirty="0">
              <a:solidFill>
                <a:srgbClr val="212121"/>
              </a:solidFill>
              <a:effectLst/>
              <a:latin typeface="ag-book"/>
            </a:endParaRPr>
          </a:p>
        </p:txBody>
      </p:sp>
      <p:pic>
        <p:nvPicPr>
          <p:cNvPr id="7" name="Picture 6"/>
          <p:cNvPicPr>
            <a:picLocks noChangeAspect="1"/>
          </p:cNvPicPr>
          <p:nvPr/>
        </p:nvPicPr>
        <p:blipFill>
          <a:blip r:embed="rId3"/>
          <a:stretch>
            <a:fillRect/>
          </a:stretch>
        </p:blipFill>
        <p:spPr>
          <a:xfrm>
            <a:off x="1367981" y="3174619"/>
            <a:ext cx="3340469" cy="2801014"/>
          </a:xfrm>
          <a:prstGeom prst="rect">
            <a:avLst/>
          </a:prstGeom>
        </p:spPr>
      </p:pic>
    </p:spTree>
    <p:extLst>
      <p:ext uri="{BB962C8B-B14F-4D97-AF65-F5344CB8AC3E}">
        <p14:creationId xmlns:p14="http://schemas.microsoft.com/office/powerpoint/2010/main" val="201415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8670" y="542836"/>
            <a:ext cx="6096000" cy="1785104"/>
          </a:xfrm>
          <a:prstGeom prst="rect">
            <a:avLst/>
          </a:prstGeom>
        </p:spPr>
        <p:txBody>
          <a:bodyPr>
            <a:spAutoFit/>
          </a:bodyPr>
          <a:lstStyle/>
          <a:p>
            <a:r>
              <a:rPr lang="en-GB" sz="2200" b="1" dirty="0">
                <a:solidFill>
                  <a:srgbClr val="212121"/>
                </a:solidFill>
                <a:latin typeface="ag-book"/>
              </a:rPr>
              <a:t>Place knowledge</a:t>
            </a:r>
          </a:p>
          <a:p>
            <a:endParaRPr lang="en-GB" sz="2200" b="1" dirty="0">
              <a:solidFill>
                <a:srgbClr val="212121"/>
              </a:solidFill>
              <a:latin typeface="ag-book"/>
            </a:endParaRPr>
          </a:p>
          <a:p>
            <a:r>
              <a:rPr lang="en-GB" sz="2200" dirty="0">
                <a:solidFill>
                  <a:srgbClr val="212121"/>
                </a:solidFill>
                <a:latin typeface="ag-book"/>
              </a:rPr>
              <a:t>Students will develop an in-depth knowledge and understanding of the UK’s economic, social and environmental geography.</a:t>
            </a:r>
            <a:endParaRPr lang="en-GB" sz="2200" b="0" i="0" dirty="0">
              <a:solidFill>
                <a:srgbClr val="212121"/>
              </a:solidFill>
              <a:effectLst/>
              <a:latin typeface="ag-book"/>
            </a:endParaRPr>
          </a:p>
        </p:txBody>
      </p:sp>
      <p:sp>
        <p:nvSpPr>
          <p:cNvPr id="3" name="Rectangle 2"/>
          <p:cNvSpPr/>
          <p:nvPr/>
        </p:nvSpPr>
        <p:spPr>
          <a:xfrm>
            <a:off x="779721" y="3636634"/>
            <a:ext cx="6096000" cy="2462213"/>
          </a:xfrm>
          <a:prstGeom prst="rect">
            <a:avLst/>
          </a:prstGeom>
        </p:spPr>
        <p:txBody>
          <a:bodyPr>
            <a:spAutoFit/>
          </a:bodyPr>
          <a:lstStyle/>
          <a:p>
            <a:r>
              <a:rPr lang="en-GB" sz="2200" b="1" dirty="0">
                <a:solidFill>
                  <a:srgbClr val="212121"/>
                </a:solidFill>
                <a:latin typeface="ag-book"/>
              </a:rPr>
              <a:t>Geographical argument</a:t>
            </a:r>
          </a:p>
          <a:p>
            <a:endParaRPr lang="en-GB" sz="2200" b="1" dirty="0">
              <a:solidFill>
                <a:srgbClr val="212121"/>
              </a:solidFill>
              <a:latin typeface="ag-book"/>
            </a:endParaRPr>
          </a:p>
          <a:p>
            <a:r>
              <a:rPr lang="en-GB" sz="2200" dirty="0">
                <a:solidFill>
                  <a:srgbClr val="212121"/>
                </a:solidFill>
                <a:latin typeface="ag-book"/>
              </a:rPr>
              <a:t>Students will gain strong research and analytical skills, helping them to produce convincing arguments and to communicate ideas effectively, which is particularly useful in all other essay-based subjects.</a:t>
            </a:r>
            <a:endParaRPr lang="en-GB" sz="2200" b="0" i="0" dirty="0">
              <a:solidFill>
                <a:srgbClr val="212121"/>
              </a:solidFill>
              <a:effectLst/>
              <a:latin typeface="ag-book"/>
            </a:endParaRPr>
          </a:p>
        </p:txBody>
      </p:sp>
      <p:pic>
        <p:nvPicPr>
          <p:cNvPr id="5" name="Picture 4"/>
          <p:cNvPicPr>
            <a:picLocks noChangeAspect="1"/>
          </p:cNvPicPr>
          <p:nvPr/>
        </p:nvPicPr>
        <p:blipFill>
          <a:blip r:embed="rId2"/>
          <a:stretch>
            <a:fillRect/>
          </a:stretch>
        </p:blipFill>
        <p:spPr>
          <a:xfrm>
            <a:off x="1034903" y="246609"/>
            <a:ext cx="4026195" cy="3225735"/>
          </a:xfrm>
          <a:prstGeom prst="rect">
            <a:avLst/>
          </a:prstGeom>
        </p:spPr>
      </p:pic>
      <p:pic>
        <p:nvPicPr>
          <p:cNvPr id="9222" name="Picture 6" descr="Image result for geographicla arg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1665" y="2561857"/>
            <a:ext cx="3921500" cy="37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2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84" y="595447"/>
            <a:ext cx="6096000" cy="2800767"/>
          </a:xfrm>
          <a:prstGeom prst="rect">
            <a:avLst/>
          </a:prstGeom>
        </p:spPr>
        <p:txBody>
          <a:bodyPr>
            <a:spAutoFit/>
          </a:bodyPr>
          <a:lstStyle/>
          <a:p>
            <a:r>
              <a:rPr lang="en-GB" sz="2200" b="1" dirty="0">
                <a:solidFill>
                  <a:srgbClr val="212121"/>
                </a:solidFill>
                <a:latin typeface="ag-book"/>
              </a:rPr>
              <a:t>Data and geospatial skills</a:t>
            </a:r>
          </a:p>
          <a:p>
            <a:endParaRPr lang="en-GB" sz="2200" b="1" dirty="0">
              <a:solidFill>
                <a:srgbClr val="212121"/>
              </a:solidFill>
              <a:latin typeface="ag-book"/>
            </a:endParaRPr>
          </a:p>
          <a:p>
            <a:r>
              <a:rPr lang="en-GB" sz="2200" dirty="0">
                <a:solidFill>
                  <a:srgbClr val="212121"/>
                </a:solidFill>
                <a:latin typeface="ag-book"/>
              </a:rPr>
              <a:t>Geography is practical and will give students opportunities to learn new skills such as computer-based mapping (GIS), map skills, interpreting photographs and fieldwork skills. It will make practical use of their numeracy skills when they interpret data and construct graphs.</a:t>
            </a:r>
            <a:endParaRPr lang="en-GB" sz="2200" b="0" i="0" dirty="0">
              <a:solidFill>
                <a:srgbClr val="212121"/>
              </a:solidFill>
              <a:effectLst/>
              <a:latin typeface="ag-book"/>
            </a:endParaRPr>
          </a:p>
        </p:txBody>
      </p:sp>
      <p:sp>
        <p:nvSpPr>
          <p:cNvPr id="3" name="Rectangle 2"/>
          <p:cNvSpPr/>
          <p:nvPr/>
        </p:nvSpPr>
        <p:spPr>
          <a:xfrm>
            <a:off x="5844363" y="3509043"/>
            <a:ext cx="6096000" cy="2462213"/>
          </a:xfrm>
          <a:prstGeom prst="rect">
            <a:avLst/>
          </a:prstGeom>
        </p:spPr>
        <p:txBody>
          <a:bodyPr>
            <a:spAutoFit/>
          </a:bodyPr>
          <a:lstStyle/>
          <a:p>
            <a:r>
              <a:rPr lang="en-GB" sz="2200" b="1" dirty="0">
                <a:solidFill>
                  <a:srgbClr val="212121"/>
                </a:solidFill>
                <a:latin typeface="ag-book"/>
              </a:rPr>
              <a:t>Visual communication skills</a:t>
            </a:r>
          </a:p>
          <a:p>
            <a:endParaRPr lang="en-GB" sz="2200" b="1" dirty="0">
              <a:solidFill>
                <a:srgbClr val="212121"/>
              </a:solidFill>
              <a:latin typeface="ag-book"/>
            </a:endParaRPr>
          </a:p>
          <a:p>
            <a:r>
              <a:rPr lang="en-GB" sz="2200" dirty="0">
                <a:solidFill>
                  <a:srgbClr val="212121"/>
                </a:solidFill>
                <a:latin typeface="ag-book"/>
              </a:rPr>
              <a:t>Geography gives students the opportunity to gather, analyse and present data in a variety of ways so they will also develop their visual communication skills using maps, graphs, diagrams and images to problem solve.</a:t>
            </a:r>
            <a:endParaRPr lang="en-GB" sz="2200" b="0" i="0" dirty="0">
              <a:solidFill>
                <a:srgbClr val="212121"/>
              </a:solidFill>
              <a:effectLst/>
              <a:latin typeface="ag-book"/>
            </a:endParaRPr>
          </a:p>
        </p:txBody>
      </p:sp>
      <p:pic>
        <p:nvPicPr>
          <p:cNvPr id="10242" name="Picture 2" descr="Image result for graphs geography"/>
          <p:cNvPicPr>
            <a:picLocks noChangeAspect="1" noChangeArrowheads="1"/>
          </p:cNvPicPr>
          <p:nvPr/>
        </p:nvPicPr>
        <p:blipFill rotWithShape="1">
          <a:blip r:embed="rId2">
            <a:extLst>
              <a:ext uri="{28A0092B-C50C-407E-A947-70E740481C1C}">
                <a14:useLocalDpi xmlns:a14="http://schemas.microsoft.com/office/drawing/2010/main" val="0"/>
              </a:ext>
            </a:extLst>
          </a:blip>
          <a:srcRect t="9259" b="8635"/>
          <a:stretch/>
        </p:blipFill>
        <p:spPr bwMode="auto">
          <a:xfrm>
            <a:off x="1026800" y="3396214"/>
            <a:ext cx="4141638" cy="27325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21835" y="501622"/>
            <a:ext cx="4515805" cy="2815737"/>
          </a:xfrm>
          <a:prstGeom prst="rect">
            <a:avLst/>
          </a:prstGeom>
        </p:spPr>
      </p:pic>
    </p:spTree>
    <p:extLst>
      <p:ext uri="{BB962C8B-B14F-4D97-AF65-F5344CB8AC3E}">
        <p14:creationId xmlns:p14="http://schemas.microsoft.com/office/powerpoint/2010/main" val="118026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6214" y="51740"/>
            <a:ext cx="8104488" cy="5704447"/>
          </a:xfrm>
          <a:prstGeom prst="rect">
            <a:avLst/>
          </a:prstGeom>
        </p:spPr>
      </p:pic>
      <p:sp>
        <p:nvSpPr>
          <p:cNvPr id="2" name="Rectangle 1"/>
          <p:cNvSpPr/>
          <p:nvPr/>
        </p:nvSpPr>
        <p:spPr>
          <a:xfrm>
            <a:off x="395972" y="435547"/>
            <a:ext cx="3278373" cy="3816429"/>
          </a:xfrm>
          <a:prstGeom prst="rect">
            <a:avLst/>
          </a:prstGeom>
        </p:spPr>
        <p:txBody>
          <a:bodyPr wrap="square" lIns="91440" tIns="45720" rIns="91440" bIns="45720" anchor="t">
            <a:spAutoFit/>
          </a:bodyPr>
          <a:lstStyle/>
          <a:p>
            <a:r>
              <a:rPr lang="en-GB" sz="2200" b="1" dirty="0">
                <a:solidFill>
                  <a:srgbClr val="212121"/>
                </a:solidFill>
                <a:latin typeface="ag-book"/>
              </a:rPr>
              <a:t>Assessment</a:t>
            </a:r>
          </a:p>
          <a:p>
            <a:endParaRPr lang="en-GB" sz="2200" b="1" dirty="0">
              <a:solidFill>
                <a:srgbClr val="212121"/>
              </a:solidFill>
              <a:latin typeface="ag-book"/>
            </a:endParaRPr>
          </a:p>
          <a:p>
            <a:r>
              <a:rPr lang="en-GB" sz="2200" dirty="0">
                <a:solidFill>
                  <a:srgbClr val="212121"/>
                </a:solidFill>
                <a:latin typeface="ag-book"/>
              </a:rPr>
              <a:t>A range of question styles from longer written answers, sentence answers to multiple choice so it caters for all ability levels. </a:t>
            </a:r>
          </a:p>
          <a:p>
            <a:endParaRPr lang="en-GB" sz="2200" dirty="0">
              <a:solidFill>
                <a:srgbClr val="212121"/>
              </a:solidFill>
              <a:latin typeface="ag-book"/>
            </a:endParaRPr>
          </a:p>
          <a:p>
            <a:pPr algn="ctr"/>
            <a:r>
              <a:rPr lang="en-GB" sz="2200" dirty="0">
                <a:latin typeface="ag-book"/>
              </a:rPr>
              <a:t>GCSE exam results at </a:t>
            </a:r>
            <a:r>
              <a:rPr lang="en-GB" sz="2200" dirty="0">
                <a:solidFill>
                  <a:srgbClr val="212121"/>
                </a:solidFill>
                <a:latin typeface="ag-book"/>
              </a:rPr>
              <a:t>Trinity are very good.</a:t>
            </a:r>
            <a:endParaRPr lang="en-GB" dirty="0">
              <a:cs typeface="Calibri" panose="020F0502020204030204"/>
            </a:endParaRPr>
          </a:p>
          <a:p>
            <a:endParaRPr lang="en-GB" sz="2200" dirty="0">
              <a:solidFill>
                <a:srgbClr val="212121"/>
              </a:solidFill>
              <a:latin typeface="ag-book"/>
              <a:cs typeface="Calibri" panose="020F0502020204030204"/>
            </a:endParaRPr>
          </a:p>
        </p:txBody>
      </p:sp>
      <p:graphicFrame>
        <p:nvGraphicFramePr>
          <p:cNvPr id="4" name="Table 3">
            <a:extLst>
              <a:ext uri="{FF2B5EF4-FFF2-40B4-BE49-F238E27FC236}">
                <a16:creationId xmlns:a16="http://schemas.microsoft.com/office/drawing/2014/main" id="{BC4E61A1-4E9A-EC77-3066-A6085AD4E140}"/>
              </a:ext>
            </a:extLst>
          </p:cNvPr>
          <p:cNvGraphicFramePr>
            <a:graphicFrameLocks noGrp="1"/>
          </p:cNvGraphicFramePr>
          <p:nvPr>
            <p:extLst>
              <p:ext uri="{D42A27DB-BD31-4B8C-83A1-F6EECF244321}">
                <p14:modId xmlns:p14="http://schemas.microsoft.com/office/powerpoint/2010/main" val="842796590"/>
              </p:ext>
            </p:extLst>
          </p:nvPr>
        </p:nvGraphicFramePr>
        <p:xfrm>
          <a:off x="441739" y="4527825"/>
          <a:ext cx="3185076" cy="1737360"/>
        </p:xfrm>
        <a:graphic>
          <a:graphicData uri="http://schemas.openxmlformats.org/drawingml/2006/table">
            <a:tbl>
              <a:tblPr firstRow="1">
                <a:tableStyleId>{7DF18680-E054-41AD-8BC1-D1AEF772440D}</a:tableStyleId>
              </a:tblPr>
              <a:tblGrid>
                <a:gridCol w="1061692">
                  <a:extLst>
                    <a:ext uri="{9D8B030D-6E8A-4147-A177-3AD203B41FA5}">
                      <a16:colId xmlns:a16="http://schemas.microsoft.com/office/drawing/2014/main" val="1513845361"/>
                    </a:ext>
                  </a:extLst>
                </a:gridCol>
                <a:gridCol w="1061692">
                  <a:extLst>
                    <a:ext uri="{9D8B030D-6E8A-4147-A177-3AD203B41FA5}">
                      <a16:colId xmlns:a16="http://schemas.microsoft.com/office/drawing/2014/main" val="3327853895"/>
                    </a:ext>
                  </a:extLst>
                </a:gridCol>
                <a:gridCol w="1061692">
                  <a:extLst>
                    <a:ext uri="{9D8B030D-6E8A-4147-A177-3AD203B41FA5}">
                      <a16:colId xmlns:a16="http://schemas.microsoft.com/office/drawing/2014/main" val="2640521601"/>
                    </a:ext>
                  </a:extLst>
                </a:gridCol>
              </a:tblGrid>
              <a:tr h="355292">
                <a:tc gridSpan="2">
                  <a:txBody>
                    <a:bodyPr/>
                    <a:lstStyle/>
                    <a:p>
                      <a:pPr algn="ctr"/>
                      <a:r>
                        <a:rPr lang="en-US" dirty="0">
                          <a:solidFill>
                            <a:schemeClr val="tx1"/>
                          </a:solidFill>
                        </a:rPr>
                        <a:t>2023</a:t>
                      </a:r>
                    </a:p>
                  </a:txBody>
                  <a:tcPr anchor="ctr"/>
                </a:tc>
                <a:tc hMerge="1">
                  <a:txBody>
                    <a:bodyPr/>
                    <a:lstStyle/>
                    <a:p>
                      <a:endParaRPr lang="en-US"/>
                    </a:p>
                  </a:txBody>
                  <a:tcPr marL="0" marR="0" marT="0" marB="0" anchor="ctr" horzOverflow="overflow"/>
                </a:tc>
                <a:tc>
                  <a:txBody>
                    <a:bodyPr/>
                    <a:lstStyle/>
                    <a:p>
                      <a:pPr lvl="0" algn="ctr">
                        <a:buNone/>
                      </a:pPr>
                      <a:r>
                        <a:rPr lang="en-US" sz="1800" u="none" strike="noStrike" noProof="0" dirty="0">
                          <a:solidFill>
                            <a:srgbClr val="000000"/>
                          </a:solidFill>
                        </a:rPr>
                        <a:t>National Average</a:t>
                      </a:r>
                      <a:endParaRPr lang="en-US"/>
                    </a:p>
                  </a:txBody>
                  <a:tcPr anchor="ctr"/>
                </a:tc>
                <a:extLst>
                  <a:ext uri="{0D108BD9-81ED-4DB2-BD59-A6C34878D82A}">
                    <a16:rowId xmlns:a16="http://schemas.microsoft.com/office/drawing/2014/main" val="531200355"/>
                  </a:ext>
                </a:extLst>
              </a:tr>
              <a:tr h="355292">
                <a:tc>
                  <a:txBody>
                    <a:bodyPr/>
                    <a:lstStyle/>
                    <a:p>
                      <a:pPr algn="ctr"/>
                      <a:r>
                        <a:rPr lang="en-US" dirty="0"/>
                        <a:t>9-7</a:t>
                      </a:r>
                    </a:p>
                  </a:txBody>
                  <a:tcPr anchor="ctr"/>
                </a:tc>
                <a:tc>
                  <a:txBody>
                    <a:bodyPr/>
                    <a:lstStyle/>
                    <a:p>
                      <a:pPr algn="ctr"/>
                      <a:r>
                        <a:rPr lang="en-US" dirty="0"/>
                        <a:t>43%</a:t>
                      </a:r>
                    </a:p>
                  </a:txBody>
                  <a:tcPr anchor="ctr"/>
                </a:tc>
                <a:tc>
                  <a:txBody>
                    <a:bodyPr/>
                    <a:lstStyle/>
                    <a:p>
                      <a:pPr algn="ctr"/>
                      <a:r>
                        <a:rPr lang="en-US" dirty="0"/>
                        <a:t>25%</a:t>
                      </a:r>
                    </a:p>
                  </a:txBody>
                  <a:tcPr anchor="ctr"/>
                </a:tc>
                <a:extLst>
                  <a:ext uri="{0D108BD9-81ED-4DB2-BD59-A6C34878D82A}">
                    <a16:rowId xmlns:a16="http://schemas.microsoft.com/office/drawing/2014/main" val="1051403881"/>
                  </a:ext>
                </a:extLst>
              </a:tr>
              <a:tr h="355292">
                <a:tc>
                  <a:txBody>
                    <a:bodyPr/>
                    <a:lstStyle/>
                    <a:p>
                      <a:pPr algn="ctr"/>
                      <a:r>
                        <a:rPr lang="en-US" dirty="0"/>
                        <a:t>9-5</a:t>
                      </a:r>
                    </a:p>
                  </a:txBody>
                  <a:tcPr anchor="ctr"/>
                </a:tc>
                <a:tc>
                  <a:txBody>
                    <a:bodyPr/>
                    <a:lstStyle/>
                    <a:p>
                      <a:pPr algn="ctr"/>
                      <a:r>
                        <a:rPr lang="en-US" dirty="0"/>
                        <a:t>78%</a:t>
                      </a:r>
                    </a:p>
                  </a:txBody>
                  <a:tcPr anchor="ctr"/>
                </a:tc>
                <a:tc>
                  <a:txBody>
                    <a:bodyPr/>
                    <a:lstStyle/>
                    <a:p>
                      <a:pPr algn="ctr"/>
                      <a:endParaRPr lang="en-US"/>
                    </a:p>
                  </a:txBody>
                  <a:tcPr anchor="ctr"/>
                </a:tc>
                <a:extLst>
                  <a:ext uri="{0D108BD9-81ED-4DB2-BD59-A6C34878D82A}">
                    <a16:rowId xmlns:a16="http://schemas.microsoft.com/office/drawing/2014/main" val="99980286"/>
                  </a:ext>
                </a:extLst>
              </a:tr>
              <a:tr h="355292">
                <a:tc>
                  <a:txBody>
                    <a:bodyPr/>
                    <a:lstStyle/>
                    <a:p>
                      <a:pPr algn="ctr"/>
                      <a:r>
                        <a:rPr lang="en-US" dirty="0"/>
                        <a:t>9-4</a:t>
                      </a:r>
                    </a:p>
                  </a:txBody>
                  <a:tcPr anchor="ctr"/>
                </a:tc>
                <a:tc>
                  <a:txBody>
                    <a:bodyPr/>
                    <a:lstStyle/>
                    <a:p>
                      <a:pPr algn="ctr"/>
                      <a:r>
                        <a:rPr lang="en-US" dirty="0"/>
                        <a:t>85%</a:t>
                      </a:r>
                    </a:p>
                  </a:txBody>
                  <a:tcPr anchor="ctr"/>
                </a:tc>
                <a:tc>
                  <a:txBody>
                    <a:bodyPr/>
                    <a:lstStyle/>
                    <a:p>
                      <a:pPr algn="ctr"/>
                      <a:r>
                        <a:rPr lang="en-US" dirty="0"/>
                        <a:t>65%</a:t>
                      </a:r>
                    </a:p>
                  </a:txBody>
                  <a:tcPr anchor="ctr"/>
                </a:tc>
                <a:extLst>
                  <a:ext uri="{0D108BD9-81ED-4DB2-BD59-A6C34878D82A}">
                    <a16:rowId xmlns:a16="http://schemas.microsoft.com/office/drawing/2014/main" val="2454046126"/>
                  </a:ext>
                </a:extLst>
              </a:tr>
            </a:tbl>
          </a:graphicData>
        </a:graphic>
      </p:graphicFrame>
    </p:spTree>
    <p:extLst>
      <p:ext uri="{BB962C8B-B14F-4D97-AF65-F5344CB8AC3E}">
        <p14:creationId xmlns:p14="http://schemas.microsoft.com/office/powerpoint/2010/main" val="172923416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291</TotalTime>
  <Words>822</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ag-book</vt:lpstr>
      <vt:lpstr>Calibri</vt:lpstr>
      <vt:lpstr>Calibri Light</vt:lpstr>
      <vt:lpstr>Retrospect</vt:lpstr>
      <vt:lpstr>Geography GCSE/EBacc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Berns</dc:creator>
  <cp:lastModifiedBy>Mrs Leung</cp:lastModifiedBy>
  <cp:revision>163</cp:revision>
  <dcterms:created xsi:type="dcterms:W3CDTF">2022-03-10T08:50:44Z</dcterms:created>
  <dcterms:modified xsi:type="dcterms:W3CDTF">2024-02-08T12:45:41Z</dcterms:modified>
</cp:coreProperties>
</file>