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16" r:id="rId5"/>
    <p:sldId id="331" r:id="rId6"/>
    <p:sldId id="325" r:id="rId7"/>
    <p:sldId id="332" r:id="rId8"/>
    <p:sldId id="333" r:id="rId9"/>
    <p:sldId id="334" r:id="rId10"/>
    <p:sldId id="335" r:id="rId11"/>
    <p:sldId id="336" r:id="rId12"/>
    <p:sldId id="337" r:id="rId13"/>
    <p:sldId id="4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08" autoAdjust="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782D-AC4D-4A87-86BD-3FCC8D4C2D30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7559-17AC-4100-AF4E-06F2843AF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6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B7559-17AC-4100-AF4E-06F2843AF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0C7C-C6C7-4EA0-91D6-E25A7F86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A13E-9D49-478C-9384-ED0756D0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805B0-DA2E-4BD4-B781-B67B088F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BB6C-505B-49A7-B211-947BDCF9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977A4-B2E4-4D26-BA0E-495F206C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7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F837-34D9-48F7-9947-E4F5897C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8D795-25B1-4414-B2D0-127C72DBE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C03E-4E31-4A57-A84E-036093C2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A38C-8FBE-43B7-A8B2-7BE2128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BD67E-8AAB-48A4-A073-4015B133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9384F-DA17-4043-A0B0-AC9CA79EA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65B00-DC7E-450B-8108-5F8FFC00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37FF3-73CE-4EBE-A5DA-426D8679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DBB2-F253-41FA-A5FD-9A0A3BFB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D20-ABC1-47B3-964D-4373EA43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9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14B6-41C1-4BA2-8708-171343FF78D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0C8B-06A0-4E6D-9248-D41DC160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3949D-CCDA-432D-881D-D8A393B0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9847-9244-4813-B9E5-464B9B3D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5518-C0B8-4F83-8C9D-171B0CFB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93D61B6-D7A5-484E-AC3F-876AB3F929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2"/>
          <a:stretch/>
        </p:blipFill>
        <p:spPr bwMode="auto">
          <a:xfrm>
            <a:off x="10874326" y="5481500"/>
            <a:ext cx="1198403" cy="1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6070-033C-416E-8C50-B92071A5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7B3AE-2F84-413B-9B1A-715A9C9E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8485-A1D2-49D4-84B8-A07809CE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D4451-0DA9-4E4E-A2A3-DB369ED1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E8EC-6B21-44FB-B74B-77C3CA99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D919-EC7E-4365-AE56-705C550A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2960-81FB-43B7-A605-A99D4F406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51110-40EE-4518-A77B-96BB9BEAA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A68D4-BF05-4AB4-B471-3D061141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0E31-6539-4C6C-BC2C-5AC4E4B8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BD1A-50A6-415A-8487-7377175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C5C1-013B-4802-A648-68392D10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457B-6E10-442D-A530-23E6AC425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864D1-27AB-4840-B3CB-88ED72E08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BA156-8650-408F-B078-00E55184E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FC713-DB02-4BD7-B423-6B982F8F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0EF62-551F-45F3-99DC-17291EA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DD1ED-2D50-4263-8306-D8293922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407CB-BD2D-45C7-BC91-8313966E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8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7871-9CF6-47DC-9598-EB44D46B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FBA5A-76A2-4E57-8CDB-67259261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5388-0201-4089-AD56-D9A1607F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AA0E0-2657-43CD-BE9E-63C6C794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4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73E6E-FAF9-4B35-B70F-0C253F96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198A6-0B0A-4956-9067-99C20EF6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75BA-B2AD-4538-8C23-5DDB3F21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1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CE14-E818-487F-9310-7C9F0457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EC05-4A1D-4A4F-B6C8-1ED9571D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1AE00-64BA-4120-BC0B-3179ECB29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CA39-46A5-4655-94D1-0BEC0432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D60B8-F4FF-415B-B805-EB7B6D6F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B9A64-C880-49CC-A743-4FCFF590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5FD3-9E0D-4EBC-AE39-B06BD5A8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FE886-71F5-406D-A4A7-C722EA3C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68FD5-A2FF-4754-8002-50F23BDE4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EB200-F0BD-4F37-A7DA-45FFCBA2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DC5B-24A6-4DEF-BE70-BC178709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A4152-8942-49FB-AB9A-736AA721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0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29273-337E-4B4E-98D5-385879F2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22D88-7200-4B86-8361-6EDB76B4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3D598-05AE-470F-A8D8-BC6865233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3A4B-C385-43D1-A1CA-4E487775DA77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3090-C9D2-4256-9C4E-0BD2C21F1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59F84-3D81-40E6-9B33-7810BCD2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239A-C5B7-41A7-A20F-571661A3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6D6E22-A1E1-4051-944F-39A8042F5BEF}"/>
              </a:ext>
            </a:extLst>
          </p:cNvPr>
          <p:cNvSpPr txBox="1"/>
          <p:nvPr/>
        </p:nvSpPr>
        <p:spPr>
          <a:xfrm>
            <a:off x="-182525" y="0"/>
            <a:ext cx="1255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Why take a modern foreign language?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EFA3F5F9-9E9E-42FF-9F47-CB31EC15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2"/>
          <a:stretch/>
        </p:blipFill>
        <p:spPr bwMode="auto">
          <a:xfrm>
            <a:off x="10874326" y="5481500"/>
            <a:ext cx="1198403" cy="1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panish trying to speak English cartoon">
            <a:extLst>
              <a:ext uri="{FF2B5EF4-FFF2-40B4-BE49-F238E27FC236}">
                <a16:creationId xmlns:a16="http://schemas.microsoft.com/office/drawing/2014/main" id="{BA2136C7-7738-4B02-ABF7-60342D410A3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34" y="2352858"/>
            <a:ext cx="3964798" cy="30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47885-CF90-4B67-B516-E4AC57C3737A}"/>
              </a:ext>
            </a:extLst>
          </p:cNvPr>
          <p:cNvSpPr txBox="1"/>
          <p:nvPr/>
        </p:nvSpPr>
        <p:spPr>
          <a:xfrm>
            <a:off x="284219" y="1660187"/>
            <a:ext cx="31430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“The limits of my language mean the limits of my world”</a:t>
            </a:r>
          </a:p>
          <a:p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Ludwig Wittgenstein</a:t>
            </a:r>
          </a:p>
          <a:p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Philosopher + Mathematician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B7CA7-C2AE-4BCE-9F47-3136CE7B525C}"/>
              </a:ext>
            </a:extLst>
          </p:cNvPr>
          <p:cNvSpPr txBox="1"/>
          <p:nvPr/>
        </p:nvSpPr>
        <p:spPr>
          <a:xfrm>
            <a:off x="8256038" y="1875631"/>
            <a:ext cx="365174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800" b="1" i="0" dirty="0">
                <a:solidFill>
                  <a:srgbClr val="0C2E44"/>
                </a:solidFill>
                <a:effectLst/>
                <a:latin typeface="Comic Sans MS" panose="030F0702030302020204" pitchFamily="66" charset="0"/>
              </a:rPr>
              <a:t>“One language sets you in a corridor for life. Two languages open every door along the way.”</a:t>
            </a:r>
          </a:p>
          <a:p>
            <a:pPr algn="ctr" fontAlgn="base"/>
            <a:r>
              <a:rPr lang="en-GB" sz="2800" i="0" dirty="0">
                <a:solidFill>
                  <a:srgbClr val="0C2E44"/>
                </a:solidFill>
                <a:effectLst/>
                <a:latin typeface="Comic Sans MS" panose="030F0702030302020204" pitchFamily="66" charset="0"/>
              </a:rPr>
              <a:t>Frank Smith</a:t>
            </a:r>
          </a:p>
          <a:p>
            <a:pPr algn="ctr" fontAlgn="base"/>
            <a:endParaRPr lang="en-GB" sz="2000" dirty="0">
              <a:latin typeface="Comic Sans MS" panose="030F0702030302020204" pitchFamily="66" charset="0"/>
            </a:endParaRPr>
          </a:p>
          <a:p>
            <a:pPr algn="ctr" fontAlgn="base"/>
            <a:r>
              <a:rPr lang="en-GB" sz="2000" dirty="0">
                <a:latin typeface="Comic Sans MS" panose="030F0702030302020204" pitchFamily="66" charset="0"/>
              </a:rPr>
              <a:t>Psychologist and linguist</a:t>
            </a:r>
            <a:endParaRPr lang="en-GB" sz="200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0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93D5-D687-4CD1-9170-7554506F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Languages set you apart from the crowd</a:t>
            </a:r>
          </a:p>
        </p:txBody>
      </p:sp>
      <p:pic>
        <p:nvPicPr>
          <p:cNvPr id="5122" name="Picture 2" descr="How to stand out from the crowd">
            <a:extLst>
              <a:ext uri="{FF2B5EF4-FFF2-40B4-BE49-F238E27FC236}">
                <a16:creationId xmlns:a16="http://schemas.microsoft.com/office/drawing/2014/main" id="{00E65F7F-3ECB-4735-BE43-5A7AA79E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1" y="2127825"/>
            <a:ext cx="6909501" cy="40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7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AD74-664A-42FD-BB6D-778E901F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Consistently strong GCSE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8388E-9B80-414D-908C-4D77AEDCBA28}"/>
              </a:ext>
            </a:extLst>
          </p:cNvPr>
          <p:cNvSpPr txBox="1"/>
          <p:nvPr/>
        </p:nvSpPr>
        <p:spPr>
          <a:xfrm>
            <a:off x="380585" y="2007266"/>
            <a:ext cx="1126631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 Rounded MT Bold"/>
              </a:rPr>
              <a:t>                         </a:t>
            </a:r>
            <a:r>
              <a:rPr lang="en-US" sz="3600" u="dbl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9 - 7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     </a:t>
            </a:r>
            <a:r>
              <a:rPr lang="en-US" sz="3600" u="dbl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– 5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       </a:t>
            </a:r>
            <a:r>
              <a:rPr lang="en-US" sz="3600" u="dbl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– 4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Trinity             40%	83%        90%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 Rounded MT Bold"/>
              </a:rPr>
              <a:t>National         26%	   -            69%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F9B15-1489-4396-9D4A-FACFEF6A345A}"/>
              </a:ext>
            </a:extLst>
          </p:cNvPr>
          <p:cNvSpPr txBox="1"/>
          <p:nvPr/>
        </p:nvSpPr>
        <p:spPr>
          <a:xfrm>
            <a:off x="380585" y="4015274"/>
            <a:ext cx="9957205" cy="2477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500" dirty="0">
                <a:solidFill>
                  <a:srgbClr val="1F4E79"/>
                </a:solidFill>
                <a:latin typeface="Times New Roman"/>
                <a:cs typeface="Times New Roman"/>
              </a:rPr>
              <a:t>    </a:t>
            </a:r>
            <a:r>
              <a:rPr lang="en-GB" sz="3600" dirty="0">
                <a:solidFill>
                  <a:srgbClr val="1F4E79"/>
                </a:solidFill>
                <a:latin typeface="Times New Roman"/>
                <a:cs typeface="Times New Roman"/>
              </a:rPr>
              <a:t>        </a:t>
            </a:r>
            <a:r>
              <a:rPr lang="en-GB" sz="3600" dirty="0">
                <a:solidFill>
                  <a:srgbClr val="1F4E79"/>
                </a:solidFill>
                <a:latin typeface="Arial Rounded MT Bold"/>
              </a:rPr>
              <a:t>     	  </a:t>
            </a:r>
            <a:r>
              <a:rPr lang="en-GB" sz="3600" u="sng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9 - 7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     </a:t>
            </a:r>
            <a:r>
              <a:rPr lang="en-GB" sz="3600" u="sng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9 - 5</a:t>
            </a:r>
            <a:r>
              <a:rPr lang="en-GB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      </a:t>
            </a:r>
            <a:r>
              <a:rPr lang="en-GB" sz="3600" u="sng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9 - 4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Rounded MT Bold"/>
              </a:rPr>
              <a:t> 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Arial Rounded MT Bold"/>
            </a:endParaRPr>
          </a:p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Trinity       	 59%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  <a:cs typeface="Calibri"/>
              </a:rPr>
              <a:t>         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81%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      93%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/>
              </a:rPr>
              <a:t> </a:t>
            </a:r>
          </a:p>
          <a:p>
            <a:r>
              <a:rPr lang="en-GB" sz="3600" b="1" dirty="0">
                <a:solidFill>
                  <a:srgbClr val="FF0000"/>
                </a:solidFill>
                <a:latin typeface="Arial Rounded MT Bold"/>
              </a:rPr>
              <a:t>National   	 26%           -            71%</a:t>
            </a:r>
            <a:r>
              <a:rPr lang="en-US" sz="3600" dirty="0">
                <a:solidFill>
                  <a:srgbClr val="FF0000"/>
                </a:solidFill>
                <a:latin typeface="Arial Rounded MT Bold"/>
              </a:rPr>
              <a:t> </a:t>
            </a:r>
          </a:p>
        </p:txBody>
      </p:sp>
      <p:pic>
        <p:nvPicPr>
          <p:cNvPr id="1030" name="Picture 6" descr="Flag of Spain - Wikipedia">
            <a:extLst>
              <a:ext uri="{FF2B5EF4-FFF2-40B4-BE49-F238E27FC236}">
                <a16:creationId xmlns:a16="http://schemas.microsoft.com/office/drawing/2014/main" id="{6ECD9F0F-DCE5-4E09-AAB3-2C4E4D1F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00" y="2157349"/>
            <a:ext cx="2185212" cy="14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France - Wikipedia">
            <a:extLst>
              <a:ext uri="{FF2B5EF4-FFF2-40B4-BE49-F238E27FC236}">
                <a16:creationId xmlns:a16="http://schemas.microsoft.com/office/drawing/2014/main" id="{F7A2622C-7CE9-4137-82AD-AB92E28B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00" y="4544070"/>
            <a:ext cx="2220543" cy="14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5769-31CC-4BCE-9041-03398FCA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KS3 Pathways in MFL – easier to move 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A0D5F-CCDF-4DF1-AB7C-EA8143DA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2" y="1910994"/>
            <a:ext cx="11538636" cy="36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D34E-2A06-4339-9710-A9E6B8D5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Learning one language can help you learn many more…..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E513D-2C6F-434D-9875-6A36C5A8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/>
              <a:t>Welsh </a:t>
            </a:r>
          </a:p>
          <a:p>
            <a:r>
              <a:rPr lang="en-GB" dirty="0"/>
              <a:t>French </a:t>
            </a:r>
          </a:p>
          <a:p>
            <a:r>
              <a:rPr lang="en-GB" dirty="0"/>
              <a:t>German</a:t>
            </a:r>
          </a:p>
          <a:p>
            <a:r>
              <a:rPr lang="en-GB" dirty="0"/>
              <a:t>Spanish</a:t>
            </a:r>
          </a:p>
          <a:p>
            <a:r>
              <a:rPr lang="en-GB" dirty="0"/>
              <a:t>Mandarin</a:t>
            </a:r>
          </a:p>
          <a:p>
            <a:r>
              <a:rPr lang="en-GB" dirty="0"/>
              <a:t>I really want to learn Arabic</a:t>
            </a:r>
          </a:p>
        </p:txBody>
      </p:sp>
      <p:pic>
        <p:nvPicPr>
          <p:cNvPr id="3074" name="Picture 2" descr="French vs Spanish (Similarities and Differences)">
            <a:extLst>
              <a:ext uri="{FF2B5EF4-FFF2-40B4-BE49-F238E27FC236}">
                <a16:creationId xmlns:a16="http://schemas.microsoft.com/office/drawing/2014/main" id="{D397714D-05AD-4686-9F1A-4E666F10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4" y="1931451"/>
            <a:ext cx="3798813" cy="43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5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5AF7-6B08-4146-BED1-26D5AA23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Languages are a “facilitating subject”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2A1779-F92D-4738-B549-397FF4EE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971"/>
            <a:ext cx="3491003" cy="4550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9FDEC6-7E5D-4103-A1E0-905EDE45C0D3}"/>
              </a:ext>
            </a:extLst>
          </p:cNvPr>
          <p:cNvSpPr txBox="1"/>
          <p:nvPr/>
        </p:nvSpPr>
        <p:spPr>
          <a:xfrm>
            <a:off x="5305647" y="1972719"/>
            <a:ext cx="6048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 list published by The Russell Group to help students choose subjects most commonly asked for in university requirements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069C81-B563-491F-A2C9-7EFB554B3CCE}"/>
              </a:ext>
            </a:extLst>
          </p:cNvPr>
          <p:cNvCxnSpPr>
            <a:cxnSpLocks/>
          </p:cNvCxnSpPr>
          <p:nvPr/>
        </p:nvCxnSpPr>
        <p:spPr>
          <a:xfrm>
            <a:off x="7623544" y="1360967"/>
            <a:ext cx="0" cy="5810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BF0B05-C8D8-4B54-BA3F-99010AEF8423}"/>
              </a:ext>
            </a:extLst>
          </p:cNvPr>
          <p:cNvSpPr txBox="1"/>
          <p:nvPr/>
        </p:nvSpPr>
        <p:spPr>
          <a:xfrm>
            <a:off x="5305647" y="3674321"/>
            <a:ext cx="5847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You can pair almost any subject at university with a language and can alternatively pick up language modules when you are there.</a:t>
            </a:r>
          </a:p>
        </p:txBody>
      </p:sp>
    </p:spTree>
    <p:extLst>
      <p:ext uri="{BB962C8B-B14F-4D97-AF65-F5344CB8AC3E}">
        <p14:creationId xmlns:p14="http://schemas.microsoft.com/office/powerpoint/2010/main" val="17905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5AF7-6B08-4146-BED1-26D5AA23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Learning another language builds confidence and social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B0438-0931-4377-A35E-5B8025755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98" y="1847593"/>
            <a:ext cx="4420217" cy="44964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392E03-AD82-42F0-A8C1-141EB3551EA1}"/>
              </a:ext>
            </a:extLst>
          </p:cNvPr>
          <p:cNvCxnSpPr>
            <a:cxnSpLocks/>
          </p:cNvCxnSpPr>
          <p:nvPr/>
        </p:nvCxnSpPr>
        <p:spPr>
          <a:xfrm>
            <a:off x="1017180" y="2530549"/>
            <a:ext cx="444795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96D763-2B1D-4B65-8021-CC1154C8A482}"/>
              </a:ext>
            </a:extLst>
          </p:cNvPr>
          <p:cNvSpPr txBox="1"/>
          <p:nvPr/>
        </p:nvSpPr>
        <p:spPr>
          <a:xfrm>
            <a:off x="294167" y="23788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</a:t>
            </a:r>
          </a:p>
        </p:txBody>
      </p:sp>
      <p:pic>
        <p:nvPicPr>
          <p:cNvPr id="4098" name="Picture 2" descr="Christopher Reeve's 'Superman' Films Get 4K Steelbook Collection">
            <a:extLst>
              <a:ext uri="{FF2B5EF4-FFF2-40B4-BE49-F238E27FC236}">
                <a16:creationId xmlns:a16="http://schemas.microsoft.com/office/drawing/2014/main" id="{62F71B4F-727C-41A2-851D-08CDAF6F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21" y="237888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EE49C-EEDB-4417-9E1A-AA88AF3A094A}"/>
              </a:ext>
            </a:extLst>
          </p:cNvPr>
          <p:cNvSpPr txBox="1"/>
          <p:nvPr/>
        </p:nvSpPr>
        <p:spPr>
          <a:xfrm>
            <a:off x="7506586" y="3997842"/>
            <a:ext cx="410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Knowing a language is a superpower</a:t>
            </a:r>
          </a:p>
        </p:txBody>
      </p:sp>
    </p:spTree>
    <p:extLst>
      <p:ext uri="{BB962C8B-B14F-4D97-AF65-F5344CB8AC3E}">
        <p14:creationId xmlns:p14="http://schemas.microsoft.com/office/powerpoint/2010/main" val="68679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9C6-42D2-485F-9902-F3A7E6AC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Languages open up job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977F-0CD2-45FC-A112-B56AA48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54" y="1868156"/>
            <a:ext cx="5153744" cy="19338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C17D5-B91D-4CD8-A7B4-1B6FC5B00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3" y="2155417"/>
            <a:ext cx="5975305" cy="3926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FA5A2-1525-40C0-A9AA-FDCA7B1365D6}"/>
              </a:ext>
            </a:extLst>
          </p:cNvPr>
          <p:cNvSpPr txBox="1"/>
          <p:nvPr/>
        </p:nvSpPr>
        <p:spPr>
          <a:xfrm>
            <a:off x="2573079" y="2172954"/>
            <a:ext cx="28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Oxford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88330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9C6-42D2-485F-9902-F3A7E6AC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Languages open up job 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58DA-33FF-4E49-B633-F29DBDCC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5" y="2061234"/>
            <a:ext cx="6128408" cy="4431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7E114-368A-4AE8-BE10-64D1E4ECD836}"/>
              </a:ext>
            </a:extLst>
          </p:cNvPr>
          <p:cNvSpPr txBox="1"/>
          <p:nvPr/>
        </p:nvSpPr>
        <p:spPr>
          <a:xfrm>
            <a:off x="7357730" y="2211572"/>
            <a:ext cx="3912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Multiple studies show that learning a language can add 10-15% to your salary</a:t>
            </a:r>
          </a:p>
        </p:txBody>
      </p:sp>
    </p:spTree>
    <p:extLst>
      <p:ext uri="{BB962C8B-B14F-4D97-AF65-F5344CB8AC3E}">
        <p14:creationId xmlns:p14="http://schemas.microsoft.com/office/powerpoint/2010/main" val="143551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49B-4774-4F44-B87A-7DD9AA50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365125"/>
            <a:ext cx="11876568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Studying languages can complement science /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205D-F978-487C-993E-615BAF75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3" y="1801295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NK - Grade 9 in French - studies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english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Lit, maths, further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french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- applied for maths with a year abroad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LC - Grade 9 GCSE French - early applicant for Oxbridge - applied for computer science - Studies chemistry</a:t>
            </a:r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computing, maths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GT - Grade 9 GCSE French - early applicant for medicine - Studies biology, chemistry, maths </a:t>
            </a:r>
            <a:b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868D5-16CC-4681-9C5A-DDD9EA3E017B}"/>
              </a:ext>
            </a:extLst>
          </p:cNvPr>
          <p:cNvSpPr txBox="1"/>
          <p:nvPr/>
        </p:nvSpPr>
        <p:spPr>
          <a:xfrm>
            <a:off x="763772" y="5943600"/>
            <a:ext cx="943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Studies show that the deduction skills learned in languages directly complement maths learning.</a:t>
            </a:r>
          </a:p>
        </p:txBody>
      </p:sp>
    </p:spTree>
    <p:extLst>
      <p:ext uri="{BB962C8B-B14F-4D97-AF65-F5344CB8AC3E}">
        <p14:creationId xmlns:p14="http://schemas.microsoft.com/office/powerpoint/2010/main" val="206795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F27FD040EE847BAFBFA3EF059992D" ma:contentTypeVersion="14" ma:contentTypeDescription="Create a new document." ma:contentTypeScope="" ma:versionID="3ecbd161a5ca61d766c651d1433bb416">
  <xsd:schema xmlns:xsd="http://www.w3.org/2001/XMLSchema" xmlns:xs="http://www.w3.org/2001/XMLSchema" xmlns:p="http://schemas.microsoft.com/office/2006/metadata/properties" xmlns:ns3="e76ccf78-a688-4df0-99d5-285022a7ec6f" xmlns:ns4="91cf9149-1d0b-4559-848d-823a4f19fc54" targetNamespace="http://schemas.microsoft.com/office/2006/metadata/properties" ma:root="true" ma:fieldsID="d478b28c13d78e0ece746a445a777982" ns3:_="" ns4:_="">
    <xsd:import namespace="e76ccf78-a688-4df0-99d5-285022a7ec6f"/>
    <xsd:import namespace="91cf9149-1d0b-4559-848d-823a4f19fc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ccf78-a688-4df0-99d5-285022a7e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f9149-1d0b-4559-848d-823a4f19f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F6BE8E-2064-4E4B-814E-90F566580172}">
  <ds:schemaRefs>
    <ds:schemaRef ds:uri="http://purl.org/dc/elements/1.1/"/>
    <ds:schemaRef ds:uri="http://schemas.openxmlformats.org/package/2006/metadata/core-properties"/>
    <ds:schemaRef ds:uri="91cf9149-1d0b-4559-848d-823a4f19fc54"/>
    <ds:schemaRef ds:uri="http://www.w3.org/XML/1998/namespace"/>
    <ds:schemaRef ds:uri="http://purl.org/dc/terms/"/>
    <ds:schemaRef ds:uri="e76ccf78-a688-4df0-99d5-285022a7ec6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9DFD87-78AD-49F8-BD94-4FA6B9F05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ccf78-a688-4df0-99d5-285022a7ec6f"/>
    <ds:schemaRef ds:uri="91cf9149-1d0b-4559-848d-823a4f19f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09A53C-054C-4B7D-82FC-D1FE43641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368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Times New Roman</vt:lpstr>
      <vt:lpstr>Office Theme</vt:lpstr>
      <vt:lpstr>PowerPoint Presentation</vt:lpstr>
      <vt:lpstr>Consistently strong GCSE results</vt:lpstr>
      <vt:lpstr>KS3 Pathways in MFL – easier to move up</vt:lpstr>
      <vt:lpstr>Learning one language can help you learn many more….. </vt:lpstr>
      <vt:lpstr>Languages are a “facilitating subject”</vt:lpstr>
      <vt:lpstr>Learning another language builds confidence and social skills</vt:lpstr>
      <vt:lpstr>Languages open up job opportunities</vt:lpstr>
      <vt:lpstr>Languages open up job opportunities</vt:lpstr>
      <vt:lpstr>Studying languages can complement science / maths</vt:lpstr>
      <vt:lpstr>Languages set you apart from the crowd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Law</dc:creator>
  <cp:lastModifiedBy>Mrs Leung</cp:lastModifiedBy>
  <cp:revision>92</cp:revision>
  <dcterms:created xsi:type="dcterms:W3CDTF">2021-07-13T15:58:04Z</dcterms:created>
  <dcterms:modified xsi:type="dcterms:W3CDTF">2024-02-08T12:14:07Z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0x0101003D6F27FD040EE847BAFBFA3EF059992D</vt:lpwstr>
  </property>
</Properties>
</file>