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85" r:id="rId3"/>
    <p:sldId id="286" r:id="rId4"/>
    <p:sldId id="283" r:id="rId5"/>
    <p:sldId id="284" r:id="rId6"/>
    <p:sldId id="271" r:id="rId7"/>
    <p:sldId id="276" r:id="rId8"/>
    <p:sldId id="256" r:id="rId9"/>
    <p:sldId id="257" r:id="rId10"/>
    <p:sldId id="258" r:id="rId11"/>
    <p:sldId id="259" r:id="rId12"/>
    <p:sldId id="260" r:id="rId13"/>
    <p:sldId id="264" r:id="rId14"/>
    <p:sldId id="261" r:id="rId15"/>
    <p:sldId id="262" r:id="rId16"/>
    <p:sldId id="263" r:id="rId17"/>
    <p:sldId id="265" r:id="rId18"/>
    <p:sldId id="266" r:id="rId19"/>
    <p:sldId id="267" r:id="rId20"/>
    <p:sldId id="268" r:id="rId21"/>
    <p:sldId id="272" r:id="rId22"/>
    <p:sldId id="277" r:id="rId23"/>
    <p:sldId id="274" r:id="rId24"/>
    <p:sldId id="273" r:id="rId25"/>
    <p:sldId id="269" r:id="rId26"/>
    <p:sldId id="27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721C2A"/>
    <a:srgbClr val="552707"/>
    <a:srgbClr val="FF6600"/>
    <a:srgbClr val="310E46"/>
    <a:srgbClr val="13223D"/>
    <a:srgbClr val="51057B"/>
    <a:srgbClr val="D99F1D"/>
    <a:srgbClr val="2B4D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3B02D4-82BF-2DB9-AE99-CF458084B1AD}" v="19" dt="2020-06-25T12:35:22.077"/>
    <p1510:client id="{3A858419-A4A6-E366-EF1A-CA55A63F2530}" v="10" dt="2020-06-25T12:27:57.539"/>
    <p1510:client id="{DA5F0801-A757-4146-8B7D-2A1223E17FB6}" v="1721" dt="2020-04-22T14:42:52.7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993223-5CBC-4466-8444-C82B03E4EF7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4851F62-09C4-4EDB-B653-92AFBD1DADD2}">
      <dgm:prSet/>
      <dgm:spPr/>
      <dgm:t>
        <a:bodyPr/>
        <a:lstStyle/>
        <a:p>
          <a:r>
            <a:rPr lang="en-US"/>
            <a:t>A collection of Art Gallery web links – Virtual Gallery Tours</a:t>
          </a:r>
        </a:p>
      </dgm:t>
    </dgm:pt>
    <dgm:pt modelId="{A8D21079-18F2-4822-B860-1F06CC1A42AC}" type="parTrans" cxnId="{4FA9EE32-A2AD-4C7D-8D44-2B72A7D4FE40}">
      <dgm:prSet/>
      <dgm:spPr/>
      <dgm:t>
        <a:bodyPr/>
        <a:lstStyle/>
        <a:p>
          <a:endParaRPr lang="en-US"/>
        </a:p>
      </dgm:t>
    </dgm:pt>
    <dgm:pt modelId="{9BB83C1A-2752-4AB0-B80B-1BE1A3A4537D}" type="sibTrans" cxnId="{4FA9EE32-A2AD-4C7D-8D44-2B72A7D4FE40}">
      <dgm:prSet/>
      <dgm:spPr/>
      <dgm:t>
        <a:bodyPr/>
        <a:lstStyle/>
        <a:p>
          <a:endParaRPr lang="en-US"/>
        </a:p>
      </dgm:t>
    </dgm:pt>
    <dgm:pt modelId="{1ACEDC68-BA95-4A59-8455-5B5558AA11AB}">
      <dgm:prSet/>
      <dgm:spPr/>
      <dgm:t>
        <a:bodyPr/>
        <a:lstStyle/>
        <a:p>
          <a:r>
            <a:rPr lang="en-US"/>
            <a:t>Watch and Listen to Leadings Arts Experts</a:t>
          </a:r>
        </a:p>
      </dgm:t>
    </dgm:pt>
    <dgm:pt modelId="{BECFE258-F1D0-49AD-839A-46589E63425A}" type="parTrans" cxnId="{ADE2E1A1-7E24-426C-99ED-3E8B6C33186C}">
      <dgm:prSet/>
      <dgm:spPr/>
      <dgm:t>
        <a:bodyPr/>
        <a:lstStyle/>
        <a:p>
          <a:endParaRPr lang="en-US"/>
        </a:p>
      </dgm:t>
    </dgm:pt>
    <dgm:pt modelId="{4499FE11-4A48-45AB-AA96-0BA87276B85E}" type="sibTrans" cxnId="{ADE2E1A1-7E24-426C-99ED-3E8B6C33186C}">
      <dgm:prSet/>
      <dgm:spPr/>
      <dgm:t>
        <a:bodyPr/>
        <a:lstStyle/>
        <a:p>
          <a:endParaRPr lang="en-US"/>
        </a:p>
      </dgm:t>
    </dgm:pt>
    <dgm:pt modelId="{91D1483B-1FF8-4270-8E2E-15CB35538498}">
      <dgm:prSet/>
      <dgm:spPr/>
      <dgm:t>
        <a:bodyPr/>
        <a:lstStyle/>
        <a:p>
          <a:r>
            <a:rPr lang="en-US" dirty="0"/>
            <a:t>Arts Activities to engage your Creative Self</a:t>
          </a:r>
        </a:p>
      </dgm:t>
    </dgm:pt>
    <dgm:pt modelId="{3DE58A07-C96F-4008-A0B0-12A32B9BBCAF}" type="parTrans" cxnId="{9B8CB4B8-D3AF-46B7-B382-6721C7C2E20A}">
      <dgm:prSet/>
      <dgm:spPr/>
      <dgm:t>
        <a:bodyPr/>
        <a:lstStyle/>
        <a:p>
          <a:endParaRPr lang="en-US"/>
        </a:p>
      </dgm:t>
    </dgm:pt>
    <dgm:pt modelId="{CD96CB6E-51D4-4DBA-BEB7-56C8F999422F}" type="sibTrans" cxnId="{9B8CB4B8-D3AF-46B7-B382-6721C7C2E20A}">
      <dgm:prSet/>
      <dgm:spPr/>
      <dgm:t>
        <a:bodyPr/>
        <a:lstStyle/>
        <a:p>
          <a:endParaRPr lang="en-US"/>
        </a:p>
      </dgm:t>
    </dgm:pt>
    <dgm:pt modelId="{81038125-A96C-4015-A191-8ABFFCC0F71E}">
      <dgm:prSet/>
      <dgm:spPr/>
      <dgm:t>
        <a:bodyPr/>
        <a:lstStyle/>
        <a:p>
          <a:r>
            <a:rPr lang="en-US"/>
            <a:t>Listen to readings of Shakespeare’s Plays</a:t>
          </a:r>
        </a:p>
      </dgm:t>
    </dgm:pt>
    <dgm:pt modelId="{C6A04820-5874-45BB-AD10-99F1DC88BB4F}" type="parTrans" cxnId="{BC03F813-191A-4060-8F70-610F4583AEE0}">
      <dgm:prSet/>
      <dgm:spPr/>
      <dgm:t>
        <a:bodyPr/>
        <a:lstStyle/>
        <a:p>
          <a:endParaRPr lang="en-US"/>
        </a:p>
      </dgm:t>
    </dgm:pt>
    <dgm:pt modelId="{30FE5AB1-BD7B-407F-ADEE-3177473CFBA8}" type="sibTrans" cxnId="{BC03F813-191A-4060-8F70-610F4583AEE0}">
      <dgm:prSet/>
      <dgm:spPr/>
      <dgm:t>
        <a:bodyPr/>
        <a:lstStyle/>
        <a:p>
          <a:endParaRPr lang="en-US"/>
        </a:p>
      </dgm:t>
    </dgm:pt>
    <dgm:pt modelId="{9D3AE872-462A-4891-9CC1-76C1ABC890AA}">
      <dgm:prSet/>
      <dgm:spPr/>
      <dgm:t>
        <a:bodyPr/>
        <a:lstStyle/>
        <a:p>
          <a:r>
            <a:rPr lang="en-US" b="1"/>
            <a:t>C</a:t>
          </a:r>
          <a:r>
            <a:rPr lang="en-US"/>
            <a:t>lassical music concerts on every Sunday and Thursday evening </a:t>
          </a:r>
        </a:p>
      </dgm:t>
    </dgm:pt>
    <dgm:pt modelId="{E3BD77DF-034D-4F14-8679-2A5A3EFC9C06}" type="parTrans" cxnId="{DF677CCB-7791-431B-9A49-BCC117EFBDDD}">
      <dgm:prSet/>
      <dgm:spPr/>
      <dgm:t>
        <a:bodyPr/>
        <a:lstStyle/>
        <a:p>
          <a:endParaRPr lang="en-US"/>
        </a:p>
      </dgm:t>
    </dgm:pt>
    <dgm:pt modelId="{D8DD3784-5C28-4073-B2A9-49D6804D13E7}" type="sibTrans" cxnId="{DF677CCB-7791-431B-9A49-BCC117EFBDDD}">
      <dgm:prSet/>
      <dgm:spPr/>
      <dgm:t>
        <a:bodyPr/>
        <a:lstStyle/>
        <a:p>
          <a:endParaRPr lang="en-US"/>
        </a:p>
      </dgm:t>
    </dgm:pt>
    <dgm:pt modelId="{33D7878E-B8FB-4BED-87D8-A187C4C82169}">
      <dgm:prSet/>
      <dgm:spPr/>
      <dgm:t>
        <a:bodyPr/>
        <a:lstStyle/>
        <a:p>
          <a:r>
            <a:rPr lang="en-US" dirty="0"/>
            <a:t>Watch Royal Opera house Ballet and Opera performances </a:t>
          </a:r>
        </a:p>
      </dgm:t>
    </dgm:pt>
    <dgm:pt modelId="{1D1441B3-1F20-4011-A24D-CE46C5C0C35F}" type="parTrans" cxnId="{BCB3A0D0-6F97-494D-8074-8982A482EFBC}">
      <dgm:prSet/>
      <dgm:spPr/>
      <dgm:t>
        <a:bodyPr/>
        <a:lstStyle/>
        <a:p>
          <a:endParaRPr lang="en-US"/>
        </a:p>
      </dgm:t>
    </dgm:pt>
    <dgm:pt modelId="{AB1511CB-33DC-441C-81CF-D709D86D8528}" type="sibTrans" cxnId="{BCB3A0D0-6F97-494D-8074-8982A482EFBC}">
      <dgm:prSet/>
      <dgm:spPr/>
      <dgm:t>
        <a:bodyPr/>
        <a:lstStyle/>
        <a:p>
          <a:endParaRPr lang="en-US"/>
        </a:p>
      </dgm:t>
    </dgm:pt>
    <dgm:pt modelId="{844690DF-F442-4547-BF9A-566136D12482}" type="pres">
      <dgm:prSet presAssocID="{0C993223-5CBC-4466-8444-C82B03E4EF7C}" presName="root" presStyleCnt="0">
        <dgm:presLayoutVars>
          <dgm:dir/>
          <dgm:resizeHandles val="exact"/>
        </dgm:presLayoutVars>
      </dgm:prSet>
      <dgm:spPr/>
    </dgm:pt>
    <dgm:pt modelId="{57D4EF47-4D64-493F-9A52-C666A6B7E444}" type="pres">
      <dgm:prSet presAssocID="{74851F62-09C4-4EDB-B653-92AFBD1DADD2}" presName="compNode" presStyleCnt="0"/>
      <dgm:spPr/>
    </dgm:pt>
    <dgm:pt modelId="{A99B0D06-5986-4B95-A19E-DAD74F48CCD7}" type="pres">
      <dgm:prSet presAssocID="{74851F62-09C4-4EDB-B653-92AFBD1DADD2}" presName="bgRect" presStyleLbl="bgShp" presStyleIdx="0" presStyleCnt="6"/>
      <dgm:spPr/>
    </dgm:pt>
    <dgm:pt modelId="{F836F4CE-16A6-47E5-B878-C079CA8B293E}" type="pres">
      <dgm:prSet presAssocID="{74851F62-09C4-4EDB-B653-92AFBD1DADD2}" presName="iconRect" presStyleLbl="node1" presStyleIdx="0" presStyleCnt="6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d In"/>
        </a:ext>
      </dgm:extLst>
    </dgm:pt>
    <dgm:pt modelId="{3DC9943A-E225-4144-B70B-8A1E0CC44C36}" type="pres">
      <dgm:prSet presAssocID="{74851F62-09C4-4EDB-B653-92AFBD1DADD2}" presName="spaceRect" presStyleCnt="0"/>
      <dgm:spPr/>
    </dgm:pt>
    <dgm:pt modelId="{0D9BC5DE-6227-4BE9-A768-1D11C70D166E}" type="pres">
      <dgm:prSet presAssocID="{74851F62-09C4-4EDB-B653-92AFBD1DADD2}" presName="parTx" presStyleLbl="revTx" presStyleIdx="0" presStyleCnt="6">
        <dgm:presLayoutVars>
          <dgm:chMax val="0"/>
          <dgm:chPref val="0"/>
        </dgm:presLayoutVars>
      </dgm:prSet>
      <dgm:spPr/>
    </dgm:pt>
    <dgm:pt modelId="{A873312B-3189-4DF0-A914-47B9A909C726}" type="pres">
      <dgm:prSet presAssocID="{9BB83C1A-2752-4AB0-B80B-1BE1A3A4537D}" presName="sibTrans" presStyleCnt="0"/>
      <dgm:spPr/>
    </dgm:pt>
    <dgm:pt modelId="{1CB303A3-8A4C-4398-AF3F-9F94599D892F}" type="pres">
      <dgm:prSet presAssocID="{1ACEDC68-BA95-4A59-8455-5B5558AA11AB}" presName="compNode" presStyleCnt="0"/>
      <dgm:spPr/>
    </dgm:pt>
    <dgm:pt modelId="{FB8719E1-4F3F-4299-B2C3-B2E093A6CAD0}" type="pres">
      <dgm:prSet presAssocID="{1ACEDC68-BA95-4A59-8455-5B5558AA11AB}" presName="bgRect" presStyleLbl="bgShp" presStyleIdx="1" presStyleCnt="6"/>
      <dgm:spPr/>
    </dgm:pt>
    <dgm:pt modelId="{95D55EE6-A9AE-4008-B1BD-37A512E28DEF}" type="pres">
      <dgm:prSet presAssocID="{1ACEDC68-BA95-4A59-8455-5B5558AA11AB}" presName="iconRect" presStyleLbl="node1" presStyleIdx="1" presStyleCnt="6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5C36C403-F175-4250-AA30-AD2FC366AAC7}" type="pres">
      <dgm:prSet presAssocID="{1ACEDC68-BA95-4A59-8455-5B5558AA11AB}" presName="spaceRect" presStyleCnt="0"/>
      <dgm:spPr/>
    </dgm:pt>
    <dgm:pt modelId="{0FAC6D01-3C1B-4E3E-B7C8-FE07DA1770F1}" type="pres">
      <dgm:prSet presAssocID="{1ACEDC68-BA95-4A59-8455-5B5558AA11AB}" presName="parTx" presStyleLbl="revTx" presStyleIdx="1" presStyleCnt="6">
        <dgm:presLayoutVars>
          <dgm:chMax val="0"/>
          <dgm:chPref val="0"/>
        </dgm:presLayoutVars>
      </dgm:prSet>
      <dgm:spPr/>
    </dgm:pt>
    <dgm:pt modelId="{01B8DB19-82C6-417F-8346-5A5E18836897}" type="pres">
      <dgm:prSet presAssocID="{4499FE11-4A48-45AB-AA96-0BA87276B85E}" presName="sibTrans" presStyleCnt="0"/>
      <dgm:spPr/>
    </dgm:pt>
    <dgm:pt modelId="{59D7B093-DC1B-4CB4-AA4B-C2355714F21B}" type="pres">
      <dgm:prSet presAssocID="{91D1483B-1FF8-4270-8E2E-15CB35538498}" presName="compNode" presStyleCnt="0"/>
      <dgm:spPr/>
    </dgm:pt>
    <dgm:pt modelId="{A0FA4C85-CFF2-4D99-A4CB-0F3E34FE3B56}" type="pres">
      <dgm:prSet presAssocID="{91D1483B-1FF8-4270-8E2E-15CB35538498}" presName="bgRect" presStyleLbl="bgShp" presStyleIdx="2" presStyleCnt="6"/>
      <dgm:spPr/>
    </dgm:pt>
    <dgm:pt modelId="{87711685-BB55-43EF-8837-85531A9B8DF4}" type="pres">
      <dgm:prSet presAssocID="{91D1483B-1FF8-4270-8E2E-15CB3553849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367E8D0A-6E63-4B7D-91F1-CEEDE3D123DF}" type="pres">
      <dgm:prSet presAssocID="{91D1483B-1FF8-4270-8E2E-15CB35538498}" presName="spaceRect" presStyleCnt="0"/>
      <dgm:spPr/>
    </dgm:pt>
    <dgm:pt modelId="{A84CEDD8-9421-47D1-BE71-4081FC22BE38}" type="pres">
      <dgm:prSet presAssocID="{91D1483B-1FF8-4270-8E2E-15CB35538498}" presName="parTx" presStyleLbl="revTx" presStyleIdx="2" presStyleCnt="6">
        <dgm:presLayoutVars>
          <dgm:chMax val="0"/>
          <dgm:chPref val="0"/>
        </dgm:presLayoutVars>
      </dgm:prSet>
      <dgm:spPr/>
    </dgm:pt>
    <dgm:pt modelId="{E96C5B43-DA80-4020-8343-4E36AC2A333B}" type="pres">
      <dgm:prSet presAssocID="{CD96CB6E-51D4-4DBA-BEB7-56C8F999422F}" presName="sibTrans" presStyleCnt="0"/>
      <dgm:spPr/>
    </dgm:pt>
    <dgm:pt modelId="{9FAB6573-9592-460B-80D5-703BBC369D4F}" type="pres">
      <dgm:prSet presAssocID="{81038125-A96C-4015-A191-8ABFFCC0F71E}" presName="compNode" presStyleCnt="0"/>
      <dgm:spPr/>
    </dgm:pt>
    <dgm:pt modelId="{89731F2D-5247-463B-AA60-2C1A96E1A265}" type="pres">
      <dgm:prSet presAssocID="{81038125-A96C-4015-A191-8ABFFCC0F71E}" presName="bgRect" presStyleLbl="bgShp" presStyleIdx="3" presStyleCnt="6"/>
      <dgm:spPr/>
    </dgm:pt>
    <dgm:pt modelId="{5E9316E4-8D6D-4AB3-B604-734B57205414}" type="pres">
      <dgm:prSet presAssocID="{81038125-A96C-4015-A191-8ABFFCC0F71E}" presName="iconRect" presStyleLbl="node1" presStyleIdx="3" presStyleCnt="6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nslate"/>
        </a:ext>
      </dgm:extLst>
    </dgm:pt>
    <dgm:pt modelId="{8C5B93B7-042B-4867-A165-8BEFD9EA4EE8}" type="pres">
      <dgm:prSet presAssocID="{81038125-A96C-4015-A191-8ABFFCC0F71E}" presName="spaceRect" presStyleCnt="0"/>
      <dgm:spPr/>
    </dgm:pt>
    <dgm:pt modelId="{8348DF5A-9CBB-415C-A0AF-DB7C4743D035}" type="pres">
      <dgm:prSet presAssocID="{81038125-A96C-4015-A191-8ABFFCC0F71E}" presName="parTx" presStyleLbl="revTx" presStyleIdx="3" presStyleCnt="6">
        <dgm:presLayoutVars>
          <dgm:chMax val="0"/>
          <dgm:chPref val="0"/>
        </dgm:presLayoutVars>
      </dgm:prSet>
      <dgm:spPr/>
    </dgm:pt>
    <dgm:pt modelId="{ABBB41BC-910B-4E8F-BD16-1C2E0B2D2F8F}" type="pres">
      <dgm:prSet presAssocID="{30FE5AB1-BD7B-407F-ADEE-3177473CFBA8}" presName="sibTrans" presStyleCnt="0"/>
      <dgm:spPr/>
    </dgm:pt>
    <dgm:pt modelId="{CA2AD1E2-E3DF-4E16-82F7-381BD68DD6A4}" type="pres">
      <dgm:prSet presAssocID="{9D3AE872-462A-4891-9CC1-76C1ABC890AA}" presName="compNode" presStyleCnt="0"/>
      <dgm:spPr/>
    </dgm:pt>
    <dgm:pt modelId="{055BB218-D63B-46CD-920D-BB66D0C06983}" type="pres">
      <dgm:prSet presAssocID="{9D3AE872-462A-4891-9CC1-76C1ABC890AA}" presName="bgRect" presStyleLbl="bgShp" presStyleIdx="4" presStyleCnt="6"/>
      <dgm:spPr/>
    </dgm:pt>
    <dgm:pt modelId="{9343BEC8-A71F-40B1-A4A3-225ADA3EF0B6}" type="pres">
      <dgm:prSet presAssocID="{9D3AE872-462A-4891-9CC1-76C1ABC890AA}" presName="iconRect" presStyleLbl="node1" presStyleIdx="4" presStyleCnt="6"/>
      <dgm:spPr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endar Week"/>
        </a:ext>
      </dgm:extLst>
    </dgm:pt>
    <dgm:pt modelId="{116F3604-684E-46A5-8491-FBFC866D98CD}" type="pres">
      <dgm:prSet presAssocID="{9D3AE872-462A-4891-9CC1-76C1ABC890AA}" presName="spaceRect" presStyleCnt="0"/>
      <dgm:spPr/>
    </dgm:pt>
    <dgm:pt modelId="{28FE8FD6-38B4-42D8-BF40-5F640594E20B}" type="pres">
      <dgm:prSet presAssocID="{9D3AE872-462A-4891-9CC1-76C1ABC890AA}" presName="parTx" presStyleLbl="revTx" presStyleIdx="4" presStyleCnt="6">
        <dgm:presLayoutVars>
          <dgm:chMax val="0"/>
          <dgm:chPref val="0"/>
        </dgm:presLayoutVars>
      </dgm:prSet>
      <dgm:spPr/>
    </dgm:pt>
    <dgm:pt modelId="{84B63648-EBC1-44D1-9A3F-4F567549B33F}" type="pres">
      <dgm:prSet presAssocID="{D8DD3784-5C28-4073-B2A9-49D6804D13E7}" presName="sibTrans" presStyleCnt="0"/>
      <dgm:spPr/>
    </dgm:pt>
    <dgm:pt modelId="{10065A86-25A7-4F2F-B0D0-5C6F8C6592EF}" type="pres">
      <dgm:prSet presAssocID="{33D7878E-B8FB-4BED-87D8-A187C4C82169}" presName="compNode" presStyleCnt="0"/>
      <dgm:spPr/>
    </dgm:pt>
    <dgm:pt modelId="{C3F2293B-B341-48CC-A805-2C8C1133724B}" type="pres">
      <dgm:prSet presAssocID="{33D7878E-B8FB-4BED-87D8-A187C4C82169}" presName="bgRect" presStyleLbl="bgShp" presStyleIdx="5" presStyleCnt="6"/>
      <dgm:spPr/>
    </dgm:pt>
    <dgm:pt modelId="{F77423A3-05D6-4624-8007-BC2CD4FDDEA1}" type="pres">
      <dgm:prSet presAssocID="{33D7878E-B8FB-4BED-87D8-A187C4C82169}" presName="iconRect" presStyleLbl="node1" presStyleIdx="5" presStyleCnt="6"/>
      <dgm:spPr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ryboard"/>
        </a:ext>
      </dgm:extLst>
    </dgm:pt>
    <dgm:pt modelId="{4C8C4FDB-8ED9-4186-982F-073EE82229BD}" type="pres">
      <dgm:prSet presAssocID="{33D7878E-B8FB-4BED-87D8-A187C4C82169}" presName="spaceRect" presStyleCnt="0"/>
      <dgm:spPr/>
    </dgm:pt>
    <dgm:pt modelId="{31E0E8D7-FF95-4A5B-AE45-74E2AA264616}" type="pres">
      <dgm:prSet presAssocID="{33D7878E-B8FB-4BED-87D8-A187C4C82169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BC03F813-191A-4060-8F70-610F4583AEE0}" srcId="{0C993223-5CBC-4466-8444-C82B03E4EF7C}" destId="{81038125-A96C-4015-A191-8ABFFCC0F71E}" srcOrd="3" destOrd="0" parTransId="{C6A04820-5874-45BB-AD10-99F1DC88BB4F}" sibTransId="{30FE5AB1-BD7B-407F-ADEE-3177473CFBA8}"/>
    <dgm:cxn modelId="{46DF3921-CAA4-4C36-8DCB-935C16E6F83C}" type="presOf" srcId="{1ACEDC68-BA95-4A59-8455-5B5558AA11AB}" destId="{0FAC6D01-3C1B-4E3E-B7C8-FE07DA1770F1}" srcOrd="0" destOrd="0" presId="urn:microsoft.com/office/officeart/2018/2/layout/IconVerticalSolidList"/>
    <dgm:cxn modelId="{E0159328-62A8-49C8-98F9-92232068E6AB}" type="presOf" srcId="{81038125-A96C-4015-A191-8ABFFCC0F71E}" destId="{8348DF5A-9CBB-415C-A0AF-DB7C4743D035}" srcOrd="0" destOrd="0" presId="urn:microsoft.com/office/officeart/2018/2/layout/IconVerticalSolidList"/>
    <dgm:cxn modelId="{4FA9EE32-A2AD-4C7D-8D44-2B72A7D4FE40}" srcId="{0C993223-5CBC-4466-8444-C82B03E4EF7C}" destId="{74851F62-09C4-4EDB-B653-92AFBD1DADD2}" srcOrd="0" destOrd="0" parTransId="{A8D21079-18F2-4822-B860-1F06CC1A42AC}" sibTransId="{9BB83C1A-2752-4AB0-B80B-1BE1A3A4537D}"/>
    <dgm:cxn modelId="{0BF8EA39-D425-4B18-BD27-F7039C168154}" type="presOf" srcId="{74851F62-09C4-4EDB-B653-92AFBD1DADD2}" destId="{0D9BC5DE-6227-4BE9-A768-1D11C70D166E}" srcOrd="0" destOrd="0" presId="urn:microsoft.com/office/officeart/2018/2/layout/IconVerticalSolidList"/>
    <dgm:cxn modelId="{3A49195A-F2E2-4B10-A5E8-CB2790E1CDF9}" type="presOf" srcId="{91D1483B-1FF8-4270-8E2E-15CB35538498}" destId="{A84CEDD8-9421-47D1-BE71-4081FC22BE38}" srcOrd="0" destOrd="0" presId="urn:microsoft.com/office/officeart/2018/2/layout/IconVerticalSolidList"/>
    <dgm:cxn modelId="{5EB82A98-C62B-4925-8F4D-81C72B11F7C5}" type="presOf" srcId="{9D3AE872-462A-4891-9CC1-76C1ABC890AA}" destId="{28FE8FD6-38B4-42D8-BF40-5F640594E20B}" srcOrd="0" destOrd="0" presId="urn:microsoft.com/office/officeart/2018/2/layout/IconVerticalSolidList"/>
    <dgm:cxn modelId="{ADE2E1A1-7E24-426C-99ED-3E8B6C33186C}" srcId="{0C993223-5CBC-4466-8444-C82B03E4EF7C}" destId="{1ACEDC68-BA95-4A59-8455-5B5558AA11AB}" srcOrd="1" destOrd="0" parTransId="{BECFE258-F1D0-49AD-839A-46589E63425A}" sibTransId="{4499FE11-4A48-45AB-AA96-0BA87276B85E}"/>
    <dgm:cxn modelId="{BFD0A4A7-B272-4B7B-981B-0FF2FDD6651E}" type="presOf" srcId="{33D7878E-B8FB-4BED-87D8-A187C4C82169}" destId="{31E0E8D7-FF95-4A5B-AE45-74E2AA264616}" srcOrd="0" destOrd="0" presId="urn:microsoft.com/office/officeart/2018/2/layout/IconVerticalSolidList"/>
    <dgm:cxn modelId="{9B8CB4B8-D3AF-46B7-B382-6721C7C2E20A}" srcId="{0C993223-5CBC-4466-8444-C82B03E4EF7C}" destId="{91D1483B-1FF8-4270-8E2E-15CB35538498}" srcOrd="2" destOrd="0" parTransId="{3DE58A07-C96F-4008-A0B0-12A32B9BBCAF}" sibTransId="{CD96CB6E-51D4-4DBA-BEB7-56C8F999422F}"/>
    <dgm:cxn modelId="{DF677CCB-7791-431B-9A49-BCC117EFBDDD}" srcId="{0C993223-5CBC-4466-8444-C82B03E4EF7C}" destId="{9D3AE872-462A-4891-9CC1-76C1ABC890AA}" srcOrd="4" destOrd="0" parTransId="{E3BD77DF-034D-4F14-8679-2A5A3EFC9C06}" sibTransId="{D8DD3784-5C28-4073-B2A9-49D6804D13E7}"/>
    <dgm:cxn modelId="{BCB3A0D0-6F97-494D-8074-8982A482EFBC}" srcId="{0C993223-5CBC-4466-8444-C82B03E4EF7C}" destId="{33D7878E-B8FB-4BED-87D8-A187C4C82169}" srcOrd="5" destOrd="0" parTransId="{1D1441B3-1F20-4011-A24D-CE46C5C0C35F}" sibTransId="{AB1511CB-33DC-441C-81CF-D709D86D8528}"/>
    <dgm:cxn modelId="{5FE16DE2-5867-4B5B-BAF3-698EB2B70EA3}" type="presOf" srcId="{0C993223-5CBC-4466-8444-C82B03E4EF7C}" destId="{844690DF-F442-4547-BF9A-566136D12482}" srcOrd="0" destOrd="0" presId="urn:microsoft.com/office/officeart/2018/2/layout/IconVerticalSolidList"/>
    <dgm:cxn modelId="{989D9EE5-CC3E-4C14-9736-FA10D5780F29}" type="presParOf" srcId="{844690DF-F442-4547-BF9A-566136D12482}" destId="{57D4EF47-4D64-493F-9A52-C666A6B7E444}" srcOrd="0" destOrd="0" presId="urn:microsoft.com/office/officeart/2018/2/layout/IconVerticalSolidList"/>
    <dgm:cxn modelId="{179BA877-6021-4839-A2F0-21F7456FD43E}" type="presParOf" srcId="{57D4EF47-4D64-493F-9A52-C666A6B7E444}" destId="{A99B0D06-5986-4B95-A19E-DAD74F48CCD7}" srcOrd="0" destOrd="0" presId="urn:microsoft.com/office/officeart/2018/2/layout/IconVerticalSolidList"/>
    <dgm:cxn modelId="{A3FD6EF7-060E-403B-B1DE-9C4DAF1A52FA}" type="presParOf" srcId="{57D4EF47-4D64-493F-9A52-C666A6B7E444}" destId="{F836F4CE-16A6-47E5-B878-C079CA8B293E}" srcOrd="1" destOrd="0" presId="urn:microsoft.com/office/officeart/2018/2/layout/IconVerticalSolidList"/>
    <dgm:cxn modelId="{F2C8598A-597D-41E1-BDEB-DDE9C95F8349}" type="presParOf" srcId="{57D4EF47-4D64-493F-9A52-C666A6B7E444}" destId="{3DC9943A-E225-4144-B70B-8A1E0CC44C36}" srcOrd="2" destOrd="0" presId="urn:microsoft.com/office/officeart/2018/2/layout/IconVerticalSolidList"/>
    <dgm:cxn modelId="{02D25777-F41D-4C8D-976F-6376EC4CC395}" type="presParOf" srcId="{57D4EF47-4D64-493F-9A52-C666A6B7E444}" destId="{0D9BC5DE-6227-4BE9-A768-1D11C70D166E}" srcOrd="3" destOrd="0" presId="urn:microsoft.com/office/officeart/2018/2/layout/IconVerticalSolidList"/>
    <dgm:cxn modelId="{C10A8D34-1DCE-43A7-BF57-FBC8CDCCD7E1}" type="presParOf" srcId="{844690DF-F442-4547-BF9A-566136D12482}" destId="{A873312B-3189-4DF0-A914-47B9A909C726}" srcOrd="1" destOrd="0" presId="urn:microsoft.com/office/officeart/2018/2/layout/IconVerticalSolidList"/>
    <dgm:cxn modelId="{13708557-538A-4C65-BC54-FEF3674E4F26}" type="presParOf" srcId="{844690DF-F442-4547-BF9A-566136D12482}" destId="{1CB303A3-8A4C-4398-AF3F-9F94599D892F}" srcOrd="2" destOrd="0" presId="urn:microsoft.com/office/officeart/2018/2/layout/IconVerticalSolidList"/>
    <dgm:cxn modelId="{C4155CD8-94FC-4684-AC4E-17A2FDA8EF59}" type="presParOf" srcId="{1CB303A3-8A4C-4398-AF3F-9F94599D892F}" destId="{FB8719E1-4F3F-4299-B2C3-B2E093A6CAD0}" srcOrd="0" destOrd="0" presId="urn:microsoft.com/office/officeart/2018/2/layout/IconVerticalSolidList"/>
    <dgm:cxn modelId="{55F8553F-C6D9-4CDB-A751-10A24729517D}" type="presParOf" srcId="{1CB303A3-8A4C-4398-AF3F-9F94599D892F}" destId="{95D55EE6-A9AE-4008-B1BD-37A512E28DEF}" srcOrd="1" destOrd="0" presId="urn:microsoft.com/office/officeart/2018/2/layout/IconVerticalSolidList"/>
    <dgm:cxn modelId="{C6B5A8FE-E7FE-4A62-92FE-D90501E1A600}" type="presParOf" srcId="{1CB303A3-8A4C-4398-AF3F-9F94599D892F}" destId="{5C36C403-F175-4250-AA30-AD2FC366AAC7}" srcOrd="2" destOrd="0" presId="urn:microsoft.com/office/officeart/2018/2/layout/IconVerticalSolidList"/>
    <dgm:cxn modelId="{01B01F76-4D4E-425B-8F6C-7B7EFB1794A9}" type="presParOf" srcId="{1CB303A3-8A4C-4398-AF3F-9F94599D892F}" destId="{0FAC6D01-3C1B-4E3E-B7C8-FE07DA1770F1}" srcOrd="3" destOrd="0" presId="urn:microsoft.com/office/officeart/2018/2/layout/IconVerticalSolidList"/>
    <dgm:cxn modelId="{FE89AA5B-AA47-4D35-BE37-C5AD9FE1F376}" type="presParOf" srcId="{844690DF-F442-4547-BF9A-566136D12482}" destId="{01B8DB19-82C6-417F-8346-5A5E18836897}" srcOrd="3" destOrd="0" presId="urn:microsoft.com/office/officeart/2018/2/layout/IconVerticalSolidList"/>
    <dgm:cxn modelId="{A5061A4A-1701-4329-92BB-7E11B83ECCD9}" type="presParOf" srcId="{844690DF-F442-4547-BF9A-566136D12482}" destId="{59D7B093-DC1B-4CB4-AA4B-C2355714F21B}" srcOrd="4" destOrd="0" presId="urn:microsoft.com/office/officeart/2018/2/layout/IconVerticalSolidList"/>
    <dgm:cxn modelId="{80F27AC8-01BB-4FB9-B5E6-4FFE17222159}" type="presParOf" srcId="{59D7B093-DC1B-4CB4-AA4B-C2355714F21B}" destId="{A0FA4C85-CFF2-4D99-A4CB-0F3E34FE3B56}" srcOrd="0" destOrd="0" presId="urn:microsoft.com/office/officeart/2018/2/layout/IconVerticalSolidList"/>
    <dgm:cxn modelId="{52181D70-1673-4308-B932-8A093C069776}" type="presParOf" srcId="{59D7B093-DC1B-4CB4-AA4B-C2355714F21B}" destId="{87711685-BB55-43EF-8837-85531A9B8DF4}" srcOrd="1" destOrd="0" presId="urn:microsoft.com/office/officeart/2018/2/layout/IconVerticalSolidList"/>
    <dgm:cxn modelId="{EDA4D79D-9A30-44D9-A3D6-63F6ED3382A5}" type="presParOf" srcId="{59D7B093-DC1B-4CB4-AA4B-C2355714F21B}" destId="{367E8D0A-6E63-4B7D-91F1-CEEDE3D123DF}" srcOrd="2" destOrd="0" presId="urn:microsoft.com/office/officeart/2018/2/layout/IconVerticalSolidList"/>
    <dgm:cxn modelId="{51201E46-6DA1-4BEE-96AA-4D33A777EEF6}" type="presParOf" srcId="{59D7B093-DC1B-4CB4-AA4B-C2355714F21B}" destId="{A84CEDD8-9421-47D1-BE71-4081FC22BE38}" srcOrd="3" destOrd="0" presId="urn:microsoft.com/office/officeart/2018/2/layout/IconVerticalSolidList"/>
    <dgm:cxn modelId="{86B11D38-EF0C-452A-9916-1DA927A2B581}" type="presParOf" srcId="{844690DF-F442-4547-BF9A-566136D12482}" destId="{E96C5B43-DA80-4020-8343-4E36AC2A333B}" srcOrd="5" destOrd="0" presId="urn:microsoft.com/office/officeart/2018/2/layout/IconVerticalSolidList"/>
    <dgm:cxn modelId="{C2B1B569-8E4B-4019-9B97-078EFF48D9DB}" type="presParOf" srcId="{844690DF-F442-4547-BF9A-566136D12482}" destId="{9FAB6573-9592-460B-80D5-703BBC369D4F}" srcOrd="6" destOrd="0" presId="urn:microsoft.com/office/officeart/2018/2/layout/IconVerticalSolidList"/>
    <dgm:cxn modelId="{5D4C855B-8383-4A2B-B644-B19D716F2AF3}" type="presParOf" srcId="{9FAB6573-9592-460B-80D5-703BBC369D4F}" destId="{89731F2D-5247-463B-AA60-2C1A96E1A265}" srcOrd="0" destOrd="0" presId="urn:microsoft.com/office/officeart/2018/2/layout/IconVerticalSolidList"/>
    <dgm:cxn modelId="{29404BF9-4D47-4AD0-9F40-DAC71A3E49A6}" type="presParOf" srcId="{9FAB6573-9592-460B-80D5-703BBC369D4F}" destId="{5E9316E4-8D6D-4AB3-B604-734B57205414}" srcOrd="1" destOrd="0" presId="urn:microsoft.com/office/officeart/2018/2/layout/IconVerticalSolidList"/>
    <dgm:cxn modelId="{CE03B24A-EE0A-4027-91D9-C307197D4CDA}" type="presParOf" srcId="{9FAB6573-9592-460B-80D5-703BBC369D4F}" destId="{8C5B93B7-042B-4867-A165-8BEFD9EA4EE8}" srcOrd="2" destOrd="0" presId="urn:microsoft.com/office/officeart/2018/2/layout/IconVerticalSolidList"/>
    <dgm:cxn modelId="{534C5633-318A-44CF-B100-1BC13FF9A973}" type="presParOf" srcId="{9FAB6573-9592-460B-80D5-703BBC369D4F}" destId="{8348DF5A-9CBB-415C-A0AF-DB7C4743D035}" srcOrd="3" destOrd="0" presId="urn:microsoft.com/office/officeart/2018/2/layout/IconVerticalSolidList"/>
    <dgm:cxn modelId="{4B8D0904-9D98-4244-A1C8-4D47C1720F3D}" type="presParOf" srcId="{844690DF-F442-4547-BF9A-566136D12482}" destId="{ABBB41BC-910B-4E8F-BD16-1C2E0B2D2F8F}" srcOrd="7" destOrd="0" presId="urn:microsoft.com/office/officeart/2018/2/layout/IconVerticalSolidList"/>
    <dgm:cxn modelId="{5FB0EF6F-E527-4B01-B2B2-ACA62A99B6E5}" type="presParOf" srcId="{844690DF-F442-4547-BF9A-566136D12482}" destId="{CA2AD1E2-E3DF-4E16-82F7-381BD68DD6A4}" srcOrd="8" destOrd="0" presId="urn:microsoft.com/office/officeart/2018/2/layout/IconVerticalSolidList"/>
    <dgm:cxn modelId="{3E177A4B-0FE1-4E0C-AA43-138A58312176}" type="presParOf" srcId="{CA2AD1E2-E3DF-4E16-82F7-381BD68DD6A4}" destId="{055BB218-D63B-46CD-920D-BB66D0C06983}" srcOrd="0" destOrd="0" presId="urn:microsoft.com/office/officeart/2018/2/layout/IconVerticalSolidList"/>
    <dgm:cxn modelId="{9740C415-EBD0-4034-AFB7-576F2BB3C535}" type="presParOf" srcId="{CA2AD1E2-E3DF-4E16-82F7-381BD68DD6A4}" destId="{9343BEC8-A71F-40B1-A4A3-225ADA3EF0B6}" srcOrd="1" destOrd="0" presId="urn:microsoft.com/office/officeart/2018/2/layout/IconVerticalSolidList"/>
    <dgm:cxn modelId="{154F3B5F-198B-495D-8602-C427555A3E02}" type="presParOf" srcId="{CA2AD1E2-E3DF-4E16-82F7-381BD68DD6A4}" destId="{116F3604-684E-46A5-8491-FBFC866D98CD}" srcOrd="2" destOrd="0" presId="urn:microsoft.com/office/officeart/2018/2/layout/IconVerticalSolidList"/>
    <dgm:cxn modelId="{F2F61028-245F-4AD4-A89D-CBBBDA17B233}" type="presParOf" srcId="{CA2AD1E2-E3DF-4E16-82F7-381BD68DD6A4}" destId="{28FE8FD6-38B4-42D8-BF40-5F640594E20B}" srcOrd="3" destOrd="0" presId="urn:microsoft.com/office/officeart/2018/2/layout/IconVerticalSolidList"/>
    <dgm:cxn modelId="{CAC583B1-4AE3-4E60-AC36-6CC5420DF682}" type="presParOf" srcId="{844690DF-F442-4547-BF9A-566136D12482}" destId="{84B63648-EBC1-44D1-9A3F-4F567549B33F}" srcOrd="9" destOrd="0" presId="urn:microsoft.com/office/officeart/2018/2/layout/IconVerticalSolidList"/>
    <dgm:cxn modelId="{FFD122D5-D2BA-420E-8EEE-D500294A7D91}" type="presParOf" srcId="{844690DF-F442-4547-BF9A-566136D12482}" destId="{10065A86-25A7-4F2F-B0D0-5C6F8C6592EF}" srcOrd="10" destOrd="0" presId="urn:microsoft.com/office/officeart/2018/2/layout/IconVerticalSolidList"/>
    <dgm:cxn modelId="{74638316-7285-47A6-A36A-2E0088DF5D64}" type="presParOf" srcId="{10065A86-25A7-4F2F-B0D0-5C6F8C6592EF}" destId="{C3F2293B-B341-48CC-A805-2C8C1133724B}" srcOrd="0" destOrd="0" presId="urn:microsoft.com/office/officeart/2018/2/layout/IconVerticalSolidList"/>
    <dgm:cxn modelId="{66E8E0B8-A362-4F1F-B2AC-E2A91EA72EC7}" type="presParOf" srcId="{10065A86-25A7-4F2F-B0D0-5C6F8C6592EF}" destId="{F77423A3-05D6-4624-8007-BC2CD4FDDEA1}" srcOrd="1" destOrd="0" presId="urn:microsoft.com/office/officeart/2018/2/layout/IconVerticalSolidList"/>
    <dgm:cxn modelId="{98611754-66A3-4644-8B1B-37C2F001ADCC}" type="presParOf" srcId="{10065A86-25A7-4F2F-B0D0-5C6F8C6592EF}" destId="{4C8C4FDB-8ED9-4186-982F-073EE82229BD}" srcOrd="2" destOrd="0" presId="urn:microsoft.com/office/officeart/2018/2/layout/IconVerticalSolidList"/>
    <dgm:cxn modelId="{BA900BC9-87C3-466A-BD6B-81910881379E}" type="presParOf" srcId="{10065A86-25A7-4F2F-B0D0-5C6F8C6592EF}" destId="{31E0E8D7-FF95-4A5B-AE45-74E2AA26461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B0D06-5986-4B95-A19E-DAD74F48CCD7}">
      <dsp:nvSpPr>
        <dsp:cNvPr id="0" name=""/>
        <dsp:cNvSpPr/>
      </dsp:nvSpPr>
      <dsp:spPr>
        <a:xfrm>
          <a:off x="0" y="1903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6F4CE-16A6-47E5-B878-C079CA8B293E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9BC5DE-6227-4BE9-A768-1D11C70D166E}">
      <dsp:nvSpPr>
        <dsp:cNvPr id="0" name=""/>
        <dsp:cNvSpPr/>
      </dsp:nvSpPr>
      <dsp:spPr>
        <a:xfrm>
          <a:off x="937002" y="1903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 collection of Art Gallery web links – Virtual Gallery Tours</a:t>
          </a:r>
        </a:p>
      </dsp:txBody>
      <dsp:txXfrm>
        <a:off x="937002" y="1903"/>
        <a:ext cx="5576601" cy="811257"/>
      </dsp:txXfrm>
    </dsp:sp>
    <dsp:sp modelId="{FB8719E1-4F3F-4299-B2C3-B2E093A6CAD0}">
      <dsp:nvSpPr>
        <dsp:cNvPr id="0" name=""/>
        <dsp:cNvSpPr/>
      </dsp:nvSpPr>
      <dsp:spPr>
        <a:xfrm>
          <a:off x="0" y="1015975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D55EE6-A9AE-4008-B1BD-37A512E28DEF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C6D01-3C1B-4E3E-B7C8-FE07DA1770F1}">
      <dsp:nvSpPr>
        <dsp:cNvPr id="0" name=""/>
        <dsp:cNvSpPr/>
      </dsp:nvSpPr>
      <dsp:spPr>
        <a:xfrm>
          <a:off x="937002" y="1015975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Watch and Listen to Leadings Arts Experts</a:t>
          </a:r>
        </a:p>
      </dsp:txBody>
      <dsp:txXfrm>
        <a:off x="937002" y="1015975"/>
        <a:ext cx="5576601" cy="811257"/>
      </dsp:txXfrm>
    </dsp:sp>
    <dsp:sp modelId="{A0FA4C85-CFF2-4D99-A4CB-0F3E34FE3B56}">
      <dsp:nvSpPr>
        <dsp:cNvPr id="0" name=""/>
        <dsp:cNvSpPr/>
      </dsp:nvSpPr>
      <dsp:spPr>
        <a:xfrm>
          <a:off x="0" y="2030048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11685-BB55-43EF-8837-85531A9B8DF4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CEDD8-9421-47D1-BE71-4081FC22BE38}">
      <dsp:nvSpPr>
        <dsp:cNvPr id="0" name=""/>
        <dsp:cNvSpPr/>
      </dsp:nvSpPr>
      <dsp:spPr>
        <a:xfrm>
          <a:off x="937002" y="2030048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Arts Activities to engage your Creative Self</a:t>
          </a:r>
        </a:p>
      </dsp:txBody>
      <dsp:txXfrm>
        <a:off x="937002" y="2030048"/>
        <a:ext cx="5576601" cy="811257"/>
      </dsp:txXfrm>
    </dsp:sp>
    <dsp:sp modelId="{89731F2D-5247-463B-AA60-2C1A96E1A265}">
      <dsp:nvSpPr>
        <dsp:cNvPr id="0" name=""/>
        <dsp:cNvSpPr/>
      </dsp:nvSpPr>
      <dsp:spPr>
        <a:xfrm>
          <a:off x="0" y="3044120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316E4-8D6D-4AB3-B604-734B57205414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8DF5A-9CBB-415C-A0AF-DB7C4743D035}">
      <dsp:nvSpPr>
        <dsp:cNvPr id="0" name=""/>
        <dsp:cNvSpPr/>
      </dsp:nvSpPr>
      <dsp:spPr>
        <a:xfrm>
          <a:off x="937002" y="3044120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Listen to readings of Shakespeare’s Plays</a:t>
          </a:r>
        </a:p>
      </dsp:txBody>
      <dsp:txXfrm>
        <a:off x="937002" y="3044120"/>
        <a:ext cx="5576601" cy="811257"/>
      </dsp:txXfrm>
    </dsp:sp>
    <dsp:sp modelId="{055BB218-D63B-46CD-920D-BB66D0C06983}">
      <dsp:nvSpPr>
        <dsp:cNvPr id="0" name=""/>
        <dsp:cNvSpPr/>
      </dsp:nvSpPr>
      <dsp:spPr>
        <a:xfrm>
          <a:off x="0" y="4058192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43BEC8-A71F-40B1-A4A3-225ADA3EF0B6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E8FD6-38B4-42D8-BF40-5F640594E20B}">
      <dsp:nvSpPr>
        <dsp:cNvPr id="0" name=""/>
        <dsp:cNvSpPr/>
      </dsp:nvSpPr>
      <dsp:spPr>
        <a:xfrm>
          <a:off x="937002" y="4058192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C</a:t>
          </a:r>
          <a:r>
            <a:rPr lang="en-US" sz="1900" kern="1200"/>
            <a:t>lassical music concerts on every Sunday and Thursday evening </a:t>
          </a:r>
        </a:p>
      </dsp:txBody>
      <dsp:txXfrm>
        <a:off x="937002" y="4058192"/>
        <a:ext cx="5576601" cy="811257"/>
      </dsp:txXfrm>
    </dsp:sp>
    <dsp:sp modelId="{C3F2293B-B341-48CC-A805-2C8C1133724B}">
      <dsp:nvSpPr>
        <dsp:cNvPr id="0" name=""/>
        <dsp:cNvSpPr/>
      </dsp:nvSpPr>
      <dsp:spPr>
        <a:xfrm>
          <a:off x="0" y="5072264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423A3-05D6-4624-8007-BC2CD4FDDEA1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0E8D7-FF95-4A5B-AE45-74E2AA264616}">
      <dsp:nvSpPr>
        <dsp:cNvPr id="0" name=""/>
        <dsp:cNvSpPr/>
      </dsp:nvSpPr>
      <dsp:spPr>
        <a:xfrm>
          <a:off x="937002" y="5072264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Watch Royal Opera house Ballet and Opera performances </a:t>
          </a:r>
        </a:p>
      </dsp:txBody>
      <dsp:txXfrm>
        <a:off x="937002" y="5072264"/>
        <a:ext cx="5576601" cy="811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4001C-B54F-4EAA-9613-C057DB188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B983FC-355A-4292-9FC7-047F34144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3D279-C933-446D-B7BD-E39E21ACB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B75F-872B-4FDD-8CFF-F9659CFDD301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E95BF-FCEA-40E2-85AD-AB2EB6F4A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CE766-7665-4C38-B2E0-6F6C95C74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7F8C-19F5-453C-9672-32C278EA4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85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43083-875D-44D1-AC33-B446519D8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5613EF-6701-4BB6-A9F8-197BBEA6C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91ECA-BE09-4599-8548-DF955216D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B75F-872B-4FDD-8CFF-F9659CFDD301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66B87-0116-4CF8-ACB0-A3763A7A0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AB3C3-6302-4979-B077-610ECCDCB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7F8C-19F5-453C-9672-32C278EA4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54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EC2440-31AC-48CB-83FB-F161A1498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BEAEB5-A5E0-4DE9-9FBD-31C435704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AFD2C-C90D-4C37-A2A3-6A2DC2510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B75F-872B-4FDD-8CFF-F9659CFDD301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85C8D-7C9C-4CB2-BF21-EEEA5DBAA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18CC9-45BF-44FF-BAA0-F29633608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7F8C-19F5-453C-9672-32C278EA4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574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5D527-B95E-4EA1-A68E-847FBCF8C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A48DB-5CFB-4D8C-95D1-542615AFD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9B879-43B5-4ED3-8C12-0BF2B3959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B75F-872B-4FDD-8CFF-F9659CFDD301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2586F-3C19-4563-8FBE-7363308C0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1753C-8119-411F-BB63-3FE3D32B6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7F8C-19F5-453C-9672-32C278EA4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01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F56AD-A67D-47D6-9B21-8C03F7B1D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A8B9F-8E41-4B97-AD2D-501B08B8A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88A7B-9FA9-4702-A12C-58A05A24D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B75F-872B-4FDD-8CFF-F9659CFDD301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C340E-F218-42AF-A4E1-7493BEAEE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BF9A9-0EB0-47D1-9214-DBB50D85A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7F8C-19F5-453C-9672-32C278EA4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8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84E90-2610-4CCD-9659-25E3EC278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085BA-C716-4236-8292-422539D12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A2272-A395-4A34-8D61-D91670908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9CFAD-7226-45E4-8D92-79266293A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B75F-872B-4FDD-8CFF-F9659CFDD301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07099-C05B-45B4-8E7A-71790F298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CBC99-5014-4576-9258-E3EEA197A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7F8C-19F5-453C-9672-32C278EA4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807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42731-9769-4D0C-BC60-BBBCE1A5E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DF8A8-A151-43A4-9152-BB04418A9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A39BF-7D95-4481-B88E-90014D022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2DA47-A287-4CFD-9FEB-5CAFA61624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90C552-1D40-448A-9CEF-C12F90CD3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AF8B56-787F-4CB3-B6A2-0C0777D6A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B75F-872B-4FDD-8CFF-F9659CFDD301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5400D0-7C18-4AD3-BA5B-8633342ED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D358BE-0660-46E6-8E66-192D8CA25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7F8C-19F5-453C-9672-32C278EA4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707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E5EBA-E465-4301-8215-BF1775F3D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3374B-F140-48FD-ABCF-230AC4FE4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B75F-872B-4FDD-8CFF-F9659CFDD301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E329C-8330-4C4D-8F93-AC9E707BC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FFCAC-26A5-4771-96BE-1D2E56277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7F8C-19F5-453C-9672-32C278EA4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885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DDFB90-2F9C-45DB-8E5B-CAFED4468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B75F-872B-4FDD-8CFF-F9659CFDD301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DE800F-CE1D-4291-A946-DC273C01A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08270-9065-48CB-BDAC-29C7C9F8F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7F8C-19F5-453C-9672-32C278EA4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11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339DE-B387-436B-8A74-EE86C61CE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7E6EB-428A-4669-B4A1-42195FB85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0C4474-084D-481A-949C-30FD48A44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32513-D94A-46BB-AFE6-64A988E25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B75F-872B-4FDD-8CFF-F9659CFDD301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7F0EC-46EB-426A-A665-8C0ECE236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E83E7-2D04-4D7C-86F8-72993D443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7F8C-19F5-453C-9672-32C278EA4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784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CCEEB-5558-4A29-A2A3-AF4D13BF1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CE2C71-69CA-4BD3-A6D2-D9CD74A1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40E78-20DB-45BC-AC69-05D80FA0B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2F2087-0318-4514-ACCC-B4AE28125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B75F-872B-4FDD-8CFF-F9659CFDD301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C3C7F-581D-4636-8476-B989FD8E7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20772-E126-4FB7-AF18-F6ADBCE5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7F8C-19F5-453C-9672-32C278EA4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60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B0E022-577C-4819-A767-D7F1288EB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4024A-D73B-4072-9F8E-0AD40B733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4106D-5B05-4AED-BD1E-689DB2A3FC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7B75F-872B-4FDD-8CFF-F9659CFDD301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8219A-8A3C-411F-B107-EF9671EF89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44CEF-B5FE-4AD1-910A-17F689CCD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07F8C-19F5-453C-9672-32C278EA40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34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hyperlink" Target="https://www.tate.org.uk/tate-collective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ate.org.uk/artist-rooms" TargetMode="External"/><Relationship Id="rId5" Type="http://schemas.openxmlformats.org/officeDocument/2006/relationships/hyperlink" Target="https://www.tate.org.uk/art" TargetMode="External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omersethouse.org.uk/blog" TargetMode="External"/><Relationship Id="rId4" Type="http://schemas.openxmlformats.org/officeDocument/2006/relationships/hyperlink" Target="https://www.somersethouse.org.u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tauld.ac.uk/" TargetMode="External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ourtauld.ac.uk/gallery/about/3d-gallery-virtual-tour?" TargetMode="External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hyperlink" Target="https://designmuseum.org/" TargetMode="External"/><Relationship Id="rId7" Type="http://schemas.openxmlformats.org/officeDocument/2006/relationships/hyperlink" Target="https://designmuseum.org/designers" TargetMode="Externa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esignmuseum.org/design" TargetMode="External"/><Relationship Id="rId5" Type="http://schemas.openxmlformats.org/officeDocument/2006/relationships/hyperlink" Target="https://designmuseum.org/digital-design-calendar" TargetMode="External"/><Relationship Id="rId4" Type="http://schemas.openxmlformats.org/officeDocument/2006/relationships/hyperlink" Target="https://designmuseum.org/exhibition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bl.uk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hitecube.com/artists" TargetMode="External"/><Relationship Id="rId5" Type="http://schemas.openxmlformats.org/officeDocument/2006/relationships/hyperlink" Target="https://whitecube.com/channel" TargetMode="External"/><Relationship Id="rId4" Type="http://schemas.openxmlformats.org/officeDocument/2006/relationships/hyperlink" Target="https://whitecube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wallacecollection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vam.ac.uk/collections?type=featured" TargetMode="External"/><Relationship Id="rId4" Type="http://schemas.openxmlformats.org/officeDocument/2006/relationships/hyperlink" Target="https://www.vam.ac.uk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7" Type="http://schemas.openxmlformats.org/officeDocument/2006/relationships/hyperlink" Target="https://thephotographersgallery.org.uk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photographersgallery.org.uk/viewpoints" TargetMode="Externa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atchigallery.com/" TargetMode="Externa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hyperlink" Target="https://www.saatchigallery.com/video_tours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4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arbican.org.uk/whats-on/series/creative-careers" TargetMode="External"/><Relationship Id="rId5" Type="http://schemas.openxmlformats.org/officeDocument/2006/relationships/hyperlink" Target="https://www.barbican.org.uk/read-watch-listen" TargetMode="External"/><Relationship Id="rId4" Type="http://schemas.openxmlformats.org/officeDocument/2006/relationships/hyperlink" Target="https://www.barbican.org.uk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.britishmuseum.org/category/objects-in-focus/" TargetMode="External"/><Relationship Id="rId3" Type="http://schemas.openxmlformats.org/officeDocument/2006/relationships/image" Target="../media/image56.png"/><Relationship Id="rId7" Type="http://schemas.openxmlformats.org/officeDocument/2006/relationships/hyperlink" Target="https://research.britishmuseum.org/research/collection_online/search.aspx" TargetMode="External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g"/><Relationship Id="rId9" Type="http://schemas.openxmlformats.org/officeDocument/2006/relationships/hyperlink" Target="https://blog.britishmuseum.org/category/podcast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henitalks.com/" TargetMode="External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g"/><Relationship Id="rId3" Type="http://schemas.microsoft.com/office/2007/relationships/hdphoto" Target="../media/hdphoto1.wdp"/><Relationship Id="rId7" Type="http://schemas.openxmlformats.org/officeDocument/2006/relationships/image" Target="../media/image68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g"/><Relationship Id="rId11" Type="http://schemas.openxmlformats.org/officeDocument/2006/relationships/image" Target="../media/image72.jpg"/><Relationship Id="rId5" Type="http://schemas.openxmlformats.org/officeDocument/2006/relationships/hyperlink" Target="https://www.theguardian.com/artanddesign" TargetMode="External"/><Relationship Id="rId10" Type="http://schemas.openxmlformats.org/officeDocument/2006/relationships/image" Target="../media/image71.jpg"/><Relationship Id="rId4" Type="http://schemas.openxmlformats.org/officeDocument/2006/relationships/image" Target="../media/image66.jpg"/><Relationship Id="rId9" Type="http://schemas.openxmlformats.org/officeDocument/2006/relationships/image" Target="../media/image7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7" Type="http://schemas.openxmlformats.org/officeDocument/2006/relationships/image" Target="../media/image75.jpe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imeout.com/london/news/the-royal-opera-house-will-stream-opera-and-ballet-for-free-during-the-coronavirus-outbreak-032020" TargetMode="External"/><Relationship Id="rId5" Type="http://schemas.openxmlformats.org/officeDocument/2006/relationships/hyperlink" Target="https://www.timeout.com/london/things-to-do/london-symphony-orchestra-always-playing" TargetMode="External"/><Relationship Id="rId4" Type="http://schemas.openxmlformats.org/officeDocument/2006/relationships/hyperlink" Target="https://www.timeout.com/london/news/a-live-streaming-reading-group-is-performing-all-of-shakespeares-plays-in-order-03192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art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oyalacademy.org.uk/art-artists" TargetMode="External"/><Relationship Id="rId5" Type="http://schemas.openxmlformats.org/officeDocument/2006/relationships/hyperlink" Target="https://www.royalacademy.org.uk/news-and-blog" TargetMode="External"/><Relationship Id="rId4" Type="http://schemas.openxmlformats.org/officeDocument/2006/relationships/hyperlink" Target="https://www.royalacademy.org.uk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hyperlink" Target="https://www.npg.org.uk/collections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pg.org.uk/" TargetMode="Externa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tionalgallery.org.uk/behind-the-scenes/film-series-restoring-artemisia-gentileschis-self-portrait?utm_campaign=42472_AIYI_020420&amp;utm_medium=email&amp;utm_source=Art%20Fund&amp;dm_i=5L9B,WRS,DO2K6,35QI,1" TargetMode="External"/><Relationship Id="rId3" Type="http://schemas.openxmlformats.org/officeDocument/2006/relationships/image" Target="../media/image26.jpg"/><Relationship Id="rId7" Type="http://schemas.openxmlformats.org/officeDocument/2006/relationships/image" Target="../media/image27.jp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ationalgallery.org.uk/learning/young-producers" TargetMode="External"/><Relationship Id="rId5" Type="http://schemas.openxmlformats.org/officeDocument/2006/relationships/hyperlink" Target="https://www.youtube.com/watch?v=r1Xq4qsC5ww&amp;utm_source=wordfly&amp;utm_medium=email&amp;utm_campaign=NG" TargetMode="External"/><Relationship Id="rId4" Type="http://schemas.openxmlformats.org/officeDocument/2006/relationships/hyperlink" Target="https://www.nationalgallery.org.uk/paintings/search-the-collection" TargetMode="External"/><Relationship Id="rId9" Type="http://schemas.openxmlformats.org/officeDocument/2006/relationships/hyperlink" Target="https://www.nationalgallery.org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A close up of a screen&#10;&#10;Description generated with high confidence">
            <a:extLst>
              <a:ext uri="{FF2B5EF4-FFF2-40B4-BE49-F238E27FC236}">
                <a16:creationId xmlns:a16="http://schemas.microsoft.com/office/drawing/2014/main" id="{9D3B64E2-B9D8-413C-828B-F619B7490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369" y="271100"/>
            <a:ext cx="3928533" cy="537753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9EF639A-EA78-4B90-9F7B-414C0F091955}"/>
              </a:ext>
            </a:extLst>
          </p:cNvPr>
          <p:cNvSpPr txBox="1">
            <a:spLocks/>
          </p:cNvSpPr>
          <p:nvPr/>
        </p:nvSpPr>
        <p:spPr>
          <a:xfrm>
            <a:off x="625668" y="893705"/>
            <a:ext cx="6689741" cy="2541431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/>
              <a:t>ART</a:t>
            </a:r>
            <a:br>
              <a:rPr lang="en-US" sz="6000"/>
            </a:br>
            <a:r>
              <a:rPr lang="en-US" sz="6000"/>
              <a:t>a level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1360F0A-EB11-4A7A-A94D-EA9344A37D98}"/>
              </a:ext>
            </a:extLst>
          </p:cNvPr>
          <p:cNvSpPr txBox="1">
            <a:spLocks/>
          </p:cNvSpPr>
          <p:nvPr/>
        </p:nvSpPr>
        <p:spPr>
          <a:xfrm>
            <a:off x="-1871997" y="2839760"/>
            <a:ext cx="11670959" cy="2501620"/>
          </a:xfrm>
          <a:prstGeom prst="rect">
            <a:avLst/>
          </a:prstGeom>
        </p:spPr>
        <p:txBody>
          <a:bodyPr vert="horz" lIns="91440" tIns="91440" rIns="91440" bIns="9144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/>
              <a:t>Exam BOARD – EDEXCEL</a:t>
            </a:r>
          </a:p>
          <a:p>
            <a:pPr algn="ctr"/>
            <a:r>
              <a:rPr lang="en-US" b="1"/>
              <a:t>60% COURSEWORK</a:t>
            </a:r>
          </a:p>
          <a:p>
            <a:pPr algn="ctr"/>
            <a:r>
              <a:rPr lang="en-US" b="1"/>
              <a:t>40% EXAM</a:t>
            </a:r>
          </a:p>
          <a:p>
            <a:pPr marL="0" indent="0" algn="ctr">
              <a:buNone/>
            </a:pPr>
            <a:r>
              <a:rPr lang="en-US" b="1"/>
              <a:t>ART A LEVEL </a:t>
            </a:r>
          </a:p>
          <a:p>
            <a:pPr marL="0" indent="0" algn="ctr">
              <a:buNone/>
            </a:pPr>
            <a:r>
              <a:rPr lang="en-US" b="1"/>
              <a:t>WITH FINE ART</a:t>
            </a:r>
          </a:p>
          <a:p>
            <a:pPr marL="0" indent="0" algn="ctr">
              <a:buNone/>
            </a:pPr>
            <a:r>
              <a:rPr lang="en-US" b="1"/>
              <a:t>SPECIFICATION</a:t>
            </a:r>
            <a:endParaRPr lang="en-US"/>
          </a:p>
          <a:p>
            <a:endParaRPr lang="en-US"/>
          </a:p>
        </p:txBody>
      </p:sp>
      <p:pic>
        <p:nvPicPr>
          <p:cNvPr id="2" name="Picture 3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E3BF8C52-C772-419F-A1BA-77E01EA30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925" y="1106245"/>
            <a:ext cx="2755146" cy="370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74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3CFF0F0-2BD2-4FDC-9602-BB83195800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4" r="-1" b="2213"/>
          <a:stretch/>
        </p:blipFill>
        <p:spPr>
          <a:xfrm>
            <a:off x="0" y="2804160"/>
            <a:ext cx="7370057" cy="6065520"/>
          </a:xfrm>
          <a:prstGeom prst="rect">
            <a:avLst/>
          </a:prstGeom>
        </p:spPr>
      </p:pic>
      <p:pic>
        <p:nvPicPr>
          <p:cNvPr id="3" name="Picture 2" descr="A large white building&#10;&#10;Description automatically generated">
            <a:extLst>
              <a:ext uri="{FF2B5EF4-FFF2-40B4-BE49-F238E27FC236}">
                <a16:creationId xmlns:a16="http://schemas.microsoft.com/office/drawing/2014/main" id="{228E68A1-9494-4052-983B-B5F9312060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5" r="5122" b="-1"/>
          <a:stretch/>
        </p:blipFill>
        <p:spPr>
          <a:xfrm>
            <a:off x="7534656" y="1"/>
            <a:ext cx="4657344" cy="3346704"/>
          </a:xfrm>
          <a:prstGeom prst="rect">
            <a:avLst/>
          </a:prstGeom>
        </p:spPr>
      </p:pic>
      <p:pic>
        <p:nvPicPr>
          <p:cNvPr id="7" name="Picture 6" descr="A bridge over a body of water&#10;&#10;Description automatically generated">
            <a:extLst>
              <a:ext uri="{FF2B5EF4-FFF2-40B4-BE49-F238E27FC236}">
                <a16:creationId xmlns:a16="http://schemas.microsoft.com/office/drawing/2014/main" id="{C59B260E-BC89-4655-9CED-16A3035168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" r="9693" b="-4"/>
          <a:stretch/>
        </p:blipFill>
        <p:spPr>
          <a:xfrm>
            <a:off x="7534654" y="3511296"/>
            <a:ext cx="4657346" cy="33467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EE4778-8849-4B39-B9CD-ED436DDA2A5B}"/>
              </a:ext>
            </a:extLst>
          </p:cNvPr>
          <p:cNvSpPr txBox="1"/>
          <p:nvPr/>
        </p:nvSpPr>
        <p:spPr>
          <a:xfrm>
            <a:off x="71120" y="254000"/>
            <a:ext cx="729893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Tate http:// </a:t>
            </a:r>
            <a:r>
              <a:rPr lang="en-GB" sz="2000" u="sng" dirty="0"/>
              <a:t>www.tate.org.uk  </a:t>
            </a:r>
          </a:p>
          <a:p>
            <a:endParaRPr lang="en-GB" sz="2000" dirty="0"/>
          </a:p>
          <a:p>
            <a:r>
              <a:rPr lang="en-GB" sz="2000" u="sng" dirty="0">
                <a:hlinkClick r:id="rId5"/>
              </a:rPr>
              <a:t>https://www.tate.org.uk/art</a:t>
            </a:r>
            <a:endParaRPr lang="en-GB" sz="2000" u="sng" dirty="0"/>
          </a:p>
          <a:p>
            <a:endParaRPr lang="en-GB" sz="2000" dirty="0"/>
          </a:p>
          <a:p>
            <a:r>
              <a:rPr lang="en-GB" sz="2000" u="sng" dirty="0">
                <a:hlinkClick r:id="rId6"/>
              </a:rPr>
              <a:t>https://www.tate.org.uk/artist-rooms</a:t>
            </a:r>
            <a:endParaRPr lang="en-GB" sz="2000" u="sng" dirty="0"/>
          </a:p>
          <a:p>
            <a:endParaRPr lang="en-GB" sz="2000" dirty="0"/>
          </a:p>
          <a:p>
            <a:r>
              <a:rPr lang="en-GB" sz="2000" u="sng" dirty="0">
                <a:hlinkClick r:id="rId7"/>
              </a:rPr>
              <a:t>https://www.tate.org.uk/tate-collective</a:t>
            </a:r>
            <a:r>
              <a:rPr lang="en-GB" sz="2000" dirty="0"/>
              <a:t>    (16-25?  Want access to £5 exhibition tickets, free events, creative opportunities and discounts across Tate? Sign up for free Tate Collective account.)  </a:t>
            </a:r>
          </a:p>
          <a:p>
            <a:endParaRPr lang="en-GB" sz="2000" dirty="0"/>
          </a:p>
          <a:p>
            <a:r>
              <a:rPr lang="en-GB" sz="2000" dirty="0"/>
              <a:t>Tate Collective gives access to the following areas of interest:  Reading Lists / Podcasts / Creative Projects / Quizzes / Getting Started as an Artist / Student Resources including exploring careers advice, exam help and more.</a:t>
            </a:r>
          </a:p>
        </p:txBody>
      </p:sp>
    </p:spTree>
    <p:extLst>
      <p:ext uri="{BB962C8B-B14F-4D97-AF65-F5344CB8AC3E}">
        <p14:creationId xmlns:p14="http://schemas.microsoft.com/office/powerpoint/2010/main" val="2885334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large white building&#10;&#10;Description automatically generated">
            <a:extLst>
              <a:ext uri="{FF2B5EF4-FFF2-40B4-BE49-F238E27FC236}">
                <a16:creationId xmlns:a16="http://schemas.microsoft.com/office/drawing/2014/main" id="{D9EFDC95-F7B2-4C3A-BF4C-E2E6A31DFA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" r="2424" b="-4"/>
          <a:stretch/>
        </p:blipFill>
        <p:spPr>
          <a:xfrm>
            <a:off x="7794519" y="3594193"/>
            <a:ext cx="4397481" cy="3263797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</p:spPr>
      </p:pic>
      <p:pic>
        <p:nvPicPr>
          <p:cNvPr id="5" name="Picture 4" descr="A close up of a card&#10;&#10;Description automatically generated">
            <a:extLst>
              <a:ext uri="{FF2B5EF4-FFF2-40B4-BE49-F238E27FC236}">
                <a16:creationId xmlns:a16="http://schemas.microsoft.com/office/drawing/2014/main" id="{09778B56-B0C8-4C06-B3E2-A33B3DCF51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8" r="1" b="11240"/>
          <a:stretch/>
        </p:blipFill>
        <p:spPr>
          <a:xfrm>
            <a:off x="20" y="2667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 descr="A close up of a card&#10;&#10;Description automatically generated">
            <a:extLst>
              <a:ext uri="{FF2B5EF4-FFF2-40B4-BE49-F238E27FC236}">
                <a16:creationId xmlns:a16="http://schemas.microsoft.com/office/drawing/2014/main" id="{8E3E224A-0566-4158-A34E-6DF9B72CE5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8" r="3" b="20951"/>
          <a:stretch/>
        </p:blipFill>
        <p:spPr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5B6630F-97C4-4EFA-9076-771CBE08C32A}"/>
              </a:ext>
            </a:extLst>
          </p:cNvPr>
          <p:cNvSpPr/>
          <p:nvPr/>
        </p:nvSpPr>
        <p:spPr>
          <a:xfrm>
            <a:off x="114300" y="5377362"/>
            <a:ext cx="12077680" cy="1638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u="sng" dirty="0">
                <a:solidFill>
                  <a:srgbClr val="FFC000"/>
                </a:solidFill>
                <a:highlight>
                  <a:srgbClr val="80808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https://www.somersethouse.org.uk/</a:t>
            </a:r>
            <a:endParaRPr lang="en-GB" sz="2000" dirty="0">
              <a:solidFill>
                <a:srgbClr val="FFC000"/>
              </a:solidFill>
              <a:highlight>
                <a:srgbClr val="80808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u="sng" dirty="0">
                <a:solidFill>
                  <a:srgbClr val="FFC000"/>
                </a:solidFill>
                <a:highlight>
                  <a:srgbClr val="80808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https://www.somersethouse.org.uk/blog</a:t>
            </a:r>
            <a:r>
              <a:rPr lang="en-GB" sz="2000" dirty="0">
                <a:solidFill>
                  <a:srgbClr val="FFC000"/>
                </a:solidFill>
                <a:highlight>
                  <a:srgbClr val="80808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chemeClr val="bg1"/>
                </a:solidFill>
                <a:highlight>
                  <a:srgbClr val="80808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(Access to videos and interviews from leading Arts practitioners, career insights, debate, critique on exhibitions and ideas)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E4F75D-5978-4F3F-8DBE-570D16B50B74}"/>
              </a:ext>
            </a:extLst>
          </p:cNvPr>
          <p:cNvSpPr/>
          <p:nvPr/>
        </p:nvSpPr>
        <p:spPr>
          <a:xfrm>
            <a:off x="9255760" y="6664960"/>
            <a:ext cx="2936220" cy="1930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809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2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7FF048-9310-4125-8055-94CF485A1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29B0E4-29E0-4E43-9191-D07B212FEA06}"/>
              </a:ext>
            </a:extLst>
          </p:cNvPr>
          <p:cNvSpPr/>
          <p:nvPr/>
        </p:nvSpPr>
        <p:spPr>
          <a:xfrm>
            <a:off x="5494712" y="4138738"/>
            <a:ext cx="6096000" cy="10709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u="sng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https://courtauld.ac.uk/</a:t>
            </a:r>
            <a:endParaRPr lang="en-GB" sz="36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7" name="Picture 16" descr="A picture containing building, old, painted, painting&#10;&#10;Description automatically generated">
            <a:extLst>
              <a:ext uri="{FF2B5EF4-FFF2-40B4-BE49-F238E27FC236}">
                <a16:creationId xmlns:a16="http://schemas.microsoft.com/office/drawing/2014/main" id="{8DAA0692-104E-407D-BEEB-AB4864920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1346"/>
            <a:ext cx="3296653" cy="32966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1771BFF-6D75-4926-B053-730A201D367F}"/>
              </a:ext>
            </a:extLst>
          </p:cNvPr>
          <p:cNvSpPr/>
          <p:nvPr/>
        </p:nvSpPr>
        <p:spPr>
          <a:xfrm>
            <a:off x="3296653" y="5330084"/>
            <a:ext cx="88290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700" dirty="0">
                <a:solidFill>
                  <a:schemeClr val="bg1">
                    <a:lumMod val="9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https://courtauld.ac.uk/gallery/about/3d-gallery-virtual-tour?</a:t>
            </a:r>
            <a:endParaRPr lang="en-GB" sz="27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550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ceiling&#10;&#10;Description automatically generated">
            <a:extLst>
              <a:ext uri="{FF2B5EF4-FFF2-40B4-BE49-F238E27FC236}">
                <a16:creationId xmlns:a16="http://schemas.microsoft.com/office/drawing/2014/main" id="{B7675700-ED8E-41A9-9D14-A434ECAA52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7" r="2" b="2"/>
          <a:stretch/>
        </p:blipFill>
        <p:spPr>
          <a:xfrm>
            <a:off x="6176433" y="1983569"/>
            <a:ext cx="5372100" cy="289086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E1EA44-8682-4CA2-A1C2-8AD95C794FCE}"/>
              </a:ext>
            </a:extLst>
          </p:cNvPr>
          <p:cNvSpPr/>
          <p:nvPr/>
        </p:nvSpPr>
        <p:spPr>
          <a:xfrm>
            <a:off x="557445" y="462335"/>
            <a:ext cx="11237976" cy="5842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https://designmuseum.org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GB" sz="2400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https://designmuseum.org/exhibitions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(exhibition guides and notes)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sng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https://designmuseum.org/digital-design-calendar</a:t>
            </a:r>
            <a:endParaRPr lang="en-GB" sz="2400" u="sng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https://designmuseum.org/design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lang="en-GB" sz="2400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https://designmuseum.org/designers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picture containing food, drawing, plate&#10;&#10;Description automatically generated">
            <a:extLst>
              <a:ext uri="{FF2B5EF4-FFF2-40B4-BE49-F238E27FC236}">
                <a16:creationId xmlns:a16="http://schemas.microsoft.com/office/drawing/2014/main" id="{D1C31C62-FBC4-4755-AF10-1E2837181E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21" y="1983569"/>
            <a:ext cx="47625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39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in front of a building&#10;&#10;Description automatically generated">
            <a:extLst>
              <a:ext uri="{FF2B5EF4-FFF2-40B4-BE49-F238E27FC236}">
                <a16:creationId xmlns:a16="http://schemas.microsoft.com/office/drawing/2014/main" id="{6922C512-1D6D-4D52-B311-8B40257B1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3" r="2901"/>
          <a:stretch/>
        </p:blipFill>
        <p:spPr>
          <a:xfrm>
            <a:off x="60529" y="452437"/>
            <a:ext cx="9272902" cy="5953125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00D6B36-BAFC-4A4C-A8B1-B64C71FAB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531" y="4536439"/>
            <a:ext cx="2920949" cy="23215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B2C931-6491-4C75-9275-2DC8782F9DD9}"/>
              </a:ext>
            </a:extLst>
          </p:cNvPr>
          <p:cNvSpPr/>
          <p:nvPr/>
        </p:nvSpPr>
        <p:spPr>
          <a:xfrm>
            <a:off x="110491" y="5182870"/>
            <a:ext cx="9747884" cy="838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C0F9C4-5EE9-4757-8D26-F4EAA96EB4A6}"/>
              </a:ext>
            </a:extLst>
          </p:cNvPr>
          <p:cNvSpPr/>
          <p:nvPr/>
        </p:nvSpPr>
        <p:spPr>
          <a:xfrm>
            <a:off x="9258959" y="3769865"/>
            <a:ext cx="2724150" cy="873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https://www.bl.uk/</a:t>
            </a:r>
            <a:endParaRPr lang="en-GB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148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ign on a brick wall&#10;&#10;Description automatically generated">
            <a:extLst>
              <a:ext uri="{FF2B5EF4-FFF2-40B4-BE49-F238E27FC236}">
                <a16:creationId xmlns:a16="http://schemas.microsoft.com/office/drawing/2014/main" id="{4BFB3DA2-69F0-46AD-BF8C-C1CAAB190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443480"/>
            <a:ext cx="5294716" cy="397103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view of a building&#10;&#10;Description automatically generated">
            <a:extLst>
              <a:ext uri="{FF2B5EF4-FFF2-40B4-BE49-F238E27FC236}">
                <a16:creationId xmlns:a16="http://schemas.microsoft.com/office/drawing/2014/main" id="{8EFED381-9DC9-4C70-8EE1-7F196892CF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6253818" y="1143000"/>
            <a:ext cx="5294715" cy="29782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061816E-5F30-45A5-ADFB-A595B1E468D9}"/>
              </a:ext>
            </a:extLst>
          </p:cNvPr>
          <p:cNvSpPr/>
          <p:nvPr/>
        </p:nvSpPr>
        <p:spPr>
          <a:xfrm>
            <a:off x="6166888" y="4245174"/>
            <a:ext cx="6096000" cy="14698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https://whitecube.com/</a:t>
            </a:r>
            <a:endParaRPr lang="en-GB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https://whitecube.com/channel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 series of videos from various artists)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https://whitecube.com/artists</a:t>
            </a:r>
            <a:endParaRPr lang="en-GB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737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rain, building, red&#10;&#10;Description automatically generated">
            <a:extLst>
              <a:ext uri="{FF2B5EF4-FFF2-40B4-BE49-F238E27FC236}">
                <a16:creationId xmlns:a16="http://schemas.microsoft.com/office/drawing/2014/main" id="{6A58B4CF-742B-4366-9E54-FA9DC3A0AD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" b="14351"/>
          <a:stretch/>
        </p:blipFill>
        <p:spPr>
          <a:xfrm>
            <a:off x="20" y="11"/>
            <a:ext cx="12191980" cy="6857989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58078ED-A3EF-4B33-9D08-530C925E0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711" y="0"/>
            <a:ext cx="4182577" cy="23236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AF6303-AB86-41FF-8946-B5E871AD092F}"/>
              </a:ext>
            </a:extLst>
          </p:cNvPr>
          <p:cNvSpPr/>
          <p:nvPr/>
        </p:nvSpPr>
        <p:spPr>
          <a:xfrm>
            <a:off x="2393985" y="5861052"/>
            <a:ext cx="7579511" cy="721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u="sng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https://www.wallacecollection.org/</a:t>
            </a:r>
            <a:endParaRPr lang="en-GB" sz="40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6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walking in front of a building&#10;&#10;Description automatically generated">
            <a:extLst>
              <a:ext uri="{FF2B5EF4-FFF2-40B4-BE49-F238E27FC236}">
                <a16:creationId xmlns:a16="http://schemas.microsoft.com/office/drawing/2014/main" id="{05900860-7487-426D-98D7-A679A293C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" y="3760152"/>
            <a:ext cx="6642736" cy="2967089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D0778E-DD61-40F7-BD33-B0B778926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118" y="3760152"/>
            <a:ext cx="5195292" cy="29670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978DC22-F21F-4A60-8D8B-6D58FB7A39FC}"/>
              </a:ext>
            </a:extLst>
          </p:cNvPr>
          <p:cNvSpPr/>
          <p:nvPr/>
        </p:nvSpPr>
        <p:spPr>
          <a:xfrm>
            <a:off x="695326" y="739645"/>
            <a:ext cx="11120754" cy="2902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u="sng" dirty="0">
                <a:solidFill>
                  <a:srgbClr val="D99F1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https://www.vam.ac.uk/</a:t>
            </a:r>
            <a:endParaRPr lang="en-GB" sz="4000" u="sng" dirty="0">
              <a:solidFill>
                <a:srgbClr val="D99F1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4000" dirty="0">
              <a:solidFill>
                <a:srgbClr val="D99F1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000" u="sng" dirty="0">
                <a:solidFill>
                  <a:srgbClr val="D99F1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https://www.vam.ac.uk/collections?type=featured</a:t>
            </a:r>
            <a:r>
              <a:rPr lang="en-GB" sz="4000" dirty="0">
                <a:solidFill>
                  <a:srgbClr val="D99F1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 look at the collections)</a:t>
            </a:r>
          </a:p>
        </p:txBody>
      </p:sp>
    </p:spTree>
    <p:extLst>
      <p:ext uri="{BB962C8B-B14F-4D97-AF65-F5344CB8AC3E}">
        <p14:creationId xmlns:p14="http://schemas.microsoft.com/office/powerpoint/2010/main" val="542135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5C5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city street&#10;&#10;Description automatically generated">
            <a:extLst>
              <a:ext uri="{FF2B5EF4-FFF2-40B4-BE49-F238E27FC236}">
                <a16:creationId xmlns:a16="http://schemas.microsoft.com/office/drawing/2014/main" id="{AB452FFE-AAAD-487F-B3F9-31DBCEBE8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541" y="3627120"/>
            <a:ext cx="4087223" cy="2682240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DC83D1-95AC-440E-9A77-5B6C7331F7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61315" y="3108187"/>
            <a:ext cx="5216939" cy="1796705"/>
          </a:xfrm>
          <a:prstGeom prst="rect">
            <a:avLst/>
          </a:prstGeom>
        </p:spPr>
      </p:pic>
      <p:pic>
        <p:nvPicPr>
          <p:cNvPr id="13" name="Picture 12" descr="A picture containing indoor, window, photo, large&#10;&#10;Description automatically generated">
            <a:extLst>
              <a:ext uri="{FF2B5EF4-FFF2-40B4-BE49-F238E27FC236}">
                <a16:creationId xmlns:a16="http://schemas.microsoft.com/office/drawing/2014/main" id="{E9D17B94-3E72-4948-AFC4-886645BA3CE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7000"/>
            <a:ext cx="6857999" cy="12192001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alpha val="28000"/>
              </a:scheme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619EA75-8E8D-4CB7-89A5-CC112681CC6E}"/>
              </a:ext>
            </a:extLst>
          </p:cNvPr>
          <p:cNvSpPr/>
          <p:nvPr/>
        </p:nvSpPr>
        <p:spPr>
          <a:xfrm>
            <a:off x="2271732" y="2245688"/>
            <a:ext cx="8387654" cy="1030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u="sng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u="sng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https://thephotographersgallery.org.uk/viewpoints</a:t>
            </a:r>
            <a:endParaRPr lang="en-GB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ACE437-EBD1-4969-9767-EEFC00C193AA}"/>
              </a:ext>
            </a:extLst>
          </p:cNvPr>
          <p:cNvSpPr/>
          <p:nvPr/>
        </p:nvSpPr>
        <p:spPr>
          <a:xfrm>
            <a:off x="3119119" y="914748"/>
            <a:ext cx="6035041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u="sng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https://thephotographersgallery.org.uk/</a:t>
            </a:r>
            <a:endParaRPr lang="en-GB" sz="28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021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tree in front of a building&#10;&#10;Description automatically generated">
            <a:extLst>
              <a:ext uri="{FF2B5EF4-FFF2-40B4-BE49-F238E27FC236}">
                <a16:creationId xmlns:a16="http://schemas.microsoft.com/office/drawing/2014/main" id="{70EB0E39-2B57-4C60-AEF3-DAC3545C8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016" y="248815"/>
            <a:ext cx="5291667" cy="3466041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F23D1D76-0BCF-4900-87ED-3233197F655C}"/>
              </a:ext>
            </a:extLst>
          </p:cNvPr>
          <p:cNvSpPr/>
          <p:nvPr/>
        </p:nvSpPr>
        <p:spPr>
          <a:xfrm>
            <a:off x="516626" y="3428999"/>
            <a:ext cx="5499627" cy="2910840"/>
          </a:xfrm>
          <a:prstGeom prst="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407081-3EFB-4750-996C-2AFEC844C6FC}"/>
              </a:ext>
            </a:extLst>
          </p:cNvPr>
          <p:cNvSpPr/>
          <p:nvPr/>
        </p:nvSpPr>
        <p:spPr>
          <a:xfrm>
            <a:off x="885613" y="3754582"/>
            <a:ext cx="4807373" cy="2254826"/>
          </a:xfrm>
          <a:prstGeom prst="rect">
            <a:avLst/>
          </a:prstGeom>
          <a:solidFill>
            <a:schemeClr val="accent2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EF53AE-009F-4AA8-9278-9E993EF26C60}"/>
              </a:ext>
            </a:extLst>
          </p:cNvPr>
          <p:cNvSpPr txBox="1"/>
          <p:nvPr/>
        </p:nvSpPr>
        <p:spPr>
          <a:xfrm>
            <a:off x="885613" y="4084320"/>
            <a:ext cx="48073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chemeClr val="bg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https://www.saatchigallery.com/</a:t>
            </a:r>
            <a:endParaRPr lang="en-GB" u="sng" dirty="0">
              <a:solidFill>
                <a:schemeClr val="bg2">
                  <a:lumMod val="50000"/>
                </a:schemeClr>
              </a:solidFill>
            </a:endParaRPr>
          </a:p>
          <a:p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u="sng" dirty="0">
                <a:solidFill>
                  <a:schemeClr val="bg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https://www.saatchigallery.com/video_tours.php</a:t>
            </a:r>
            <a:endParaRPr lang="en-GB" u="sng" dirty="0">
              <a:solidFill>
                <a:schemeClr val="bg2">
                  <a:lumMod val="50000"/>
                </a:schemeClr>
              </a:solidFill>
            </a:endParaRPr>
          </a:p>
          <a:p>
            <a:endParaRPr lang="en-GB" u="sng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 (Virtual Tours – Many to choose from)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9A47456-F82B-497B-A2C8-4A54C2DF36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80" y="339088"/>
            <a:ext cx="4912206" cy="2910841"/>
          </a:xfrm>
          <a:prstGeom prst="rect">
            <a:avLst/>
          </a:prstGeom>
        </p:spPr>
      </p:pic>
      <p:pic>
        <p:nvPicPr>
          <p:cNvPr id="13" name="Picture 12" descr="A large room&#10;&#10;Description automatically generated">
            <a:extLst>
              <a:ext uri="{FF2B5EF4-FFF2-40B4-BE49-F238E27FC236}">
                <a16:creationId xmlns:a16="http://schemas.microsoft.com/office/drawing/2014/main" id="{C15279A9-E093-4779-9E85-72908ED056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015" y="3714856"/>
            <a:ext cx="5291667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36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lose up of a screen&#10;&#10;Description generated with high confidence">
            <a:extLst>
              <a:ext uri="{FF2B5EF4-FFF2-40B4-BE49-F238E27FC236}">
                <a16:creationId xmlns:a16="http://schemas.microsoft.com/office/drawing/2014/main" id="{248639BE-4250-4613-9408-C006F46B4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12" y="577957"/>
            <a:ext cx="3533422" cy="4841310"/>
          </a:xfrm>
          <a:prstGeom prst="rect">
            <a:avLst/>
          </a:prstGeom>
        </p:spPr>
      </p:pic>
      <p:pic>
        <p:nvPicPr>
          <p:cNvPr id="6" name="Picture 5" descr="A close up of a screen&#10;&#10;Description generated with high confidence">
            <a:extLst>
              <a:ext uri="{FF2B5EF4-FFF2-40B4-BE49-F238E27FC236}">
                <a16:creationId xmlns:a16="http://schemas.microsoft.com/office/drawing/2014/main" id="{B0069AB9-59FA-4D22-ABD7-2148011F4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290" y="577957"/>
            <a:ext cx="3533422" cy="4841310"/>
          </a:xfrm>
          <a:prstGeom prst="rect">
            <a:avLst/>
          </a:prstGeom>
        </p:spPr>
      </p:pic>
      <p:pic>
        <p:nvPicPr>
          <p:cNvPr id="7" name="Picture 5" descr="A close up of a screen&#10;&#10;Description generated with high confidence">
            <a:extLst>
              <a:ext uri="{FF2B5EF4-FFF2-40B4-BE49-F238E27FC236}">
                <a16:creationId xmlns:a16="http://schemas.microsoft.com/office/drawing/2014/main" id="{BC245D54-154D-4A43-AEF9-678B79703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845" y="577957"/>
            <a:ext cx="3533422" cy="48413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B184EE-B810-459B-845E-61ED6E8EEA94}"/>
              </a:ext>
            </a:extLst>
          </p:cNvPr>
          <p:cNvSpPr txBox="1"/>
          <p:nvPr/>
        </p:nvSpPr>
        <p:spPr>
          <a:xfrm>
            <a:off x="937146" y="995485"/>
            <a:ext cx="2503312" cy="40626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u="sng"/>
              <a:t>Coursework</a:t>
            </a:r>
          </a:p>
          <a:p>
            <a:endParaRPr lang="en-US" sz="1200"/>
          </a:p>
          <a:p>
            <a:r>
              <a:rPr lang="en-US" sz="1200"/>
              <a:t>Introduction Project -</a:t>
            </a:r>
          </a:p>
          <a:p>
            <a:endParaRPr lang="en-US" sz="1200"/>
          </a:p>
          <a:p>
            <a:r>
              <a:rPr lang="en-US" sz="1200"/>
              <a:t>Technical skills.</a:t>
            </a:r>
          </a:p>
          <a:p>
            <a:r>
              <a:rPr lang="en-US" sz="1200"/>
              <a:t>Processes, media exploration,  firsthand recording.</a:t>
            </a:r>
          </a:p>
          <a:p>
            <a:r>
              <a:rPr lang="en-US" sz="1200"/>
              <a:t> Project overviews.</a:t>
            </a:r>
            <a:endParaRPr lang="en-US"/>
          </a:p>
          <a:p>
            <a:r>
              <a:rPr lang="en-US" sz="1200"/>
              <a:t>Gallery visits – integrated into projects.</a:t>
            </a:r>
          </a:p>
          <a:p>
            <a:r>
              <a:rPr lang="en-US" sz="1200"/>
              <a:t>Studying the work of other Artists, crafts people and designers.</a:t>
            </a:r>
          </a:p>
          <a:p>
            <a:endParaRPr lang="en-US" sz="1200"/>
          </a:p>
          <a:p>
            <a:r>
              <a:rPr lang="en-US" sz="1200">
                <a:ea typeface="+mn-lt"/>
                <a:cs typeface="+mn-lt"/>
              </a:rPr>
              <a:t>Personal Study - </a:t>
            </a:r>
          </a:p>
          <a:p>
            <a:endParaRPr lang="en-US" sz="1200">
              <a:ea typeface="+mn-lt"/>
              <a:cs typeface="+mn-lt"/>
            </a:endParaRPr>
          </a:p>
          <a:p>
            <a:r>
              <a:rPr lang="en-US" sz="1200">
                <a:ea typeface="+mn-lt"/>
                <a:cs typeface="+mn-lt"/>
              </a:rPr>
              <a:t>Application of skills critical engagement through independent personal project. Developing on a given starting point through the study of your own work and the work of others.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B297BD-18D3-4809-B978-41F73A9A1488}"/>
              </a:ext>
            </a:extLst>
          </p:cNvPr>
          <p:cNvSpPr txBox="1"/>
          <p:nvPr/>
        </p:nvSpPr>
        <p:spPr>
          <a:xfrm>
            <a:off x="4809067" y="1097843"/>
            <a:ext cx="2503312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u="sng"/>
              <a:t>Coursework</a:t>
            </a:r>
          </a:p>
          <a:p>
            <a:endParaRPr lang="en-US" sz="1200"/>
          </a:p>
          <a:p>
            <a:r>
              <a:rPr lang="en-US" sz="1200">
                <a:ea typeface="+mn-lt"/>
                <a:cs typeface="+mn-lt"/>
              </a:rPr>
              <a:t>Essay - </a:t>
            </a:r>
          </a:p>
          <a:p>
            <a:endParaRPr lang="en-US" sz="1200">
              <a:ea typeface="+mn-lt"/>
              <a:cs typeface="+mn-lt"/>
            </a:endParaRPr>
          </a:p>
          <a:p>
            <a:r>
              <a:rPr lang="en-US" sz="1200">
                <a:ea typeface="+mn-lt"/>
                <a:cs typeface="+mn-lt"/>
              </a:rPr>
              <a:t>Illustrated critical study essay based upon a topic related to your own studio work.</a:t>
            </a:r>
          </a:p>
          <a:p>
            <a:r>
              <a:rPr lang="en-US" sz="1200"/>
              <a:t>1000 – 3000 words </a:t>
            </a:r>
          </a:p>
          <a:p>
            <a:endParaRPr lang="en-US" sz="1200"/>
          </a:p>
          <a:p>
            <a:pPr algn="ctr"/>
            <a:r>
              <a:rPr lang="en-US" u="sng"/>
              <a:t>Exam</a:t>
            </a:r>
          </a:p>
          <a:p>
            <a:endParaRPr lang="en-US" sz="1200"/>
          </a:p>
          <a:p>
            <a:r>
              <a:rPr lang="en-US" sz="1200">
                <a:ea typeface="+mn-lt"/>
                <a:cs typeface="+mn-lt"/>
              </a:rPr>
              <a:t>Project title set by Edexcel as a starting point.</a:t>
            </a:r>
          </a:p>
          <a:p>
            <a:endParaRPr lang="en-US" sz="1200">
              <a:ea typeface="+mn-lt"/>
              <a:cs typeface="+mn-lt"/>
            </a:endParaRPr>
          </a:p>
          <a:p>
            <a:r>
              <a:rPr lang="en-US" sz="1200">
                <a:ea typeface="+mn-lt"/>
                <a:cs typeface="+mn-lt"/>
              </a:rPr>
              <a:t>Students work towards an independent outcome resolved during a 15 hour exam.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8CCEAF-95FC-4AF6-B085-D7B797B28F39}"/>
              </a:ext>
            </a:extLst>
          </p:cNvPr>
          <p:cNvSpPr txBox="1"/>
          <p:nvPr/>
        </p:nvSpPr>
        <p:spPr>
          <a:xfrm>
            <a:off x="8731955" y="1097843"/>
            <a:ext cx="2503312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u="sng"/>
              <a:t>Sketchbooks /Portfolios</a:t>
            </a:r>
            <a:endParaRPr lang="en-US"/>
          </a:p>
          <a:p>
            <a:pPr algn="ctr"/>
            <a:endParaRPr lang="en-US" u="sng"/>
          </a:p>
          <a:p>
            <a:endParaRPr lang="en-US" sz="1200"/>
          </a:p>
          <a:p>
            <a:r>
              <a:rPr lang="en-US" sz="1200"/>
              <a:t>Sketchbooks - support and extend your thinking and discoveries! </a:t>
            </a:r>
          </a:p>
          <a:p>
            <a:r>
              <a:rPr lang="en-US" sz="1200"/>
              <a:t>They house ideas,  thoughts and feelings, as well as drawings, paintings and photos. - trapping your journey as an artist. </a:t>
            </a:r>
          </a:p>
          <a:p>
            <a:r>
              <a:rPr lang="en-US" sz="1200"/>
              <a:t>Portfolios – build up over the two-year course and support your application to  Foundation course / University course.</a:t>
            </a:r>
          </a:p>
          <a:p>
            <a:endParaRPr lang="en-US" sz="1200"/>
          </a:p>
          <a:p>
            <a:r>
              <a:rPr lang="en-US" sz="1200"/>
              <a:t>All work is used in a final exhibition to celebrate your discoveries as an Artist.</a:t>
            </a:r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56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indoor, ceiling, table, floor&#10;&#10;Description automatically generated">
            <a:extLst>
              <a:ext uri="{FF2B5EF4-FFF2-40B4-BE49-F238E27FC236}">
                <a16:creationId xmlns:a16="http://schemas.microsoft.com/office/drawing/2014/main" id="{DA0577C3-3F74-42A2-9044-6DCA865D98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6" r="1" b="1606"/>
          <a:stretch/>
        </p:blipFill>
        <p:spPr>
          <a:xfrm>
            <a:off x="1114426" y="1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831C03E-C23D-4655-818D-D1A54BE35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0864" y="-1011989"/>
            <a:ext cx="2582877" cy="45846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4CD50F7-33F5-45A6-B75C-5E857320901D}"/>
              </a:ext>
            </a:extLst>
          </p:cNvPr>
          <p:cNvSpPr/>
          <p:nvPr/>
        </p:nvSpPr>
        <p:spPr>
          <a:xfrm>
            <a:off x="119062" y="3257574"/>
            <a:ext cx="12072937" cy="3114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u="sng" dirty="0">
                <a:solidFill>
                  <a:srgbClr val="55270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https://www.barbican.org.uk/</a:t>
            </a:r>
            <a:endParaRPr lang="en-US" sz="3200" u="sng" dirty="0">
              <a:solidFill>
                <a:srgbClr val="55270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dirty="0">
              <a:solidFill>
                <a:srgbClr val="55270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u="sng" dirty="0">
                <a:solidFill>
                  <a:srgbClr val="55270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https://www.barbican.org.uk/read-watch-listen</a:t>
            </a:r>
            <a:endParaRPr lang="en-US" sz="3200" u="sng" dirty="0">
              <a:solidFill>
                <a:srgbClr val="55270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dirty="0">
              <a:solidFill>
                <a:srgbClr val="55270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u="sng" dirty="0">
                <a:solidFill>
                  <a:srgbClr val="55270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https://www.barbican.org.uk/whats-on/series/creative-careers</a:t>
            </a:r>
            <a:endParaRPr lang="en-GB" sz="3200" dirty="0">
              <a:solidFill>
                <a:srgbClr val="55270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large brick building&#10;&#10;Description automatically generated">
            <a:extLst>
              <a:ext uri="{FF2B5EF4-FFF2-40B4-BE49-F238E27FC236}">
                <a16:creationId xmlns:a16="http://schemas.microsoft.com/office/drawing/2014/main" id="{72CBB1C2-0847-4CD3-8E07-10B9B603E2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836" y="0"/>
            <a:ext cx="3454163" cy="25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32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E147BB-3941-4043-B48B-A675144A2042}"/>
              </a:ext>
            </a:extLst>
          </p:cNvPr>
          <p:cNvSpPr txBox="1"/>
          <p:nvPr/>
        </p:nvSpPr>
        <p:spPr>
          <a:xfrm>
            <a:off x="3649319" y="2174680"/>
            <a:ext cx="5176630" cy="7434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Explore the Collection</a:t>
            </a:r>
          </a:p>
        </p:txBody>
      </p:sp>
      <p:pic>
        <p:nvPicPr>
          <p:cNvPr id="14" name="Picture 13" descr="A store inside of a building&#10;&#10;Description automatically generated">
            <a:extLst>
              <a:ext uri="{FF2B5EF4-FFF2-40B4-BE49-F238E27FC236}">
                <a16:creationId xmlns:a16="http://schemas.microsoft.com/office/drawing/2014/main" id="{FEB6E1D4-1C52-4666-A2A9-B47F341CB2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2" r="1" b="30042"/>
          <a:stretch/>
        </p:blipFill>
        <p:spPr>
          <a:xfrm>
            <a:off x="3649318" y="1"/>
            <a:ext cx="8542682" cy="2130473"/>
          </a:xfrm>
          <a:custGeom>
            <a:avLst/>
            <a:gdLst/>
            <a:ahLst/>
            <a:cxnLst/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0026729-5F6A-41D8-863B-E5C85361C2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6" r="-1" b="16190"/>
          <a:stretch/>
        </p:blipFill>
        <p:spPr>
          <a:xfrm>
            <a:off x="20" y="-6955"/>
            <a:ext cx="4475120" cy="2130473"/>
          </a:xfrm>
          <a:custGeom>
            <a:avLst/>
            <a:gdLst/>
            <a:ahLst/>
            <a:cxnLst/>
            <a:rect l="l" t="t" r="r" b="b"/>
            <a:pathLst>
              <a:path w="4475140" h="2130473">
                <a:moveTo>
                  <a:pt x="0" y="0"/>
                </a:moveTo>
                <a:lnTo>
                  <a:pt x="1074821" y="0"/>
                </a:lnTo>
                <a:lnTo>
                  <a:pt x="1074821" y="239"/>
                </a:lnTo>
                <a:lnTo>
                  <a:pt x="4475140" y="239"/>
                </a:lnTo>
                <a:lnTo>
                  <a:pt x="3488563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6" name="Picture 5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80A8278A-1A41-4278-9246-00C8795787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7" r="4" b="4"/>
          <a:stretch/>
        </p:blipFill>
        <p:spPr>
          <a:xfrm>
            <a:off x="20" y="2279768"/>
            <a:ext cx="3484262" cy="2244420"/>
          </a:xfrm>
          <a:prstGeom prst="rect">
            <a:avLst/>
          </a:prstGeom>
        </p:spPr>
      </p:pic>
      <p:pic>
        <p:nvPicPr>
          <p:cNvPr id="10" name="Picture 9" descr="A close up of a mask&#10;&#10;Description automatically generated">
            <a:extLst>
              <a:ext uri="{FF2B5EF4-FFF2-40B4-BE49-F238E27FC236}">
                <a16:creationId xmlns:a16="http://schemas.microsoft.com/office/drawing/2014/main" id="{77A5DCCE-FE78-430C-B896-CA4C7CA311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0" r="1" b="36945"/>
          <a:stretch/>
        </p:blipFill>
        <p:spPr>
          <a:xfrm>
            <a:off x="7716860" y="4683320"/>
            <a:ext cx="4475140" cy="2174680"/>
          </a:xfrm>
          <a:custGeom>
            <a:avLst/>
            <a:gdLst/>
            <a:ahLst/>
            <a:cxnLst/>
            <a:rect l="l" t="t" r="r" b="b"/>
            <a:pathLst>
              <a:path w="4475140" h="2174680">
                <a:moveTo>
                  <a:pt x="1006941" y="0"/>
                </a:moveTo>
                <a:lnTo>
                  <a:pt x="4475140" y="0"/>
                </a:lnTo>
                <a:lnTo>
                  <a:pt x="4475140" y="2174680"/>
                </a:lnTo>
                <a:lnTo>
                  <a:pt x="3400319" y="2174680"/>
                </a:lnTo>
                <a:lnTo>
                  <a:pt x="3400319" y="2174202"/>
                </a:lnTo>
                <a:lnTo>
                  <a:pt x="0" y="2174202"/>
                </a:lnTo>
                <a:close/>
              </a:path>
            </a:pathLst>
          </a:custGeom>
        </p:spPr>
      </p:pic>
      <p:pic>
        <p:nvPicPr>
          <p:cNvPr id="8" name="Picture 7" descr="A picture containing vase, indoor, sitting, table&#10;&#10;Description automatically generated">
            <a:extLst>
              <a:ext uri="{FF2B5EF4-FFF2-40B4-BE49-F238E27FC236}">
                <a16:creationId xmlns:a16="http://schemas.microsoft.com/office/drawing/2014/main" id="{FA472B53-BF33-4976-9A58-E03828684D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0" r="-2" b="49659"/>
          <a:stretch/>
        </p:blipFill>
        <p:spPr>
          <a:xfrm>
            <a:off x="20" y="4682839"/>
            <a:ext cx="8563356" cy="2175160"/>
          </a:xfrm>
          <a:custGeom>
            <a:avLst/>
            <a:gdLst/>
            <a:ahLst/>
            <a:cxnLst/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0A601D8-58B6-4BF2-B930-FB2B26C4EFBA}"/>
              </a:ext>
            </a:extLst>
          </p:cNvPr>
          <p:cNvSpPr/>
          <p:nvPr/>
        </p:nvSpPr>
        <p:spPr>
          <a:xfrm>
            <a:off x="3649318" y="2957886"/>
            <a:ext cx="8229931" cy="4726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https://research.britishmuseum.org/research/collection_online/search.aspx</a:t>
            </a:r>
            <a:endParaRPr lang="en-GB" sz="20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82DE64-5CEC-4A0E-B896-8B12A74DB529}"/>
              </a:ext>
            </a:extLst>
          </p:cNvPr>
          <p:cNvSpPr/>
          <p:nvPr/>
        </p:nvSpPr>
        <p:spPr>
          <a:xfrm>
            <a:off x="3649318" y="3542023"/>
            <a:ext cx="6337312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https://blog.britishmuseum.org/category/objects-in-focus/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49E5A9-7D5A-4D3F-B769-FCE458CA370D}"/>
              </a:ext>
            </a:extLst>
          </p:cNvPr>
          <p:cNvSpPr/>
          <p:nvPr/>
        </p:nvSpPr>
        <p:spPr>
          <a:xfrm>
            <a:off x="3649318" y="4116025"/>
            <a:ext cx="5603072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https://blog.britishmuseum.org/category/podcasts/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65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yellow, colorful, toy&#10;&#10;Description automatically generated">
            <a:extLst>
              <a:ext uri="{FF2B5EF4-FFF2-40B4-BE49-F238E27FC236}">
                <a16:creationId xmlns:a16="http://schemas.microsoft.com/office/drawing/2014/main" id="{CE8F7E53-7C95-46F8-AEF0-47121AD797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37AB6B-0805-4304-B52E-EAAE1090BC0E}"/>
              </a:ext>
            </a:extLst>
          </p:cNvPr>
          <p:cNvSpPr/>
          <p:nvPr/>
        </p:nvSpPr>
        <p:spPr>
          <a:xfrm>
            <a:off x="172720" y="139115"/>
            <a:ext cx="118262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</a:rPr>
              <a:t>Grayson’s Art </a:t>
            </a:r>
            <a:r>
              <a:rPr lang="en-US" sz="3000">
                <a:solidFill>
                  <a:srgbClr val="0070C0"/>
                </a:solidFill>
              </a:rPr>
              <a:t>Club Monday </a:t>
            </a:r>
            <a:r>
              <a:rPr lang="en-US" sz="3000" dirty="0">
                <a:solidFill>
                  <a:srgbClr val="0070C0"/>
                </a:solidFill>
              </a:rPr>
              <a:t>evenings 8pm on Channel 4 </a:t>
            </a:r>
            <a:r>
              <a:rPr lang="en-US" sz="3000">
                <a:solidFill>
                  <a:srgbClr val="0070C0"/>
                </a:solidFill>
              </a:rPr>
              <a:t>from 27</a:t>
            </a:r>
            <a:r>
              <a:rPr lang="en-US" sz="3000" baseline="30000">
                <a:solidFill>
                  <a:srgbClr val="0070C0"/>
                </a:solidFill>
              </a:rPr>
              <a:t>th</a:t>
            </a:r>
            <a:r>
              <a:rPr lang="en-US" sz="3000">
                <a:solidFill>
                  <a:srgbClr val="0070C0"/>
                </a:solidFill>
              </a:rPr>
              <a:t> </a:t>
            </a:r>
            <a:r>
              <a:rPr lang="en-US" sz="3000" dirty="0">
                <a:solidFill>
                  <a:srgbClr val="0070C0"/>
                </a:solidFill>
              </a:rPr>
              <a:t>April</a:t>
            </a:r>
            <a:endParaRPr lang="en-GB" sz="3000" dirty="0">
              <a:solidFill>
                <a:srgbClr val="0070C0"/>
              </a:solidFill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7021E44-7BD2-47AC-80C4-6F42097CE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" y="1252220"/>
            <a:ext cx="2064068" cy="1612900"/>
          </a:xfrm>
          <a:prstGeom prst="rect">
            <a:avLst/>
          </a:prstGeom>
        </p:spPr>
      </p:pic>
      <p:pic>
        <p:nvPicPr>
          <p:cNvPr id="6" name="Picture 5" descr="A person wearing a blue shirt&#10;&#10;Description automatically generated">
            <a:extLst>
              <a:ext uri="{FF2B5EF4-FFF2-40B4-BE49-F238E27FC236}">
                <a16:creationId xmlns:a16="http://schemas.microsoft.com/office/drawing/2014/main" id="{33F630B0-8298-4FE9-AA24-DBF04365C8F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520" y="1017986"/>
            <a:ext cx="1454803" cy="1847134"/>
          </a:xfrm>
          <a:prstGeom prst="rect">
            <a:avLst/>
          </a:prstGeom>
        </p:spPr>
      </p:pic>
      <p:pic>
        <p:nvPicPr>
          <p:cNvPr id="7" name="Picture 6" descr="A picture containing indoor, sitting, table, small&#10;&#10;Description automatically generated">
            <a:extLst>
              <a:ext uri="{FF2B5EF4-FFF2-40B4-BE49-F238E27FC236}">
                <a16:creationId xmlns:a16="http://schemas.microsoft.com/office/drawing/2014/main" id="{DF601F70-FE13-4816-B218-E970804A9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780" y="3992881"/>
            <a:ext cx="1787134" cy="178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B087EFBA-0835-46FF-96D7-31FC73E373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C116D0-D7BF-413F-8220-27C56CB07D1D}"/>
              </a:ext>
            </a:extLst>
          </p:cNvPr>
          <p:cNvSpPr/>
          <p:nvPr/>
        </p:nvSpPr>
        <p:spPr>
          <a:xfrm>
            <a:off x="2298699" y="473998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FE124F-0B76-4E1B-9353-A767245EC19C}"/>
              </a:ext>
            </a:extLst>
          </p:cNvPr>
          <p:cNvSpPr/>
          <p:nvPr/>
        </p:nvSpPr>
        <p:spPr>
          <a:xfrm>
            <a:off x="0" y="-10"/>
            <a:ext cx="18796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venir Next LT Pro Light" panose="020B0604020202020204" pitchFamily="34" charset="0"/>
              </a:rPr>
              <a:t>Stories of Art from the world’s leading academic experts</a:t>
            </a:r>
            <a:endParaRPr lang="en-GB" sz="2800" dirty="0">
              <a:latin typeface="Avenir Next LT Pro Light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F4F207-0B0F-43FF-A0BE-33A7C35B76F1}"/>
              </a:ext>
            </a:extLst>
          </p:cNvPr>
          <p:cNvSpPr txBox="1"/>
          <p:nvPr/>
        </p:nvSpPr>
        <p:spPr>
          <a:xfrm>
            <a:off x="155429" y="234892"/>
            <a:ext cx="15894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HENI</a:t>
            </a:r>
            <a:b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TALK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S</a:t>
            </a:r>
          </a:p>
          <a:p>
            <a:endParaRPr lang="en-US" sz="4400" dirty="0">
              <a:solidFill>
                <a:schemeClr val="bg1"/>
              </a:solidFill>
              <a:latin typeface="+mj-lt"/>
            </a:endParaRPr>
          </a:p>
          <a:p>
            <a:endParaRPr lang="en-US" sz="4400" dirty="0">
              <a:solidFill>
                <a:schemeClr val="bg1"/>
              </a:solidFill>
              <a:latin typeface="+mj-lt"/>
            </a:endParaRPr>
          </a:p>
          <a:p>
            <a:endParaRPr lang="en-US" sz="4400" dirty="0">
              <a:solidFill>
                <a:schemeClr val="bg1"/>
              </a:solidFill>
              <a:latin typeface="+mj-lt"/>
            </a:endParaRPr>
          </a:p>
          <a:p>
            <a:endParaRPr lang="en-GB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62C396-F37D-40D1-B230-76D9F6831BC0}"/>
              </a:ext>
            </a:extLst>
          </p:cNvPr>
          <p:cNvSpPr/>
          <p:nvPr/>
        </p:nvSpPr>
        <p:spPr>
          <a:xfrm>
            <a:off x="2483430" y="580647"/>
            <a:ext cx="4513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https://henitalks.com/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27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04ED195-FCD7-4EF7-A8D3-674145E5D7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27" r="1" b="8928"/>
          <a:stretch/>
        </p:blipFill>
        <p:spPr>
          <a:xfrm>
            <a:off x="-125730" y="0"/>
            <a:ext cx="6096000" cy="6858000"/>
          </a:xfrm>
          <a:prstGeom prst="rect">
            <a:avLst/>
          </a:prstGeom>
        </p:spPr>
      </p:pic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1EE2B82-7BA7-41B5-9EF3-AA657AE563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27" r="1" b="8928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95000"/>
                <a:alpha val="64000"/>
              </a:schemeClr>
            </a:outerShdw>
          </a:effectLst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676B4DF-D32B-46E3-B1FF-4F9C331B6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"/>
            <a:ext cx="5848350" cy="1650212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D4DDFEA-AD61-4B74-959E-A29EB8C784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5" y="85725"/>
            <a:ext cx="5848350" cy="16502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B10737D-A23D-4236-8402-93543A291C20}"/>
              </a:ext>
            </a:extLst>
          </p:cNvPr>
          <p:cNvSpPr/>
          <p:nvPr/>
        </p:nvSpPr>
        <p:spPr>
          <a:xfrm>
            <a:off x="447677" y="1735937"/>
            <a:ext cx="11791950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u="sng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https://www.theguardian.com/artanddesign</a:t>
            </a:r>
            <a:endParaRPr lang="en-GB" sz="48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 descr="A picture containing cake, table, beach, sitting&#10;&#10;Description automatically generated">
            <a:extLst>
              <a:ext uri="{FF2B5EF4-FFF2-40B4-BE49-F238E27FC236}">
                <a16:creationId xmlns:a16="http://schemas.microsoft.com/office/drawing/2014/main" id="{729F5398-D454-458C-89F5-F1B70AB0A7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52" y="2796148"/>
            <a:ext cx="3592286" cy="1885950"/>
          </a:xfrm>
          <a:prstGeom prst="rect">
            <a:avLst/>
          </a:prstGeom>
        </p:spPr>
      </p:pic>
      <p:pic>
        <p:nvPicPr>
          <p:cNvPr id="19" name="Picture 18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4C80F4C7-36BB-466A-9B27-28151EBD68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52" y="4830029"/>
            <a:ext cx="3595290" cy="1885950"/>
          </a:xfrm>
          <a:prstGeom prst="rect">
            <a:avLst/>
          </a:prstGeom>
        </p:spPr>
      </p:pic>
      <p:pic>
        <p:nvPicPr>
          <p:cNvPr id="21" name="Picture 20" descr="A picture containing chair, small, photo, room&#10;&#10;Description automatically generated">
            <a:extLst>
              <a:ext uri="{FF2B5EF4-FFF2-40B4-BE49-F238E27FC236}">
                <a16:creationId xmlns:a16="http://schemas.microsoft.com/office/drawing/2014/main" id="{0C76A8D6-18F0-46EC-9531-E18DB94FD8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992" y="2802059"/>
            <a:ext cx="3592286" cy="18859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C034229-ADD4-456A-AE2D-F5E571906A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992" y="4830029"/>
            <a:ext cx="3592286" cy="1885951"/>
          </a:xfrm>
          <a:prstGeom prst="rect">
            <a:avLst/>
          </a:prstGeom>
        </p:spPr>
      </p:pic>
      <p:pic>
        <p:nvPicPr>
          <p:cNvPr id="25" name="Picture 24" descr="A picture containing table, blue, sitting, colorful&#10;&#10;Description automatically generated">
            <a:extLst>
              <a:ext uri="{FF2B5EF4-FFF2-40B4-BE49-F238E27FC236}">
                <a16:creationId xmlns:a16="http://schemas.microsoft.com/office/drawing/2014/main" id="{691D82AB-8BCB-48C9-8355-3588BB4B19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582" y="2799458"/>
            <a:ext cx="3670118" cy="19260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92C376D-002E-47EC-8DC6-FAB12ED170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582" y="4830029"/>
            <a:ext cx="3670118" cy="192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6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late, food, drawing&#10;&#10;Description automatically generated">
            <a:extLst>
              <a:ext uri="{FF2B5EF4-FFF2-40B4-BE49-F238E27FC236}">
                <a16:creationId xmlns:a16="http://schemas.microsoft.com/office/drawing/2014/main" id="{9271500D-3EBB-4719-8349-8D13B4B77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3981450" cy="2188479"/>
          </a:xfrm>
          <a:prstGeom prst="rect">
            <a:avLst/>
          </a:prstGeom>
        </p:spPr>
      </p:pic>
      <p:pic>
        <p:nvPicPr>
          <p:cNvPr id="5" name="Picture 4" descr="A picture containing grass, clock, sign, tower&#10;&#10;Description automatically generated">
            <a:extLst>
              <a:ext uri="{FF2B5EF4-FFF2-40B4-BE49-F238E27FC236}">
                <a16:creationId xmlns:a16="http://schemas.microsoft.com/office/drawing/2014/main" id="{D3CFEA46-5F8C-49B2-8ACC-A548D2F58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2289026"/>
            <a:ext cx="3981450" cy="22402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6891EA-3AD8-4505-90EB-0CA87118AEAD}"/>
              </a:ext>
            </a:extLst>
          </p:cNvPr>
          <p:cNvSpPr/>
          <p:nvPr/>
        </p:nvSpPr>
        <p:spPr>
          <a:xfrm>
            <a:off x="4476750" y="416294"/>
            <a:ext cx="7632700" cy="6064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https://www.timeout.com/london/news/a-live-streaming-reading-group-is-performing-all-of-shakespeares-plays-in-order-031920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(Live readings of Shakespeare plays)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https://www.timeout.com/london/things-to-do/london-symphony-orchestra-always-playing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Classical concerts every Sunday and Thursday from the 22</a:t>
            </a:r>
            <a:r>
              <a:rPr lang="en-GB" sz="2000" baseline="300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GB" sz="20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March at 7pm)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https://www.timeout.com/london/news/the-royal-opera-house-will-stream-opera-and-ballet-for-free-during-the-coronavirus-outbreak-032020</a:t>
            </a: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(Dates for performances on the link)</a:t>
            </a:r>
          </a:p>
        </p:txBody>
      </p:sp>
      <p:pic>
        <p:nvPicPr>
          <p:cNvPr id="11" name="Picture 10" descr="A picture containing food&#10;&#10;Description automatically generated">
            <a:extLst>
              <a:ext uri="{FF2B5EF4-FFF2-40B4-BE49-F238E27FC236}">
                <a16:creationId xmlns:a16="http://schemas.microsoft.com/office/drawing/2014/main" id="{B8A0D8A2-A670-4D79-B91A-28CF948755B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4600750"/>
            <a:ext cx="3981449" cy="21840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366415A-6B06-43BB-9643-CFB21AB9DFBA}"/>
              </a:ext>
            </a:extLst>
          </p:cNvPr>
          <p:cNvSpPr/>
          <p:nvPr/>
        </p:nvSpPr>
        <p:spPr>
          <a:xfrm rot="3124775">
            <a:off x="-465376" y="4193980"/>
            <a:ext cx="5258861" cy="1010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0" dirty="0">
                <a:solidFill>
                  <a:schemeClr val="bg1">
                    <a:lumMod val="95000"/>
                  </a:schemeClr>
                </a:solidFill>
                <a:highlight>
                  <a:srgbClr val="000000"/>
                </a:highlight>
                <a:latin typeface="Franklin Gothic Heavy" panose="020B09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 ONLY</a:t>
            </a:r>
            <a:endParaRPr lang="en-GB" sz="6000" dirty="0">
              <a:solidFill>
                <a:schemeClr val="bg1">
                  <a:lumMod val="95000"/>
                </a:schemeClr>
              </a:solidFill>
              <a:highlight>
                <a:srgbClr val="000000"/>
              </a:highlight>
              <a:latin typeface="Franklin Gothic Heavy" panose="020B09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390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A close up of a screen&#10;&#10;Description generated with high confidence">
            <a:extLst>
              <a:ext uri="{FF2B5EF4-FFF2-40B4-BE49-F238E27FC236}">
                <a16:creationId xmlns:a16="http://schemas.microsoft.com/office/drawing/2014/main" id="{9D3B64E2-B9D8-413C-828B-F619B7490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623" y="309846"/>
            <a:ext cx="3928533" cy="537753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9EF639A-EA78-4B90-9F7B-414C0F091955}"/>
              </a:ext>
            </a:extLst>
          </p:cNvPr>
          <p:cNvSpPr txBox="1">
            <a:spLocks/>
          </p:cNvSpPr>
          <p:nvPr/>
        </p:nvSpPr>
        <p:spPr>
          <a:xfrm>
            <a:off x="625668" y="893705"/>
            <a:ext cx="6689741" cy="2541431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/>
              <a:t>PHOTOGRAPHY</a:t>
            </a:r>
            <a:br>
              <a:rPr lang="en-US" sz="6000"/>
            </a:br>
            <a:r>
              <a:rPr lang="en-US" sz="6000"/>
              <a:t>a level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1360F0A-EB11-4A7A-A94D-EA9344A37D98}"/>
              </a:ext>
            </a:extLst>
          </p:cNvPr>
          <p:cNvSpPr txBox="1">
            <a:spLocks/>
          </p:cNvSpPr>
          <p:nvPr/>
        </p:nvSpPr>
        <p:spPr>
          <a:xfrm>
            <a:off x="-1871997" y="2839760"/>
            <a:ext cx="11670959" cy="2501620"/>
          </a:xfrm>
          <a:prstGeom prst="rect">
            <a:avLst/>
          </a:prstGeom>
        </p:spPr>
        <p:txBody>
          <a:bodyPr vert="horz" lIns="91440" tIns="91440" rIns="91440" bIns="9144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/>
              <a:t>Exam BOARD – EDEXCEL</a:t>
            </a:r>
          </a:p>
          <a:p>
            <a:pPr algn="ctr"/>
            <a:r>
              <a:rPr lang="en-US" b="1"/>
              <a:t>60% COURSEWORK</a:t>
            </a:r>
          </a:p>
          <a:p>
            <a:pPr algn="ctr"/>
            <a:r>
              <a:rPr lang="en-US" b="1"/>
              <a:t>40% EXAM</a:t>
            </a:r>
          </a:p>
          <a:p>
            <a:pPr marL="0" indent="0" algn="ctr">
              <a:buNone/>
            </a:pPr>
            <a:r>
              <a:rPr lang="en-US" b="1"/>
              <a:t>ART A LEVEL </a:t>
            </a:r>
          </a:p>
          <a:p>
            <a:pPr marL="0" indent="0" algn="ctr">
              <a:buNone/>
            </a:pPr>
            <a:r>
              <a:rPr lang="en-US" b="1"/>
              <a:t>WITH PHOTOGRAPHY</a:t>
            </a:r>
          </a:p>
          <a:p>
            <a:pPr marL="0" indent="0" algn="ctr">
              <a:buNone/>
            </a:pPr>
            <a:r>
              <a:rPr lang="en-US" b="1"/>
              <a:t>SPECIFICATION</a:t>
            </a:r>
            <a:endParaRPr lang="en-US"/>
          </a:p>
          <a:p>
            <a:endParaRPr lang="en-US"/>
          </a:p>
        </p:txBody>
      </p:sp>
      <p:pic>
        <p:nvPicPr>
          <p:cNvPr id="2" name="Picture 3" descr="A highway at night&#10;&#10;Description automatically generated">
            <a:extLst>
              <a:ext uri="{FF2B5EF4-FFF2-40B4-BE49-F238E27FC236}">
                <a16:creationId xmlns:a16="http://schemas.microsoft.com/office/drawing/2014/main" id="{CCCACDAC-34FA-464A-9BEA-636D88404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278" y="930759"/>
            <a:ext cx="3285640" cy="41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6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lose up of a screen&#10;&#10;Description generated with high confidence">
            <a:extLst>
              <a:ext uri="{FF2B5EF4-FFF2-40B4-BE49-F238E27FC236}">
                <a16:creationId xmlns:a16="http://schemas.microsoft.com/office/drawing/2014/main" id="{248639BE-4250-4613-9408-C006F46B4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12" y="577957"/>
            <a:ext cx="3533422" cy="4841310"/>
          </a:xfrm>
          <a:prstGeom prst="rect">
            <a:avLst/>
          </a:prstGeom>
        </p:spPr>
      </p:pic>
      <p:pic>
        <p:nvPicPr>
          <p:cNvPr id="6" name="Picture 5" descr="A close up of a screen&#10;&#10;Description generated with high confidence">
            <a:extLst>
              <a:ext uri="{FF2B5EF4-FFF2-40B4-BE49-F238E27FC236}">
                <a16:creationId xmlns:a16="http://schemas.microsoft.com/office/drawing/2014/main" id="{B0069AB9-59FA-4D22-ABD7-2148011F4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290" y="577957"/>
            <a:ext cx="3533422" cy="4841310"/>
          </a:xfrm>
          <a:prstGeom prst="rect">
            <a:avLst/>
          </a:prstGeom>
        </p:spPr>
      </p:pic>
      <p:pic>
        <p:nvPicPr>
          <p:cNvPr id="7" name="Picture 5" descr="A close up of a screen&#10;&#10;Description generated with high confidence">
            <a:extLst>
              <a:ext uri="{FF2B5EF4-FFF2-40B4-BE49-F238E27FC236}">
                <a16:creationId xmlns:a16="http://schemas.microsoft.com/office/drawing/2014/main" id="{BC245D54-154D-4A43-AEF9-678B79703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845" y="577957"/>
            <a:ext cx="3533422" cy="48413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B184EE-B810-459B-845E-61ED6E8EEA94}"/>
              </a:ext>
            </a:extLst>
          </p:cNvPr>
          <p:cNvSpPr txBox="1"/>
          <p:nvPr/>
        </p:nvSpPr>
        <p:spPr>
          <a:xfrm>
            <a:off x="937146" y="995485"/>
            <a:ext cx="2503312" cy="38779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u="sng"/>
              <a:t>Coursework</a:t>
            </a:r>
          </a:p>
          <a:p>
            <a:endParaRPr lang="en-US" sz="1200"/>
          </a:p>
          <a:p>
            <a:r>
              <a:rPr lang="en-US" sz="1200"/>
              <a:t>Introduction Project -</a:t>
            </a:r>
          </a:p>
          <a:p>
            <a:endParaRPr lang="en-US" sz="1200"/>
          </a:p>
          <a:p>
            <a:r>
              <a:rPr lang="en-US" sz="1200"/>
              <a:t>Technical skills.</a:t>
            </a:r>
          </a:p>
          <a:p>
            <a:r>
              <a:rPr lang="en-US" sz="1200"/>
              <a:t>processes, alternative process and image making.</a:t>
            </a:r>
          </a:p>
          <a:p>
            <a:r>
              <a:rPr lang="en-US" sz="1200"/>
              <a:t>Digital – Photoshop and editing software.</a:t>
            </a:r>
          </a:p>
          <a:p>
            <a:r>
              <a:rPr lang="en-US" sz="1200"/>
              <a:t>Studying the work of other Artists and Photographers.</a:t>
            </a:r>
          </a:p>
          <a:p>
            <a:endParaRPr lang="en-US" sz="1200"/>
          </a:p>
          <a:p>
            <a:r>
              <a:rPr lang="en-US" sz="1200">
                <a:ea typeface="+mn-lt"/>
                <a:cs typeface="+mn-lt"/>
              </a:rPr>
              <a:t>Personal Study - </a:t>
            </a:r>
          </a:p>
          <a:p>
            <a:endParaRPr lang="en-US" sz="1200">
              <a:ea typeface="+mn-lt"/>
              <a:cs typeface="+mn-lt"/>
            </a:endParaRPr>
          </a:p>
          <a:p>
            <a:r>
              <a:rPr lang="en-US" sz="1200">
                <a:ea typeface="+mn-lt"/>
                <a:cs typeface="+mn-lt"/>
              </a:rPr>
              <a:t>Application of skill through independent personal project Developing on a given starting point through the study of your own work and the work of others.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B297BD-18D3-4809-B978-41F73A9A1488}"/>
              </a:ext>
            </a:extLst>
          </p:cNvPr>
          <p:cNvSpPr txBox="1"/>
          <p:nvPr/>
        </p:nvSpPr>
        <p:spPr>
          <a:xfrm>
            <a:off x="4809067" y="1097843"/>
            <a:ext cx="2503312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u="sng"/>
              <a:t>Coursework</a:t>
            </a:r>
          </a:p>
          <a:p>
            <a:endParaRPr lang="en-US" sz="1200"/>
          </a:p>
          <a:p>
            <a:r>
              <a:rPr lang="en-US" sz="1200">
                <a:ea typeface="+mn-lt"/>
                <a:cs typeface="+mn-lt"/>
              </a:rPr>
              <a:t>Essay - </a:t>
            </a:r>
          </a:p>
          <a:p>
            <a:endParaRPr lang="en-US" sz="1200">
              <a:ea typeface="+mn-lt"/>
              <a:cs typeface="+mn-lt"/>
            </a:endParaRPr>
          </a:p>
          <a:p>
            <a:r>
              <a:rPr lang="en-US" sz="1200">
                <a:ea typeface="+mn-lt"/>
                <a:cs typeface="+mn-lt"/>
              </a:rPr>
              <a:t>Illustrated critical study essay based upon a topic related to your own studio work.</a:t>
            </a:r>
          </a:p>
          <a:p>
            <a:r>
              <a:rPr lang="en-US" sz="1200"/>
              <a:t>1000 word minimum</a:t>
            </a:r>
          </a:p>
          <a:p>
            <a:endParaRPr lang="en-US" sz="1200"/>
          </a:p>
          <a:p>
            <a:pPr algn="ctr"/>
            <a:r>
              <a:rPr lang="en-US" u="sng"/>
              <a:t>Exam</a:t>
            </a:r>
          </a:p>
          <a:p>
            <a:endParaRPr lang="en-US" sz="1200"/>
          </a:p>
          <a:p>
            <a:r>
              <a:rPr lang="en-US" sz="1200">
                <a:ea typeface="+mn-lt"/>
                <a:cs typeface="+mn-lt"/>
              </a:rPr>
              <a:t>Project title set by Edexcel as a starting point.</a:t>
            </a:r>
          </a:p>
          <a:p>
            <a:endParaRPr lang="en-US" sz="1200">
              <a:ea typeface="+mn-lt"/>
              <a:cs typeface="+mn-lt"/>
            </a:endParaRPr>
          </a:p>
          <a:p>
            <a:r>
              <a:rPr lang="en-US" sz="1200">
                <a:ea typeface="+mn-lt"/>
                <a:cs typeface="+mn-lt"/>
              </a:rPr>
              <a:t>Students work towards an independent outcome resolved during a 15 hour exam.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8CCEAF-95FC-4AF6-B085-D7B797B28F39}"/>
              </a:ext>
            </a:extLst>
          </p:cNvPr>
          <p:cNvSpPr txBox="1"/>
          <p:nvPr/>
        </p:nvSpPr>
        <p:spPr>
          <a:xfrm>
            <a:off x="8731955" y="1097843"/>
            <a:ext cx="2503312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u="sng"/>
              <a:t>Digital Sketchbooks</a:t>
            </a:r>
            <a:endParaRPr lang="en-US"/>
          </a:p>
          <a:p>
            <a:pPr algn="ctr"/>
            <a:endParaRPr lang="en-US" u="sng"/>
          </a:p>
          <a:p>
            <a:pPr algn="ctr"/>
            <a:endParaRPr lang="en-US" u="sng"/>
          </a:p>
          <a:p>
            <a:r>
              <a:rPr lang="en-US" sz="1200"/>
              <a:t>In September 2020 work / sketchbooks will be digital only. Created using Office 365 and any other software of your choosing.</a:t>
            </a:r>
          </a:p>
          <a:p>
            <a:endParaRPr lang="en-US" sz="1200"/>
          </a:p>
          <a:p>
            <a:endParaRPr lang="en-US" sz="1200"/>
          </a:p>
          <a:p>
            <a:r>
              <a:rPr lang="en-US" sz="1200"/>
              <a:t>All work will be digitized and saved online.</a:t>
            </a:r>
          </a:p>
          <a:p>
            <a:endParaRPr lang="en-US" sz="1200"/>
          </a:p>
          <a:p>
            <a:endParaRPr lang="en-US" sz="1200"/>
          </a:p>
          <a:p>
            <a:r>
              <a:rPr lang="en-US" sz="1200"/>
              <a:t>Take your work anywhere and create and update where ever you are!</a:t>
            </a:r>
          </a:p>
          <a:p>
            <a:endParaRPr lang="en-US" sz="1200"/>
          </a:p>
          <a:p>
            <a:endParaRPr lang="en-US" sz="12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06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9" name="TextBox 3">
            <a:extLst>
              <a:ext uri="{FF2B5EF4-FFF2-40B4-BE49-F238E27FC236}">
                <a16:creationId xmlns:a16="http://schemas.microsoft.com/office/drawing/2014/main" id="{086E99D7-629D-4BC2-9408-36DA6B5B91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846452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066ACCB-050D-4607-A2A7-E4A7D63D603E}"/>
              </a:ext>
            </a:extLst>
          </p:cNvPr>
          <p:cNvSpPr txBox="1"/>
          <p:nvPr/>
        </p:nvSpPr>
        <p:spPr>
          <a:xfrm>
            <a:off x="934720" y="1016000"/>
            <a:ext cx="32715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Cavolini" panose="020B0502040204020203" pitchFamily="66" charset="0"/>
              </a:rPr>
              <a:t>Creative Arts Digital Resource Pack</a:t>
            </a:r>
            <a:endParaRPr lang="en-GB" sz="60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cs typeface="Cavolini" panose="020B0502040204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481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721C2A"/>
            </a:gs>
            <a:gs pos="63488">
              <a:srgbClr val="C00000"/>
            </a:gs>
            <a:gs pos="74000">
              <a:srgbClr val="C00000"/>
            </a:gs>
            <a:gs pos="83000">
              <a:srgbClr val="C00000"/>
            </a:gs>
            <a:gs pos="93000">
              <a:srgbClr val="C000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6CCF7D-DC7A-41FB-BD63-47680D80DBE0}"/>
              </a:ext>
            </a:extLst>
          </p:cNvPr>
          <p:cNvSpPr/>
          <p:nvPr/>
        </p:nvSpPr>
        <p:spPr>
          <a:xfrm>
            <a:off x="0" y="91440"/>
            <a:ext cx="12192000" cy="1270000"/>
          </a:xfrm>
          <a:prstGeom prst="rect">
            <a:avLst/>
          </a:prstGeom>
          <a:solidFill>
            <a:srgbClr val="FF33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A1945C-985A-4E76-96FC-99F1BCF19ECF}"/>
              </a:ext>
            </a:extLst>
          </p:cNvPr>
          <p:cNvSpPr txBox="1"/>
          <p:nvPr/>
        </p:nvSpPr>
        <p:spPr>
          <a:xfrm>
            <a:off x="3271520" y="518160"/>
            <a:ext cx="3891280" cy="772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30" name="Picture 6" descr="BBC – Logos Download">
            <a:extLst>
              <a:ext uri="{FF2B5EF4-FFF2-40B4-BE49-F238E27FC236}">
                <a16:creationId xmlns:a16="http://schemas.microsoft.com/office/drawing/2014/main" id="{A13C8ACB-D076-4291-994F-140BF833A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" y="235712"/>
            <a:ext cx="3271520" cy="98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47DCEA-9AC9-4F69-8F20-94A15E85DBE4}"/>
              </a:ext>
            </a:extLst>
          </p:cNvPr>
          <p:cNvSpPr txBox="1"/>
          <p:nvPr/>
        </p:nvSpPr>
        <p:spPr>
          <a:xfrm>
            <a:off x="3728720" y="207724"/>
            <a:ext cx="2702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Bahnschrift SemiBold" panose="020B0502040204020203" pitchFamily="34" charset="0"/>
              </a:rPr>
              <a:t>ARTS</a:t>
            </a:r>
            <a:endParaRPr lang="en-GB" sz="6600" dirty="0"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  <a:latin typeface="Bahnschrift SemiBold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DC1685-2A4D-4179-9BC2-A3104663C8F2}"/>
              </a:ext>
            </a:extLst>
          </p:cNvPr>
          <p:cNvSpPr/>
          <p:nvPr/>
        </p:nvSpPr>
        <p:spPr>
          <a:xfrm>
            <a:off x="2644836" y="5388094"/>
            <a:ext cx="67600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https://www.bbc.co.uk/arts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A50261-B42C-4133-8760-5968331B941F}"/>
              </a:ext>
            </a:extLst>
          </p:cNvPr>
          <p:cNvSpPr/>
          <p:nvPr/>
        </p:nvSpPr>
        <p:spPr>
          <a:xfrm>
            <a:off x="0" y="1626156"/>
            <a:ext cx="12192000" cy="11475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9BFF4B-F115-43EB-B70F-F283F3C9D2E1}"/>
              </a:ext>
            </a:extLst>
          </p:cNvPr>
          <p:cNvSpPr/>
          <p:nvPr/>
        </p:nvSpPr>
        <p:spPr>
          <a:xfrm>
            <a:off x="172720" y="1717040"/>
            <a:ext cx="892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ReithSans"/>
              </a:rPr>
              <a:t>Culture in Quarantine</a:t>
            </a:r>
          </a:p>
          <a:p>
            <a:r>
              <a:rPr lang="en-US" sz="2400" dirty="0">
                <a:solidFill>
                  <a:srgbClr val="000000"/>
                </a:solidFill>
                <a:latin typeface="ReithSans"/>
              </a:rPr>
              <a:t>Bringing arts and culture into your home</a:t>
            </a:r>
            <a:endParaRPr lang="en-US" sz="2400" b="0" i="0" dirty="0">
              <a:solidFill>
                <a:srgbClr val="000000"/>
              </a:solidFill>
              <a:effectLst/>
              <a:latin typeface="Reith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0C5F56-DC27-4F18-B4DB-22ADCDA40B69}"/>
              </a:ext>
            </a:extLst>
          </p:cNvPr>
          <p:cNvSpPr txBox="1"/>
          <p:nvPr/>
        </p:nvSpPr>
        <p:spPr>
          <a:xfrm>
            <a:off x="172720" y="3078480"/>
            <a:ext cx="11704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</a:rPr>
              <a:t>Explore cultural links across the Arts &amp; get creative at home:   </a:t>
            </a:r>
          </a:p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0000"/>
                </a:highlight>
              </a:rPr>
              <a:t>Visual Arts     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C0C0C0"/>
                </a:highlight>
              </a:rPr>
              <a:t>Music</a:t>
            </a:r>
            <a:r>
              <a:rPr lang="en-US" sz="4000" dirty="0">
                <a:solidFill>
                  <a:schemeClr val="bg2"/>
                </a:solidFill>
                <a:highlight>
                  <a:srgbClr val="C0C0C0"/>
                </a:highlight>
              </a:rPr>
              <a:t>      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</a:rPr>
              <a:t>Theatre</a:t>
            </a:r>
            <a:r>
              <a:rPr lang="en-US" sz="4000" dirty="0">
                <a:solidFill>
                  <a:schemeClr val="bg2"/>
                </a:solidFill>
                <a:highlight>
                  <a:srgbClr val="C0C0C0"/>
                </a:highlight>
              </a:rPr>
              <a:t>     </a:t>
            </a:r>
            <a:r>
              <a:rPr lang="en-US" sz="4000" dirty="0">
                <a:solidFill>
                  <a:schemeClr val="bg2">
                    <a:lumMod val="90000"/>
                  </a:schemeClr>
                </a:solidFill>
                <a:highlight>
                  <a:srgbClr val="808080"/>
                </a:highlight>
              </a:rPr>
              <a:t>Dance    Audio Books     </a:t>
            </a:r>
          </a:p>
          <a:p>
            <a:endParaRPr lang="en-GB" sz="4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063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in a room&#10;&#10;Description automatically generated">
            <a:extLst>
              <a:ext uri="{FF2B5EF4-FFF2-40B4-BE49-F238E27FC236}">
                <a16:creationId xmlns:a16="http://schemas.microsoft.com/office/drawing/2014/main" id="{B35E2CCB-2024-42AB-AABC-B5976BC0FB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0" r="-3" b="10847"/>
          <a:stretch/>
        </p:blipFill>
        <p:spPr>
          <a:xfrm>
            <a:off x="5131996" y="3140266"/>
            <a:ext cx="6135438" cy="3587992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71098F4-AEF9-43A1-A3E1-0AA15335E2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5" r="5720"/>
          <a:stretch/>
        </p:blipFill>
        <p:spPr>
          <a:xfrm>
            <a:off x="20" y="9"/>
            <a:ext cx="7458282" cy="3990788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19" name="Rectangle 13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58326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D992C3-F85C-4117-90E4-5B044ABE68C3}"/>
              </a:ext>
            </a:extLst>
          </p:cNvPr>
          <p:cNvSpPr txBox="1"/>
          <p:nvPr/>
        </p:nvSpPr>
        <p:spPr>
          <a:xfrm>
            <a:off x="91440" y="4450080"/>
            <a:ext cx="490974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https://www.royalacademy.org.uk/</a:t>
            </a:r>
            <a:endParaRPr lang="en-GB" u="sng" dirty="0">
              <a:solidFill>
                <a:srgbClr val="0070C0"/>
              </a:solidFill>
            </a:endParaRPr>
          </a:p>
          <a:p>
            <a:endParaRPr lang="en-GB" dirty="0"/>
          </a:p>
          <a:p>
            <a:r>
              <a:rPr lang="en-GB" u="sng" dirty="0">
                <a:hlinkClick r:id="rId5"/>
              </a:rPr>
              <a:t>https://www.royalacademy.org.uk/news-and-blog</a:t>
            </a:r>
            <a:endParaRPr lang="en-GB" u="sng" dirty="0"/>
          </a:p>
          <a:p>
            <a:endParaRPr lang="en-GB" dirty="0"/>
          </a:p>
          <a:p>
            <a:r>
              <a:rPr lang="en-GB" u="sng" dirty="0">
                <a:hlinkClick r:id="rId6"/>
              </a:rPr>
              <a:t>https://www.royalacademy.org.uk/art-artists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5A36893E-0B3B-4A9C-93C6-E4EF7BE2D7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53" y="12974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33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2">
                <a:lumMod val="60000"/>
                <a:lumOff val="40000"/>
              </a:schemeClr>
            </a:gs>
            <a:gs pos="0">
              <a:schemeClr val="bg1">
                <a:lumMod val="95000"/>
              </a:schemeClr>
            </a:gs>
            <a:gs pos="100000">
              <a:srgbClr val="7030A0"/>
            </a:gs>
            <a:gs pos="100000">
              <a:srgbClr val="7030A0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sign with white text&#10;&#10;Description automatically generated">
            <a:extLst>
              <a:ext uri="{FF2B5EF4-FFF2-40B4-BE49-F238E27FC236}">
                <a16:creationId xmlns:a16="http://schemas.microsoft.com/office/drawing/2014/main" id="{FF179270-5004-4B57-9332-33845EEB7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" r="4571" b="-2"/>
          <a:stretch/>
        </p:blipFill>
        <p:spPr>
          <a:xfrm>
            <a:off x="8754042" y="88898"/>
            <a:ext cx="3281815" cy="3560231"/>
          </a:xfrm>
          <a:prstGeom prst="rect">
            <a:avLst/>
          </a:prstGeom>
        </p:spPr>
      </p:pic>
      <p:pic>
        <p:nvPicPr>
          <p:cNvPr id="17" name="Picture 16" descr="A person posing for a picture&#10;&#10;Description automatically generated">
            <a:extLst>
              <a:ext uri="{FF2B5EF4-FFF2-40B4-BE49-F238E27FC236}">
                <a16:creationId xmlns:a16="http://schemas.microsoft.com/office/drawing/2014/main" id="{48EE5BEB-F604-46F0-930F-EEE473625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88898"/>
            <a:ext cx="4787900" cy="6680200"/>
          </a:xfrm>
          <a:prstGeom prst="rect">
            <a:avLst/>
          </a:prstGeom>
        </p:spPr>
      </p:pic>
      <p:pic>
        <p:nvPicPr>
          <p:cNvPr id="19" name="Picture 18" descr="A person sitting on a table&#10;&#10;Description automatically generated">
            <a:extLst>
              <a:ext uri="{FF2B5EF4-FFF2-40B4-BE49-F238E27FC236}">
                <a16:creationId xmlns:a16="http://schemas.microsoft.com/office/drawing/2014/main" id="{FB6D0E25-0570-42DE-A536-09027803B1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88898"/>
            <a:ext cx="3810000" cy="254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0948A78-E152-4B32-BC61-3C3FF2BA618A}"/>
              </a:ext>
            </a:extLst>
          </p:cNvPr>
          <p:cNvSpPr txBox="1"/>
          <p:nvPr/>
        </p:nvSpPr>
        <p:spPr>
          <a:xfrm>
            <a:off x="4944042" y="2690412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Shawn McGovern Ex Trinity Student  - Working Contemporary Artist painted ‘Laura’ 2018 BP Portrait Award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22" name="Picture 21" descr="A screen shot of a person&#10;&#10;Description automatically generated">
            <a:extLst>
              <a:ext uri="{FF2B5EF4-FFF2-40B4-BE49-F238E27FC236}">
                <a16:creationId xmlns:a16="http://schemas.microsoft.com/office/drawing/2014/main" id="{D97FC7B9-F9C2-4F6A-B184-2D2A07EF1C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5" y="88898"/>
            <a:ext cx="1458619" cy="219710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C847D47-B382-405A-A27D-A91CD9B535B0}"/>
              </a:ext>
            </a:extLst>
          </p:cNvPr>
          <p:cNvSpPr txBox="1"/>
          <p:nvPr/>
        </p:nvSpPr>
        <p:spPr>
          <a:xfrm>
            <a:off x="5316220" y="4491748"/>
            <a:ext cx="55651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hlinkClick r:id="rId6"/>
              </a:rPr>
              <a:t>https://www.npg.org.uk/</a:t>
            </a:r>
            <a:r>
              <a:rPr lang="en-GB" sz="2800" dirty="0"/>
              <a:t>  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u="sng" dirty="0">
                <a:hlinkClick r:id="rId7"/>
              </a:rPr>
              <a:t>https://www.npg.org.uk/collections/</a:t>
            </a:r>
            <a:r>
              <a:rPr lang="en-GB" sz="2800" dirty="0"/>
              <a:t>    </a:t>
            </a:r>
          </a:p>
          <a:p>
            <a:r>
              <a:rPr lang="en-GB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45304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898778C-FFBA-4DA7-BDE3-5167609CCA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" r="7909" b="2"/>
          <a:stretch/>
        </p:blipFill>
        <p:spPr>
          <a:xfrm>
            <a:off x="6887045" y="3753793"/>
            <a:ext cx="4738959" cy="2777937"/>
          </a:xfrm>
          <a:prstGeom prst="rect">
            <a:avLst/>
          </a:prstGeom>
        </p:spPr>
      </p:pic>
      <p:pic>
        <p:nvPicPr>
          <p:cNvPr id="19" name="Picture 18" descr="A large white building&#10;&#10;Description automatically generated">
            <a:extLst>
              <a:ext uri="{FF2B5EF4-FFF2-40B4-BE49-F238E27FC236}">
                <a16:creationId xmlns:a16="http://schemas.microsoft.com/office/drawing/2014/main" id="{AE7EF7BA-E125-405A-A90D-A87E802415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2" r="1" b="1"/>
          <a:stretch/>
        </p:blipFill>
        <p:spPr>
          <a:xfrm>
            <a:off x="643467" y="77252"/>
            <a:ext cx="6082711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97C36FC-DEAA-4DCA-B0AB-7F9357FA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045" y="643467"/>
            <a:ext cx="4661488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8C38CD-A630-49FF-8417-6792A2B13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EC5401-43B1-46BF-A814-1FD64D5942F8}"/>
              </a:ext>
            </a:extLst>
          </p:cNvPr>
          <p:cNvSpPr/>
          <p:nvPr/>
        </p:nvSpPr>
        <p:spPr>
          <a:xfrm>
            <a:off x="182880" y="4681979"/>
            <a:ext cx="6704165" cy="1940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https://www.nationalgallery.org.uk/paintings/search-the-collection</a:t>
            </a:r>
            <a:r>
              <a:rPr lang="en-GB" sz="1600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u="sng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https://www.youtube.com/watch?v=r1Xq4qsC5ww&amp;utm_source=wordfly&amp;utm_medium=email&amp;utm_campaign=NG</a:t>
            </a:r>
            <a:endParaRPr lang="en-GB" sz="1600" dirty="0">
              <a:solidFill>
                <a:srgbClr val="C00000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https://www.nationalgallery.org.uk/learning/young-producers</a:t>
            </a:r>
            <a:endParaRPr lang="en-GB" sz="1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 descr="A picture containing oven, old, clock&#10;&#10;Description automatically generated">
            <a:extLst>
              <a:ext uri="{FF2B5EF4-FFF2-40B4-BE49-F238E27FC236}">
                <a16:creationId xmlns:a16="http://schemas.microsoft.com/office/drawing/2014/main" id="{73D3551F-FFD0-4082-9FB0-389B4FE8EA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527" y="215281"/>
            <a:ext cx="3317111" cy="33171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F4D6A7-8A05-4470-8C74-8811827F8CE1}"/>
              </a:ext>
            </a:extLst>
          </p:cNvPr>
          <p:cNvSpPr/>
          <p:nvPr/>
        </p:nvSpPr>
        <p:spPr>
          <a:xfrm>
            <a:off x="206159" y="400938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https://www.nationalgallery.org.uk/behind-the-scenes/film-series-restoring-artemisia-gentileschis-self-portrait?</a:t>
            </a:r>
            <a:endParaRPr lang="en-GB" sz="1600" dirty="0">
              <a:solidFill>
                <a:srgbClr val="C00000"/>
              </a:solidFill>
            </a:endParaRPr>
          </a:p>
          <a:p>
            <a:endParaRPr lang="en-GB" sz="1600" dirty="0">
              <a:solidFill>
                <a:srgbClr val="C00000"/>
              </a:solidFill>
            </a:endParaRPr>
          </a:p>
          <a:p>
            <a:endParaRPr lang="en-GB" sz="1600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02D9F2-71FA-4E3E-BE2B-B8131198370D}"/>
              </a:ext>
            </a:extLst>
          </p:cNvPr>
          <p:cNvSpPr/>
          <p:nvPr/>
        </p:nvSpPr>
        <p:spPr>
          <a:xfrm>
            <a:off x="6933604" y="5838981"/>
            <a:ext cx="4692400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sng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https://www.nationalgallery.org.uk/</a:t>
            </a:r>
            <a:endParaRPr lang="en-GB" sz="2400" u="sng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304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1161</Words>
  <Application>Microsoft Office PowerPoint</Application>
  <PresentationFormat>Widescreen</PresentationFormat>
  <Paragraphs>192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Avenir Next LT Pro Light</vt:lpstr>
      <vt:lpstr>Bahnschrift SemiBold</vt:lpstr>
      <vt:lpstr>Calibri</vt:lpstr>
      <vt:lpstr>Calibri Light</vt:lpstr>
      <vt:lpstr>Franklin Gothic Heavy</vt:lpstr>
      <vt:lpstr>Gill Sans MT</vt:lpstr>
      <vt:lpstr>ReithSans</vt:lpstr>
      <vt:lpstr>Office Theme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Molloy</dc:creator>
  <cp:lastModifiedBy>Mr Brown</cp:lastModifiedBy>
  <cp:revision>25</cp:revision>
  <dcterms:created xsi:type="dcterms:W3CDTF">2020-04-19T15:50:22Z</dcterms:created>
  <dcterms:modified xsi:type="dcterms:W3CDTF">2023-10-10T08:00:41Z</dcterms:modified>
</cp:coreProperties>
</file>