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38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446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72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9523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858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2/24/2023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517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2/24/2023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763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6962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83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06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40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270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77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2/24/2023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751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2/24/2023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777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2/24/2023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744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303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920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88830"/>
            <a:ext cx="10181260" cy="1377689"/>
          </a:xfrm>
        </p:spPr>
        <p:txBody>
          <a:bodyPr/>
          <a:lstStyle/>
          <a:p>
            <a:r>
              <a:rPr lang="en-GB" altLang="en-US" b="1" dirty="0">
                <a:solidFill>
                  <a:schemeClr val="tx1"/>
                </a:solidFill>
              </a:rPr>
              <a:t>Heritage Languages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tx1"/>
                </a:solidFill>
              </a:rPr>
              <a:t>Year 9 Options Evening: 		24/02/2023</a:t>
            </a:r>
            <a:endParaRPr lang="en-GB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44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07159"/>
          </a:xfrm>
        </p:spPr>
        <p:txBody>
          <a:bodyPr/>
          <a:lstStyle/>
          <a:p>
            <a:r>
              <a:rPr lang="en-GB" b="1" u="sng" dirty="0" smtClean="0">
                <a:solidFill>
                  <a:schemeClr val="tx1"/>
                </a:solidFill>
              </a:rPr>
              <a:t>Background</a:t>
            </a:r>
            <a:endParaRPr lang="en-GB" b="1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547446"/>
            <a:ext cx="11159026" cy="470095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en-GB" altLang="en-US" sz="2800" b="1" dirty="0"/>
              <a:t>Year 9					</a:t>
            </a:r>
            <a:r>
              <a:rPr lang="en-GB" altLang="en-US" sz="2800" b="1" dirty="0" smtClean="0"/>
              <a:t>									238 students</a:t>
            </a:r>
            <a:endParaRPr lang="en-GB" altLang="en-US" sz="2800" b="1" dirty="0"/>
          </a:p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en-GB" altLang="en-US" sz="2800" b="1" dirty="0"/>
              <a:t>First Language not English							17 students</a:t>
            </a:r>
          </a:p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en-GB" altLang="en-US" sz="2800" b="1" dirty="0" smtClean="0"/>
              <a:t>Language </a:t>
            </a:r>
            <a:r>
              <a:rPr lang="en-GB" altLang="en-US" sz="2800" b="1" dirty="0"/>
              <a:t>at home is mixed					</a:t>
            </a:r>
            <a:r>
              <a:rPr lang="en-GB" altLang="en-US" sz="2800" b="1" dirty="0" smtClean="0"/>
              <a:t>	34 </a:t>
            </a:r>
            <a:r>
              <a:rPr lang="en-GB" altLang="en-US" sz="2800" b="1" dirty="0"/>
              <a:t>students</a:t>
            </a:r>
          </a:p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en-GB" altLang="en-US" sz="2800" b="1" dirty="0" smtClean="0"/>
              <a:t>Home Language (not exclusively English)</a:t>
            </a:r>
            <a:r>
              <a:rPr lang="en-GB" altLang="en-US" sz="2800" b="1" dirty="0"/>
              <a:t>	51 students (21%)</a:t>
            </a:r>
          </a:p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en-GB" altLang="en-US" sz="2800" b="1" dirty="0" smtClean="0"/>
              <a:t>Home </a:t>
            </a:r>
            <a:r>
              <a:rPr lang="en-GB" altLang="en-US" sz="2800" b="1" dirty="0"/>
              <a:t>Language (English Only)	</a:t>
            </a:r>
            <a:r>
              <a:rPr lang="en-GB" altLang="en-US" sz="2800" b="1" dirty="0" smtClean="0"/>
              <a:t>				187 students</a:t>
            </a:r>
            <a:endParaRPr lang="en-GB" altLang="en-US" sz="2800" b="1" dirty="0"/>
          </a:p>
          <a:p>
            <a:pPr>
              <a:spcBef>
                <a:spcPts val="0"/>
              </a:spcBef>
              <a:spcAft>
                <a:spcPts val="3600"/>
              </a:spcAft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5013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07159"/>
          </a:xfrm>
        </p:spPr>
        <p:txBody>
          <a:bodyPr/>
          <a:lstStyle/>
          <a:p>
            <a:r>
              <a:rPr lang="en-GB" b="1" u="sng" dirty="0" smtClean="0">
                <a:solidFill>
                  <a:schemeClr val="tx1"/>
                </a:solidFill>
              </a:rPr>
              <a:t>Languages Spoken at Home</a:t>
            </a:r>
            <a:endParaRPr lang="en-GB" b="1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547446"/>
            <a:ext cx="11159026" cy="5052646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Polish															17 students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/>
              <a:t>Lithuanian													4 students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/>
              <a:t>Tamil															4 students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/>
              <a:t>Malayalam												4 student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Italian</a:t>
            </a:r>
            <a:r>
              <a:rPr lang="en-GB" altLang="en-US" sz="2800" b="1" dirty="0"/>
              <a:t>		</a:t>
            </a:r>
            <a:r>
              <a:rPr lang="en-GB" altLang="en-US" sz="2800" b="1" dirty="0" smtClean="0"/>
              <a:t>												3 </a:t>
            </a:r>
            <a:r>
              <a:rPr lang="en-GB" altLang="en-US" sz="2800" b="1" dirty="0"/>
              <a:t>students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French</a:t>
            </a:r>
            <a:r>
              <a:rPr lang="en-GB" altLang="en-US" sz="2800" b="1" dirty="0"/>
              <a:t>											</a:t>
            </a:r>
            <a:r>
              <a:rPr lang="en-GB" altLang="en-US" sz="2800" b="1" dirty="0" smtClean="0"/>
              <a:t>	</a:t>
            </a:r>
            <a:r>
              <a:rPr lang="en-GB" altLang="en-US" sz="2800" b="1" dirty="0"/>
              <a:t>		</a:t>
            </a:r>
            <a:r>
              <a:rPr lang="en-GB" altLang="en-US" sz="2800" b="1" dirty="0" smtClean="0"/>
              <a:t>3 </a:t>
            </a:r>
            <a:r>
              <a:rPr lang="en-GB" altLang="en-US" sz="2800" b="1" dirty="0"/>
              <a:t>students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Spanish</a:t>
            </a:r>
            <a:r>
              <a:rPr lang="en-GB" altLang="en-US" sz="2800" b="1" dirty="0"/>
              <a:t>												</a:t>
            </a:r>
            <a:r>
              <a:rPr lang="en-GB" altLang="en-US" sz="2800" b="1" dirty="0" smtClean="0"/>
              <a:t>	</a:t>
            </a:r>
            <a:r>
              <a:rPr lang="en-GB" altLang="en-US" sz="2800" b="1" dirty="0"/>
              <a:t>	</a:t>
            </a:r>
            <a:r>
              <a:rPr lang="en-GB" altLang="en-US" sz="2800" b="1" dirty="0" smtClean="0"/>
              <a:t>3 students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endParaRPr lang="en-GB" altLang="en-US" sz="2800" b="1" dirty="0"/>
          </a:p>
          <a:p>
            <a:pPr>
              <a:spcBef>
                <a:spcPts val="0"/>
              </a:spcBef>
              <a:spcAft>
                <a:spcPts val="2400"/>
              </a:spcAft>
            </a:pPr>
            <a:endParaRPr lang="en-GB" altLang="en-US" sz="2800" b="1" dirty="0"/>
          </a:p>
          <a:p>
            <a:pPr>
              <a:spcBef>
                <a:spcPts val="0"/>
              </a:spcBef>
              <a:spcAft>
                <a:spcPts val="3600"/>
              </a:spcAft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9580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07159"/>
          </a:xfrm>
        </p:spPr>
        <p:txBody>
          <a:bodyPr/>
          <a:lstStyle/>
          <a:p>
            <a:r>
              <a:rPr lang="en-GB" b="1" u="sng" dirty="0" smtClean="0">
                <a:solidFill>
                  <a:schemeClr val="tx1"/>
                </a:solidFill>
              </a:rPr>
              <a:t>Languages Spoken at Home</a:t>
            </a:r>
            <a:endParaRPr lang="en-GB" b="1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547446"/>
            <a:ext cx="11159026" cy="4700953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/>
              <a:t>Albanian									</a:t>
            </a:r>
            <a:r>
              <a:rPr lang="en-GB" altLang="en-US" sz="2800" b="1" dirty="0" smtClean="0"/>
              <a:t>	</a:t>
            </a:r>
            <a:r>
              <a:rPr lang="en-GB" altLang="en-US" sz="2800" b="1" dirty="0"/>
              <a:t>				3 Students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Portuguese</a:t>
            </a:r>
            <a:r>
              <a:rPr lang="en-GB" altLang="en-US" sz="2800" b="1" dirty="0"/>
              <a:t>													3 </a:t>
            </a:r>
            <a:r>
              <a:rPr lang="en-GB" altLang="en-US" sz="2800" b="1" dirty="0" smtClean="0"/>
              <a:t>students</a:t>
            </a:r>
            <a:endParaRPr lang="en-GB" altLang="en-US" sz="2800" b="1" dirty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Ukrainian</a:t>
            </a:r>
            <a:r>
              <a:rPr lang="en-GB" altLang="en-US" sz="2800" b="1" dirty="0"/>
              <a:t>											</a:t>
            </a:r>
            <a:r>
              <a:rPr lang="en-GB" altLang="en-US" sz="2800" b="1" dirty="0" smtClean="0"/>
              <a:t>	</a:t>
            </a:r>
            <a:r>
              <a:rPr lang="en-GB" altLang="en-US" sz="2800" b="1" dirty="0"/>
              <a:t>	</a:t>
            </a:r>
            <a:r>
              <a:rPr lang="en-GB" altLang="en-US" sz="2800" b="1" dirty="0" smtClean="0"/>
              <a:t>2 students</a:t>
            </a:r>
            <a:endParaRPr lang="en-GB" altLang="en-US" sz="2800" b="1" dirty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Igbo															2 Students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Other															3 students</a:t>
            </a: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GB" altLang="en-US" sz="2800" b="1" dirty="0" smtClean="0"/>
              <a:t>The vast majority of these languages will have assessments available at GCSE or </a:t>
            </a:r>
            <a:r>
              <a:rPr lang="en-GB" altLang="en-US" sz="2800" b="1" dirty="0" err="1" smtClean="0"/>
              <a:t>A’Level</a:t>
            </a:r>
            <a:r>
              <a:rPr lang="en-GB" altLang="en-US" sz="2800" b="1" dirty="0" smtClean="0"/>
              <a:t> that students can choose to take alongside their school curriculum.</a:t>
            </a:r>
            <a:endParaRPr lang="en-GB" altLang="en-US" sz="2800" b="1" dirty="0"/>
          </a:p>
          <a:p>
            <a:pPr>
              <a:spcBef>
                <a:spcPts val="0"/>
              </a:spcBef>
              <a:spcAft>
                <a:spcPts val="2400"/>
              </a:spcAft>
            </a:pPr>
            <a:endParaRPr lang="en-GB" altLang="en-US" sz="2800" b="1" dirty="0"/>
          </a:p>
          <a:p>
            <a:pPr>
              <a:spcBef>
                <a:spcPts val="0"/>
              </a:spcBef>
              <a:spcAft>
                <a:spcPts val="3600"/>
              </a:spcAft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8348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07159"/>
          </a:xfrm>
        </p:spPr>
        <p:txBody>
          <a:bodyPr/>
          <a:lstStyle/>
          <a:p>
            <a:r>
              <a:rPr lang="en-GB" b="1" u="sng" dirty="0" smtClean="0">
                <a:solidFill>
                  <a:schemeClr val="tx1"/>
                </a:solidFill>
              </a:rPr>
              <a:t>Heritage Language Exams</a:t>
            </a:r>
            <a:endParaRPr lang="en-GB" b="1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547446"/>
            <a:ext cx="11159026" cy="4700953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GB" altLang="en-US" sz="2800" b="1" dirty="0" smtClean="0"/>
              <a:t>Examinations in Heritage Languages assess 4 main areas: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Speaking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Reading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Writing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Listening</a:t>
            </a:r>
            <a:endParaRPr lang="en-GB" altLang="en-US" sz="2800" b="1" dirty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GB" altLang="en-US" sz="2800" b="1" dirty="0" smtClean="0"/>
              <a:t>Assessments are not like the usual curriculum / courses of study and are targeted at students whose first / home language is not English.</a:t>
            </a:r>
            <a:endParaRPr lang="en-GB" altLang="en-US" sz="2800" b="1" dirty="0"/>
          </a:p>
          <a:p>
            <a:pPr>
              <a:spcBef>
                <a:spcPts val="0"/>
              </a:spcBef>
              <a:spcAft>
                <a:spcPts val="3600"/>
              </a:spcAft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3706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07159"/>
          </a:xfrm>
        </p:spPr>
        <p:txBody>
          <a:bodyPr/>
          <a:lstStyle/>
          <a:p>
            <a:r>
              <a:rPr lang="en-GB" b="1" u="sng" dirty="0" smtClean="0">
                <a:solidFill>
                  <a:schemeClr val="tx1"/>
                </a:solidFill>
              </a:rPr>
              <a:t>Heritage Language Exams</a:t>
            </a:r>
            <a:endParaRPr lang="en-GB" b="1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547446"/>
            <a:ext cx="11159026" cy="4700953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Examinations can be taken at any time during Y9, Y10 or Y11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Students must prepare for the assessments independently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/>
              <a:t>Family can organise support to prepare for the content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Trinity does not put timetabled lessons in place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We </a:t>
            </a:r>
            <a:r>
              <a:rPr lang="en-GB" altLang="en-US" sz="2800" b="1" dirty="0"/>
              <a:t>will </a:t>
            </a:r>
            <a:r>
              <a:rPr lang="en-GB" altLang="en-US" sz="2800" b="1" dirty="0" smtClean="0"/>
              <a:t>pay </a:t>
            </a:r>
            <a:r>
              <a:rPr lang="en-GB" altLang="en-US" sz="2800" b="1" dirty="0"/>
              <a:t>for the </a:t>
            </a:r>
            <a:r>
              <a:rPr lang="en-GB" altLang="en-US" sz="2800" b="1" dirty="0" smtClean="0"/>
              <a:t>exam entries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We </a:t>
            </a:r>
            <a:r>
              <a:rPr lang="en-GB" altLang="en-US" sz="2800" b="1" dirty="0"/>
              <a:t>will facilitate </a:t>
            </a:r>
            <a:r>
              <a:rPr lang="en-GB" altLang="en-US" sz="2800" b="1" dirty="0" smtClean="0"/>
              <a:t>and arrange the assessments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We will arrange the assessors for each language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endParaRPr lang="en-GB" altLang="en-US" sz="2800" b="1" dirty="0"/>
          </a:p>
          <a:p>
            <a:pPr>
              <a:spcBef>
                <a:spcPts val="0"/>
              </a:spcBef>
              <a:spcAft>
                <a:spcPts val="3600"/>
              </a:spcAft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8563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1405212" cy="907159"/>
          </a:xfrm>
        </p:spPr>
        <p:txBody>
          <a:bodyPr/>
          <a:lstStyle/>
          <a:p>
            <a:r>
              <a:rPr lang="en-GB" b="1" u="sng" dirty="0" smtClean="0">
                <a:solidFill>
                  <a:schemeClr val="tx1"/>
                </a:solidFill>
              </a:rPr>
              <a:t>Why take a Heritage Language Assessment</a:t>
            </a:r>
            <a:endParaRPr lang="en-GB" b="1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547446"/>
            <a:ext cx="11159026" cy="470095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It can fulfil </a:t>
            </a:r>
            <a:r>
              <a:rPr lang="en-GB" altLang="en-US" sz="2800" b="1" dirty="0" smtClean="0"/>
              <a:t>the languages element of the </a:t>
            </a:r>
            <a:r>
              <a:rPr lang="en-GB" altLang="en-US" sz="2800" b="1" dirty="0" smtClean="0"/>
              <a:t>EBACC requirements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Gain an additional GCSE, give yourself the edge over others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Home Languages are to be celebrated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An exam can be used to set your child a target to reach a particular level of proficiency  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endParaRPr lang="en-GB" altLang="en-US" sz="2800" b="1" dirty="0"/>
          </a:p>
          <a:p>
            <a:pPr>
              <a:spcBef>
                <a:spcPts val="0"/>
              </a:spcBef>
              <a:spcAft>
                <a:spcPts val="3600"/>
              </a:spcAft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0370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1405212" cy="907159"/>
          </a:xfrm>
        </p:spPr>
        <p:txBody>
          <a:bodyPr/>
          <a:lstStyle/>
          <a:p>
            <a:r>
              <a:rPr lang="en-GB" b="1" u="sng" dirty="0" smtClean="0">
                <a:solidFill>
                  <a:schemeClr val="tx1"/>
                </a:solidFill>
              </a:rPr>
              <a:t>What to Do?</a:t>
            </a:r>
            <a:endParaRPr lang="en-GB" b="1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547446"/>
            <a:ext cx="11159026" cy="470095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altLang="en-US" sz="2800" b="1" dirty="0" smtClean="0"/>
              <a:t>Contact Trinity’s Exams Manager – Mrs </a:t>
            </a:r>
            <a:r>
              <a:rPr lang="en-GB" altLang="en-US" sz="2800" b="1" dirty="0" err="1" smtClean="0"/>
              <a:t>Gormley</a:t>
            </a:r>
            <a:endParaRPr lang="en-GB" altLang="en-US" sz="2800" b="1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endParaRPr lang="en-GB" altLang="en-US" sz="2800" b="1" dirty="0"/>
          </a:p>
          <a:p>
            <a:pPr>
              <a:spcBef>
                <a:spcPts val="0"/>
              </a:spcBef>
              <a:spcAft>
                <a:spcPts val="3600"/>
              </a:spcAft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2750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120</TotalTime>
  <Words>482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Heritage Languages</vt:lpstr>
      <vt:lpstr>Background</vt:lpstr>
      <vt:lpstr>Languages Spoken at Home</vt:lpstr>
      <vt:lpstr>Languages Spoken at Home</vt:lpstr>
      <vt:lpstr>Heritage Language Exams</vt:lpstr>
      <vt:lpstr>Heritage Language Exams</vt:lpstr>
      <vt:lpstr>Why take a Heritage Language Assessment</vt:lpstr>
      <vt:lpstr>What to Do?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Cantwell</dc:creator>
  <cp:lastModifiedBy>James Cantwell</cp:lastModifiedBy>
  <cp:revision>16</cp:revision>
  <dcterms:created xsi:type="dcterms:W3CDTF">2022-03-18T18:32:18Z</dcterms:created>
  <dcterms:modified xsi:type="dcterms:W3CDTF">2023-02-24T14:47:38Z</dcterms:modified>
</cp:coreProperties>
</file>