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7.jpg" ContentType="image/jpeg"/>
  <Override PartName="/ppt/media/image73.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
  </p:notesMasterIdLst>
  <p:handoutMasterIdLst>
    <p:handoutMasterId r:id="rId8"/>
  </p:handoutMasterIdLst>
  <p:sldIdLst>
    <p:sldId id="265" r:id="rId5"/>
    <p:sldId id="270" r:id="rId6"/>
  </p:sldIdLst>
  <p:sldSz cx="6858000" cy="9144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821"/>
    <a:srgbClr val="F8A224"/>
    <a:srgbClr val="ED802F"/>
    <a:srgbClr val="F49210"/>
    <a:srgbClr val="DE8400"/>
    <a:srgbClr val="D1CC00"/>
    <a:srgbClr val="CCC42E"/>
    <a:srgbClr val="CFE9AD"/>
    <a:srgbClr val="CCCC00"/>
    <a:srgbClr val="191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5" autoAdjust="0"/>
  </p:normalViewPr>
  <p:slideViewPr>
    <p:cSldViewPr snapToGrid="0" showGuides="1">
      <p:cViewPr varScale="1">
        <p:scale>
          <a:sx n="70" d="100"/>
          <a:sy n="70" d="100"/>
        </p:scale>
        <p:origin x="1923" y="36"/>
      </p:cViewPr>
      <p:guideLst>
        <p:guide pos="2160"/>
        <p:guide orient="horz" pos="2880"/>
      </p:guideLst>
    </p:cSldViewPr>
  </p:slideViewPr>
  <p:notesTextViewPr>
    <p:cViewPr>
      <p:scale>
        <a:sx n="3" d="2"/>
        <a:sy n="3" d="2"/>
      </p:scale>
      <p:origin x="0" y="0"/>
    </p:cViewPr>
  </p:notesTextViewPr>
  <p:notesViewPr>
    <p:cSldViewPr snapToGrid="0" showGuide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7E1F32-670E-42A1-BB79-BE7CF13D3D4C}"/>
              </a:ext>
            </a:extLst>
          </p:cNvPr>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952D9F-355D-4E4D-9520-4A19B2947623}"/>
              </a:ext>
            </a:extLst>
          </p:cNvPr>
          <p:cNvSpPr>
            <a:spLocks noGrp="1"/>
          </p:cNvSpPr>
          <p:nvPr>
            <p:ph type="dt" sz="quarter" idx="1"/>
          </p:nvPr>
        </p:nvSpPr>
        <p:spPr>
          <a:xfrm>
            <a:off x="4021295" y="0"/>
            <a:ext cx="3076363" cy="513508"/>
          </a:xfrm>
          <a:prstGeom prst="rect">
            <a:avLst/>
          </a:prstGeom>
        </p:spPr>
        <p:txBody>
          <a:bodyPr vert="horz" lIns="94759" tIns="47380" rIns="94759" bIns="47380" rtlCol="0"/>
          <a:lstStyle>
            <a:lvl1pPr algn="r">
              <a:defRPr sz="1200"/>
            </a:lvl1pPr>
          </a:lstStyle>
          <a:p>
            <a:fld id="{2323F10A-5BE5-4EE5-83A9-FC7FBAB5AC38}" type="datetimeFigureOut">
              <a:rPr lang="en-US" smtClean="0"/>
              <a:t>9/3/2022</a:t>
            </a:fld>
            <a:endParaRPr lang="en-US" dirty="0"/>
          </a:p>
        </p:txBody>
      </p:sp>
      <p:sp>
        <p:nvSpPr>
          <p:cNvPr id="4" name="Footer Placeholder 3">
            <a:extLst>
              <a:ext uri="{FF2B5EF4-FFF2-40B4-BE49-F238E27FC236}">
                <a16:creationId xmlns:a16="http://schemas.microsoft.com/office/drawing/2014/main" id="{9C1D824E-CABD-4018-B1C4-F54DF49C3C83}"/>
              </a:ext>
            </a:extLst>
          </p:cNvPr>
          <p:cNvSpPr>
            <a:spLocks noGrp="1"/>
          </p:cNvSpPr>
          <p:nvPr>
            <p:ph type="ftr" sz="quarter" idx="2"/>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8D1F29-09CA-482E-8686-EEE88BB73D4D}"/>
              </a:ext>
            </a:extLst>
          </p:cNvPr>
          <p:cNvSpPr>
            <a:spLocks noGrp="1"/>
          </p:cNvSpPr>
          <p:nvPr>
            <p:ph type="sldNum" sz="quarter" idx="3"/>
          </p:nvPr>
        </p:nvSpPr>
        <p:spPr>
          <a:xfrm>
            <a:off x="4021295" y="9721106"/>
            <a:ext cx="3076363" cy="513507"/>
          </a:xfrm>
          <a:prstGeom prst="rect">
            <a:avLst/>
          </a:prstGeom>
        </p:spPr>
        <p:txBody>
          <a:bodyPr vert="horz" lIns="94759" tIns="47380" rIns="94759" bIns="47380" rtlCol="0" anchor="b"/>
          <a:lstStyle>
            <a:lvl1pPr algn="r">
              <a:defRPr sz="1200"/>
            </a:lvl1pPr>
          </a:lstStyle>
          <a:p>
            <a:fld id="{8869D12F-E8AC-48C0-8B1F-BD566648D8E6}" type="slidenum">
              <a:rPr lang="en-US" smtClean="0"/>
              <a:t>‹#›</a:t>
            </a:fld>
            <a:endParaRPr lang="en-US" dirty="0"/>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noProof="0" dirty="0"/>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56727D22-D115-4CF2-BE84-ED8A12B36F7E}" type="datetimeFigureOut">
              <a:rPr lang="en-US" noProof="0" smtClean="0"/>
              <a:t>9/3/2022</a:t>
            </a:fld>
            <a:endParaRPr lang="en-US" noProof="0" dirty="0"/>
          </a:p>
        </p:txBody>
      </p:sp>
      <p:sp>
        <p:nvSpPr>
          <p:cNvPr id="4" name="Slide Image Placeholder 3"/>
          <p:cNvSpPr>
            <a:spLocks noGrp="1" noRot="1" noChangeAspect="1"/>
          </p:cNvSpPr>
          <p:nvPr>
            <p:ph type="sldImg" idx="2"/>
          </p:nvPr>
        </p:nvSpPr>
        <p:spPr>
          <a:xfrm>
            <a:off x="2254250" y="1279525"/>
            <a:ext cx="2590800" cy="3452813"/>
          </a:xfrm>
          <a:prstGeom prst="rect">
            <a:avLst/>
          </a:prstGeom>
          <a:noFill/>
          <a:ln w="12700">
            <a:solidFill>
              <a:prstClr val="black"/>
            </a:solidFill>
          </a:ln>
        </p:spPr>
        <p:txBody>
          <a:bodyPr vert="horz" lIns="94759" tIns="47380" rIns="94759" bIns="47380" rtlCol="0" anchor="ctr"/>
          <a:lstStyle/>
          <a:p>
            <a:endParaRPr lang="en-US" noProof="0" dirty="0"/>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C8136092-2EDF-47BF-99B1-B87430F95B70}" type="slidenum">
              <a:rPr lang="en-US" noProof="0" smtClean="0"/>
              <a:t>‹#›</a:t>
            </a:fld>
            <a:endParaRPr lang="en-US" noProof="0" dirty="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1</a:t>
            </a:fld>
            <a:endParaRPr lang="en-US" dirty="0"/>
          </a:p>
        </p:txBody>
      </p:sp>
    </p:spTree>
    <p:extLst>
      <p:ext uri="{BB962C8B-B14F-4D97-AF65-F5344CB8AC3E}">
        <p14:creationId xmlns:p14="http://schemas.microsoft.com/office/powerpoint/2010/main" val="277474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2</a:t>
            </a:fld>
            <a:endParaRPr lang="en-US" dirty="0"/>
          </a:p>
        </p:txBody>
      </p:sp>
    </p:spTree>
    <p:extLst>
      <p:ext uri="{BB962C8B-B14F-4D97-AF65-F5344CB8AC3E}">
        <p14:creationId xmlns:p14="http://schemas.microsoft.com/office/powerpoint/2010/main" val="2093115746"/>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png"/><Relationship Id="rId41"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aphic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Graphic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Graphic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Graphic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Graphic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Graphic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Graphic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Graphic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Graphic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Graphic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Graphic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Graphic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Picture 94" descr="A close up of a logo&#10;&#10;Description generated with very high confidence">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Picture Placeholder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97" name="Picture 96" descr="A close up of a logo&#10;&#10;Description generated with very high confidence">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Picture Placeholder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1" name="Picture 100" descr="A close up of a logo&#10;&#10;Description generated with very high confidence">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Picture Placeholder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5" name="Picture 104" descr="A close up of a logo&#10;&#10;Description generated with very high confidence">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Picture Placeholder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9" name="Picture 108" descr="A close up of a logo&#10;&#10;Description generated with very high confidence">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Picture Placeholder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13" name="Graphic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Graphic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Graphic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Graphic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Graphic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itle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a:noAutofit/>
          </a:bodyPr>
          <a:lstStyle>
            <a:lvl1pPr algn="r">
              <a:defRPr sz="3100" b="1"/>
            </a:lvl1pPr>
          </a:lstStyle>
          <a:p>
            <a:r>
              <a:rPr lang="en-US" dirty="0"/>
              <a:t>PRODUCT</a:t>
            </a:r>
            <a:br>
              <a:rPr lang="en-US" dirty="0"/>
            </a:br>
            <a:r>
              <a:rPr lang="en-US" dirty="0"/>
              <a:t>ROADMAP</a:t>
            </a:r>
            <a:endParaRPr lang="ru-RU" dirty="0"/>
          </a:p>
        </p:txBody>
      </p:sp>
      <p:sp>
        <p:nvSpPr>
          <p:cNvPr id="126" name="Text Placeholder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27" name="Text Placeholder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29" name="Text Placeholder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0" name="Text Placeholder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1" name="Text Placeholder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2" name="Text Placeholder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3" name="Text Placeholder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4" name="Text Placeholder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5" name="Text Placeholder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6" name="Text Placeholder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7" name="Text Placeholder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8" name="Text Placeholder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9" name="Text Placeholder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0" name="Text Placeholder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1" name="Text Placeholder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2" name="Text Placeholder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3" name="Text Placeholder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4" name="Text Placeholder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5" name="Text Placeholder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6" name="Text Placeholder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8" name="Text Placeholder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br>
              <a:rPr lang="en-US" dirty="0"/>
            </a:br>
            <a:r>
              <a:rPr lang="en-US" dirty="0"/>
              <a:t>20YY</a:t>
            </a:r>
            <a:endParaRPr lang="ru-RU" dirty="0"/>
          </a:p>
        </p:txBody>
      </p:sp>
      <p:pic>
        <p:nvPicPr>
          <p:cNvPr id="151" name="Graphic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Graphic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Picture Placeholder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3" name="Picture Placeholder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4" name="Picture Placeholder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5" name="Picture Placeholder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6" name="Picture Placeholder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7" name="Picture Placeholder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8" name="Picture Placeholder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9" name="Picture Placeholder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70" name="Picture Placeholder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71" name="Picture Placeholder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anchor="ctr" anchorCtr="0">
            <a:normAutofit/>
          </a:bodyPr>
          <a:lstStyle>
            <a:lvl1pPr marL="0" indent="0" algn="ctr">
              <a:buNone/>
              <a:defRPr sz="600"/>
            </a:lvl1pPr>
          </a:lstStyle>
          <a:p>
            <a:r>
              <a:rPr lang="en-US"/>
              <a:t>Click icon to add picture</a:t>
            </a:r>
            <a:endParaRPr lang="ru-RU" dirty="0"/>
          </a:p>
        </p:txBody>
      </p:sp>
      <p:pic>
        <p:nvPicPr>
          <p:cNvPr id="178" name="Graphic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Graphic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Graphic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Graphic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Graphic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Picture 98" descr="A close up of a logo&#10;&#10;Description generated with very high confidence">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Picture Placeholder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3" name="Picture 102" descr="A close up of a logo&#10;&#10;Description generated with very high confidence">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Picture Placeholder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1" name="Graphic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Picture 106" descr="A close up of a logo&#10;&#10;Description generated with very high confidence">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Picture Placeholder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2" name="Graphic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Picture 110" descr="A close up of a logo&#10;&#10;Description generated with very high confidence">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Picture Placeholder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3" name="Graphic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Graphic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Graphic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Picture 91" descr="A close up of a logo&#10;&#10;Description generated with very high confidence">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Picture Placeholder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E2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dirty="0"/>
              <a:t>MM.DD.20XX</a:t>
            </a: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075BE66-B004-4B62-93B5-6C3A07EE5DEC}" type="slidenum">
              <a:rPr lang="en-US" noProof="0" smtClean="0"/>
              <a:t>‹#›</a:t>
            </a:fld>
            <a:endParaRPr lang="en-US" noProof="0" dirty="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18" Type="http://schemas.openxmlformats.org/officeDocument/2006/relationships/image" Target="../media/image61.png"/><Relationship Id="rId26" Type="http://schemas.openxmlformats.org/officeDocument/2006/relationships/image" Target="../media/image68.png"/><Relationship Id="rId3" Type="http://schemas.openxmlformats.org/officeDocument/2006/relationships/image" Target="../media/image48.png"/><Relationship Id="rId21" Type="http://schemas.microsoft.com/office/2007/relationships/hdphoto" Target="../media/hdphoto3.wdp"/><Relationship Id="rId7" Type="http://schemas.openxmlformats.org/officeDocument/2006/relationships/image" Target="../media/image52.png"/><Relationship Id="rId12" Type="http://schemas.microsoft.com/office/2007/relationships/hdphoto" Target="../media/hdphoto1.wdp"/><Relationship Id="rId17" Type="http://schemas.openxmlformats.org/officeDocument/2006/relationships/image" Target="../media/image60.png"/><Relationship Id="rId25" Type="http://schemas.openxmlformats.org/officeDocument/2006/relationships/image" Target="../media/image67.jpg"/><Relationship Id="rId2" Type="http://schemas.openxmlformats.org/officeDocument/2006/relationships/notesSlide" Target="../notesSlides/notesSlide1.xml"/><Relationship Id="rId16" Type="http://schemas.microsoft.com/office/2007/relationships/hdphoto" Target="../media/hdphoto2.wdp"/><Relationship Id="rId20" Type="http://schemas.openxmlformats.org/officeDocument/2006/relationships/image" Target="../media/image63.png"/><Relationship Id="rId29"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6.jpeg"/><Relationship Id="rId32" Type="http://schemas.openxmlformats.org/officeDocument/2006/relationships/image" Target="../media/image74.png"/><Relationship Id="rId5" Type="http://schemas.openxmlformats.org/officeDocument/2006/relationships/image" Target="../media/image50.jpg"/><Relationship Id="rId15" Type="http://schemas.openxmlformats.org/officeDocument/2006/relationships/image" Target="../media/image59.png"/><Relationship Id="rId23" Type="http://schemas.openxmlformats.org/officeDocument/2006/relationships/image" Target="../media/image65.jpeg"/><Relationship Id="rId28" Type="http://schemas.openxmlformats.org/officeDocument/2006/relationships/image" Target="../media/image70.png"/><Relationship Id="rId10" Type="http://schemas.openxmlformats.org/officeDocument/2006/relationships/image" Target="../media/image55.png"/><Relationship Id="rId19" Type="http://schemas.openxmlformats.org/officeDocument/2006/relationships/image" Target="../media/image62.svg"/><Relationship Id="rId31" Type="http://schemas.openxmlformats.org/officeDocument/2006/relationships/image" Target="../media/image73.jpg"/><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8.png"/><Relationship Id="rId22" Type="http://schemas.openxmlformats.org/officeDocument/2006/relationships/image" Target="../media/image64.jpeg"/><Relationship Id="rId27" Type="http://schemas.openxmlformats.org/officeDocument/2006/relationships/image" Target="../media/image69.png"/><Relationship Id="rId30"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wdp"/><Relationship Id="rId18" Type="http://schemas.openxmlformats.org/officeDocument/2006/relationships/image" Target="../media/image73.jpg"/><Relationship Id="rId26" Type="http://schemas.openxmlformats.org/officeDocument/2006/relationships/image" Target="../media/image80.png"/><Relationship Id="rId3" Type="http://schemas.openxmlformats.org/officeDocument/2006/relationships/image" Target="../media/image49.png"/><Relationship Id="rId21" Type="http://schemas.openxmlformats.org/officeDocument/2006/relationships/image" Target="../media/image77.png"/><Relationship Id="rId7" Type="http://schemas.openxmlformats.org/officeDocument/2006/relationships/image" Target="../media/image54.jpeg"/><Relationship Id="rId12" Type="http://schemas.openxmlformats.org/officeDocument/2006/relationships/image" Target="../media/image75.png"/><Relationship Id="rId17" Type="http://schemas.openxmlformats.org/officeDocument/2006/relationships/image" Target="../media/image72.png"/><Relationship Id="rId25" Type="http://schemas.openxmlformats.org/officeDocument/2006/relationships/image" Target="../media/image68.png"/><Relationship Id="rId2" Type="http://schemas.openxmlformats.org/officeDocument/2006/relationships/notesSlide" Target="../notesSlides/notesSlide2.xml"/><Relationship Id="rId16" Type="http://schemas.openxmlformats.org/officeDocument/2006/relationships/image" Target="../media/image66.jpeg"/><Relationship Id="rId20" Type="http://schemas.openxmlformats.org/officeDocument/2006/relationships/image" Target="../media/image74.png"/><Relationship Id="rId29"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9.PNG"/><Relationship Id="rId5" Type="http://schemas.openxmlformats.org/officeDocument/2006/relationships/image" Target="../media/image52.png"/><Relationship Id="rId15" Type="http://schemas.openxmlformats.org/officeDocument/2006/relationships/image" Target="../media/image65.jpeg"/><Relationship Id="rId23" Type="http://schemas.microsoft.com/office/2007/relationships/hdphoto" Target="../media/hdphoto4.wdp"/><Relationship Id="rId28" Type="http://schemas.microsoft.com/office/2007/relationships/hdphoto" Target="../media/hdphoto5.wdp"/><Relationship Id="rId10" Type="http://schemas.openxmlformats.org/officeDocument/2006/relationships/image" Target="../media/image57.png"/><Relationship Id="rId19" Type="http://schemas.openxmlformats.org/officeDocument/2006/relationships/image" Target="../media/image76.png"/><Relationship Id="rId4" Type="http://schemas.openxmlformats.org/officeDocument/2006/relationships/image" Target="../media/image50.jpg"/><Relationship Id="rId9" Type="http://schemas.microsoft.com/office/2007/relationships/hdphoto" Target="../media/hdphoto1.wdp"/><Relationship Id="rId14" Type="http://schemas.openxmlformats.org/officeDocument/2006/relationships/image" Target="../media/image64.jpeg"/><Relationship Id="rId22" Type="http://schemas.openxmlformats.org/officeDocument/2006/relationships/image" Target="../media/image78.png"/><Relationship Id="rId27" Type="http://schemas.openxmlformats.org/officeDocument/2006/relationships/image" Target="../media/image81.png"/><Relationship Id="rId30"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67316" y="26523"/>
            <a:ext cx="3406951" cy="920153"/>
          </a:xfrm>
          <a:noFill/>
        </p:spPr>
        <p:txBody>
          <a:bodyPr/>
          <a:lstStyle/>
          <a:p>
            <a:pPr algn="l"/>
            <a:r>
              <a:rPr lang="en-US" sz="3600" dirty="0"/>
              <a:t>Year 10-H</a:t>
            </a:r>
            <a:r>
              <a:rPr lang="en-US" sz="1400" dirty="0"/>
              <a:t>(1c2abc)</a:t>
            </a:r>
            <a:br>
              <a:rPr lang="en-US" sz="1400" dirty="0"/>
            </a:br>
            <a:r>
              <a:rPr lang="en-US" sz="2500" dirty="0"/>
              <a:t>Mathematics</a:t>
            </a:r>
            <a:endParaRPr lang="ru-RU" sz="2500" dirty="0"/>
          </a:p>
        </p:txBody>
      </p:sp>
      <p:sp>
        <p:nvSpPr>
          <p:cNvPr id="33"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GB" dirty="0"/>
              <a:t>Algebra Manipulation</a:t>
            </a:r>
            <a:endParaRPr lang="ru-RU" dirty="0"/>
          </a:p>
        </p:txBody>
      </p:sp>
      <p:sp>
        <p:nvSpPr>
          <p:cNvPr id="34"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76199" y="1505667"/>
            <a:ext cx="2118928" cy="638087"/>
          </a:xfrm>
        </p:spPr>
        <p:txBody>
          <a:bodyPr/>
          <a:lstStyle/>
          <a:p>
            <a:pPr>
              <a:spcBef>
                <a:spcPts val="0"/>
              </a:spcBef>
            </a:pPr>
            <a:r>
              <a:rPr lang="en-US" dirty="0"/>
              <a:t>Basic Algebra, </a:t>
            </a:r>
            <a:r>
              <a:rPr lang="en-US" dirty="0" err="1"/>
              <a:t>Factorisation</a:t>
            </a:r>
            <a:r>
              <a:rPr lang="en-US" dirty="0"/>
              <a:t>, Quadratic Expansion, Expanding Squares, More than two binomials, Quadratic </a:t>
            </a:r>
            <a:r>
              <a:rPr lang="en-US" dirty="0" err="1"/>
              <a:t>Factorisation</a:t>
            </a:r>
            <a:r>
              <a:rPr lang="en-US" dirty="0"/>
              <a:t>, </a:t>
            </a:r>
            <a:r>
              <a:rPr lang="en-US" dirty="0" err="1"/>
              <a:t>Factorising</a:t>
            </a:r>
            <a:r>
              <a:rPr lang="en-US" dirty="0"/>
              <a:t> </a:t>
            </a:r>
            <a:r>
              <a:rPr lang="en-US" i="1" dirty="0"/>
              <a:t>ax</a:t>
            </a:r>
            <a:r>
              <a:rPr lang="en-US" i="1" baseline="30000" dirty="0"/>
              <a:t>2</a:t>
            </a:r>
            <a:r>
              <a:rPr lang="en-US" i="1" dirty="0"/>
              <a:t>+bx+c, </a:t>
            </a:r>
            <a:r>
              <a:rPr lang="en-US" dirty="0"/>
              <a:t>Changing the subject of a formula</a:t>
            </a:r>
            <a:endParaRPr lang="en-US" i="1"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5150402" y="1650078"/>
            <a:ext cx="1901744" cy="271236"/>
          </a:xfrm>
        </p:spPr>
        <p:txBody>
          <a:bodyPr/>
          <a:lstStyle/>
          <a:p>
            <a:r>
              <a:rPr lang="en-US" dirty="0"/>
              <a:t>Linear Graphs</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5107967" y="1898877"/>
            <a:ext cx="1824711" cy="553497"/>
          </a:xfrm>
        </p:spPr>
        <p:txBody>
          <a:bodyPr/>
          <a:lstStyle/>
          <a:p>
            <a:r>
              <a:rPr lang="en-US" dirty="0"/>
              <a:t>Draw graphs from points, gradient-intercept method, equation of a line from the graph, real-life use of graphs, simultaneous equations, parallel and perpendicular lines</a:t>
            </a:r>
            <a:endParaRPr lang="ru-RU" dirty="0"/>
          </a:p>
        </p:txBody>
      </p:sp>
      <p:sp>
        <p:nvSpPr>
          <p:cNvPr id="35" name="Text Placeholder 34">
            <a:extLst>
              <a:ext uri="{FF2B5EF4-FFF2-40B4-BE49-F238E27FC236}">
                <a16:creationId xmlns:a16="http://schemas.microsoft.com/office/drawing/2014/main" id="{7C731E8C-632F-45FC-92FD-29CD284AB643}"/>
              </a:ext>
            </a:extLst>
          </p:cNvPr>
          <p:cNvSpPr>
            <a:spLocks noGrp="1"/>
          </p:cNvSpPr>
          <p:nvPr>
            <p:ph type="body" sz="quarter" idx="41"/>
          </p:nvPr>
        </p:nvSpPr>
        <p:spPr>
          <a:xfrm>
            <a:off x="63315" y="2335333"/>
            <a:ext cx="1624385" cy="304102"/>
          </a:xfrm>
        </p:spPr>
        <p:txBody>
          <a:bodyPr/>
          <a:lstStyle/>
          <a:p>
            <a:r>
              <a:rPr lang="en-US" dirty="0"/>
              <a:t>Right-angled Triangles</a:t>
            </a:r>
            <a:endParaRPr lang="ru-RU" dirty="0"/>
          </a:p>
        </p:txBody>
      </p:sp>
      <p:sp>
        <p:nvSpPr>
          <p:cNvPr id="36" name="Text Placeholder 35">
            <a:extLst>
              <a:ext uri="{FF2B5EF4-FFF2-40B4-BE49-F238E27FC236}">
                <a16:creationId xmlns:a16="http://schemas.microsoft.com/office/drawing/2014/main" id="{77DE7F63-93F9-44B6-8B3C-DE039FD2271C}"/>
              </a:ext>
            </a:extLst>
          </p:cNvPr>
          <p:cNvSpPr>
            <a:spLocks noGrp="1"/>
          </p:cNvSpPr>
          <p:nvPr>
            <p:ph type="body" sz="quarter" idx="42"/>
          </p:nvPr>
        </p:nvSpPr>
        <p:spPr>
          <a:xfrm>
            <a:off x="-27688" y="2832838"/>
            <a:ext cx="2217625" cy="451228"/>
          </a:xfrm>
        </p:spPr>
        <p:txBody>
          <a:bodyPr/>
          <a:lstStyle/>
          <a:p>
            <a:r>
              <a:rPr lang="en-GB" dirty="0"/>
              <a:t>3D Pythagoras’, trigonometry to find missing lengths and angles, applied trigonometry to solve problems involving isosceles triangles.  Bearings and trigonometry.</a:t>
            </a:r>
          </a:p>
        </p:txBody>
      </p:sp>
      <p:sp>
        <p:nvSpPr>
          <p:cNvPr id="25" name="Text Placeholder 24">
            <a:extLst>
              <a:ext uri="{FF2B5EF4-FFF2-40B4-BE49-F238E27FC236}">
                <a16:creationId xmlns:a16="http://schemas.microsoft.com/office/drawing/2014/main" id="{0E5AF557-A75D-4BB5-8354-37F4A2137F01}"/>
              </a:ext>
            </a:extLst>
          </p:cNvPr>
          <p:cNvSpPr>
            <a:spLocks noGrp="1"/>
          </p:cNvSpPr>
          <p:nvPr>
            <p:ph type="body" sz="quarter" idx="31"/>
          </p:nvPr>
        </p:nvSpPr>
        <p:spPr>
          <a:xfrm>
            <a:off x="5104622" y="2807008"/>
            <a:ext cx="1929141" cy="300549"/>
          </a:xfrm>
        </p:spPr>
        <p:txBody>
          <a:bodyPr/>
          <a:lstStyle/>
          <a:p>
            <a:r>
              <a:rPr lang="en-US" dirty="0"/>
              <a:t>Similarity, Probability &amp; Standard Form</a:t>
            </a:r>
            <a:endParaRPr lang="ru-RU" dirty="0"/>
          </a:p>
        </p:txBody>
      </p:sp>
      <p:sp>
        <p:nvSpPr>
          <p:cNvPr id="26" name="Text Placeholder 25">
            <a:extLst>
              <a:ext uri="{FF2B5EF4-FFF2-40B4-BE49-F238E27FC236}">
                <a16:creationId xmlns:a16="http://schemas.microsoft.com/office/drawing/2014/main" id="{AC8C46E0-0C8A-4D59-B217-A16B7E30F999}"/>
              </a:ext>
            </a:extLst>
          </p:cNvPr>
          <p:cNvSpPr>
            <a:spLocks noGrp="1"/>
          </p:cNvSpPr>
          <p:nvPr>
            <p:ph type="body" sz="quarter" idx="32"/>
          </p:nvPr>
        </p:nvSpPr>
        <p:spPr>
          <a:xfrm>
            <a:off x="4766888" y="3544913"/>
            <a:ext cx="2094503" cy="333985"/>
          </a:xfrm>
        </p:spPr>
        <p:txBody>
          <a:bodyPr/>
          <a:lstStyle/>
          <a:p>
            <a:r>
              <a:rPr lang="en-US" dirty="0"/>
              <a:t>Similar triangles, areas and volumes of similar shapes, experimental probability, expectation, two-way tables, frequency trees, Venn diagrams powers, multiplying and dividing using standard form </a:t>
            </a:r>
            <a:endParaRPr lang="ru-RU" dirty="0"/>
          </a:p>
        </p:txBody>
      </p:sp>
      <p:sp>
        <p:nvSpPr>
          <p:cNvPr id="37" name="Text Placeholder 36">
            <a:extLst>
              <a:ext uri="{FF2B5EF4-FFF2-40B4-BE49-F238E27FC236}">
                <a16:creationId xmlns:a16="http://schemas.microsoft.com/office/drawing/2014/main" id="{8E898CFA-1688-4C14-BC59-751C9B4D2BF2}"/>
              </a:ext>
            </a:extLst>
          </p:cNvPr>
          <p:cNvSpPr>
            <a:spLocks noGrp="1"/>
          </p:cNvSpPr>
          <p:nvPr>
            <p:ph type="body" sz="quarter" idx="43"/>
          </p:nvPr>
        </p:nvSpPr>
        <p:spPr>
          <a:xfrm>
            <a:off x="299535" y="3847613"/>
            <a:ext cx="2184207" cy="304102"/>
          </a:xfrm>
        </p:spPr>
        <p:txBody>
          <a:bodyPr/>
          <a:lstStyle/>
          <a:p>
            <a:pPr algn="l"/>
            <a:r>
              <a:rPr lang="en-US" dirty="0"/>
              <a:t>Equations &amp; Inequalities</a:t>
            </a:r>
            <a:endParaRPr lang="ru-RU" dirty="0"/>
          </a:p>
        </p:txBody>
      </p:sp>
      <p:sp>
        <p:nvSpPr>
          <p:cNvPr id="38"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117524" y="4361856"/>
            <a:ext cx="1925608" cy="638087"/>
          </a:xfrm>
        </p:spPr>
        <p:txBody>
          <a:bodyPr/>
          <a:lstStyle/>
          <a:p>
            <a:r>
              <a:rPr lang="en-US" dirty="0"/>
              <a:t>Linear equations, elimination, substitution, balancing coefficients, solving problems, linear inequalities, trial and improvement</a:t>
            </a:r>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5167710" y="5035669"/>
            <a:ext cx="1627330" cy="496953"/>
          </a:xfrm>
        </p:spPr>
        <p:txBody>
          <a:bodyPr/>
          <a:lstStyle/>
          <a:p>
            <a:pPr>
              <a:spcBef>
                <a:spcPts val="0"/>
              </a:spcBef>
            </a:pPr>
            <a:r>
              <a:rPr lang="en-GB" dirty="0"/>
              <a:t>1 x Non-Calculator Paper</a:t>
            </a:r>
          </a:p>
          <a:p>
            <a:pPr>
              <a:spcBef>
                <a:spcPts val="0"/>
              </a:spcBef>
            </a:pPr>
            <a:r>
              <a:rPr lang="en-GB" dirty="0"/>
              <a:t>1 x Calculator Paper</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224228" y="5509299"/>
            <a:ext cx="1984131" cy="443697"/>
          </a:xfrm>
        </p:spPr>
        <p:txBody>
          <a:bodyPr/>
          <a:lstStyle/>
          <a:p>
            <a:r>
              <a:rPr lang="en-US" dirty="0"/>
              <a:t>Count, Accuracy, Power &amp; Surds</a:t>
            </a:r>
            <a:endParaRPr lang="ru-RU" dirty="0"/>
          </a:p>
        </p:txBody>
      </p:sp>
      <p:sp>
        <p:nvSpPr>
          <p:cNvPr id="40" name="Text Placeholder 39">
            <a:extLst>
              <a:ext uri="{FF2B5EF4-FFF2-40B4-BE49-F238E27FC236}">
                <a16:creationId xmlns:a16="http://schemas.microsoft.com/office/drawing/2014/main" id="{BD0AFB30-1FB2-418E-B2D2-297AA3CD453D}"/>
              </a:ext>
            </a:extLst>
          </p:cNvPr>
          <p:cNvSpPr>
            <a:spLocks noGrp="1"/>
          </p:cNvSpPr>
          <p:nvPr>
            <p:ph type="body" sz="quarter" idx="46"/>
          </p:nvPr>
        </p:nvSpPr>
        <p:spPr>
          <a:xfrm>
            <a:off x="-10767" y="6247237"/>
            <a:ext cx="2165366" cy="469968"/>
          </a:xfrm>
        </p:spPr>
        <p:txBody>
          <a:bodyPr/>
          <a:lstStyle/>
          <a:p>
            <a:r>
              <a:rPr lang="en-US" dirty="0"/>
              <a:t>Rational numbers, reciprocals, terminating and recurring decimals, estimation, powers and roots, negative and fractional indices, surds, solving problems using limits of accuracy, choices and outcomes</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19003" y="5925943"/>
            <a:ext cx="1991078" cy="304102"/>
          </a:xfrm>
        </p:spPr>
        <p:txBody>
          <a:bodyPr/>
          <a:lstStyle/>
          <a:p>
            <a:r>
              <a:rPr lang="en-GB" dirty="0"/>
              <a:t>Quadratic Equations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808042" y="6453759"/>
            <a:ext cx="2158851" cy="638087"/>
          </a:xfrm>
        </p:spPr>
        <p:txBody>
          <a:bodyPr/>
          <a:lstStyle/>
          <a:p>
            <a:r>
              <a:rPr lang="en-GB" dirty="0"/>
              <a:t>Plotting quadratics, solving by quadratic formula, solving by completing the square, significant points of a quadratic curve, solve linear and non-linear, solve by intersection, quadratic simultaneous equations and quadratic inequalities</a:t>
            </a:r>
            <a:endParaRPr lang="ru-RU" dirty="0"/>
          </a:p>
        </p:txBody>
      </p:sp>
      <p:sp>
        <p:nvSpPr>
          <p:cNvPr id="41"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209102" y="6918534"/>
            <a:ext cx="1935328" cy="323530"/>
          </a:xfrm>
        </p:spPr>
        <p:txBody>
          <a:bodyPr/>
          <a:lstStyle/>
          <a:p>
            <a:r>
              <a:rPr lang="en-GB" dirty="0"/>
              <a:t>Probability</a:t>
            </a:r>
            <a:endParaRPr lang="ru-RU" dirty="0"/>
          </a:p>
        </p:txBody>
      </p:sp>
      <p:sp>
        <p:nvSpPr>
          <p:cNvPr id="42"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23831" y="7183638"/>
            <a:ext cx="1995596" cy="373168"/>
          </a:xfrm>
        </p:spPr>
        <p:txBody>
          <a:bodyPr/>
          <a:lstStyle/>
          <a:p>
            <a:r>
              <a:rPr lang="en-US" dirty="0"/>
              <a:t>Combined events, addition rules, probability tree diagrams, independent events, conditional probability</a:t>
            </a:r>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0" y="7238597"/>
            <a:ext cx="1690288" cy="304102"/>
          </a:xfrm>
        </p:spPr>
        <p:txBody>
          <a:bodyPr/>
          <a:lstStyle/>
          <a:p>
            <a:r>
              <a:rPr lang="en-US" dirty="0"/>
              <a:t>End of Year Test</a:t>
            </a:r>
            <a:endParaRPr lang="ru-RU" dirty="0"/>
          </a:p>
        </p:txBody>
      </p:sp>
      <p:sp>
        <p:nvSpPr>
          <p:cNvPr id="32" name="Text Placeholder 31">
            <a:extLst>
              <a:ext uri="{FF2B5EF4-FFF2-40B4-BE49-F238E27FC236}">
                <a16:creationId xmlns:a16="http://schemas.microsoft.com/office/drawing/2014/main" id="{014ADAF4-D76A-486A-BD20-92251BFE5E00}"/>
              </a:ext>
            </a:extLst>
          </p:cNvPr>
          <p:cNvSpPr>
            <a:spLocks noGrp="1"/>
          </p:cNvSpPr>
          <p:nvPr>
            <p:ph type="body" sz="quarter" idx="38"/>
          </p:nvPr>
        </p:nvSpPr>
        <p:spPr>
          <a:xfrm>
            <a:off x="5700899" y="7532768"/>
            <a:ext cx="1407768" cy="396215"/>
          </a:xfrm>
        </p:spPr>
        <p:txBody>
          <a:bodyPr/>
          <a:lstStyle/>
          <a:p>
            <a:pPr>
              <a:spcBef>
                <a:spcPts val="0"/>
              </a:spcBef>
            </a:pPr>
            <a:r>
              <a:rPr lang="en-GB" dirty="0"/>
              <a:t>1 x Non Calculator</a:t>
            </a:r>
          </a:p>
          <a:p>
            <a:pPr>
              <a:spcBef>
                <a:spcPts val="0"/>
              </a:spcBef>
            </a:pPr>
            <a:r>
              <a:rPr lang="en-GB" dirty="0"/>
              <a:t>1 x Calculator </a:t>
            </a:r>
            <a:endParaRPr lang="ru-RU" dirty="0"/>
          </a:p>
        </p:txBody>
      </p:sp>
      <p:pic>
        <p:nvPicPr>
          <p:cNvPr id="69" name="Picture Placeholder 68"/>
          <p:cNvPicPr>
            <a:picLocks noGrp="1" noChangeAspect="1"/>
          </p:cNvPicPr>
          <p:nvPr>
            <p:ph type="pic" sz="quarter" idx="52"/>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a:xfrm>
            <a:off x="6405498" y="6028476"/>
            <a:ext cx="364891" cy="364891"/>
          </a:xfrm>
        </p:spPr>
      </p:pic>
      <p:pic>
        <p:nvPicPr>
          <p:cNvPr id="77" name="Picture Placeholder 76"/>
          <p:cNvPicPr>
            <a:picLocks noGrp="1" noChangeAspect="1"/>
          </p:cNvPicPr>
          <p:nvPr>
            <p:ph type="pic" sz="quarter" idx="54"/>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pic>
        <p:nvPicPr>
          <p:cNvPr id="94" name="Picture Placeholder 93"/>
          <p:cNvPicPr>
            <a:picLocks noGrp="1" noChangeAspect="1"/>
          </p:cNvPicPr>
          <p:nvPr>
            <p:ph type="pic" sz="quarter" idx="59"/>
          </p:nvPr>
        </p:nvPicPr>
        <p:blipFill>
          <a:blip r:embed="rId5">
            <a:lum bright="70000" contrast="-70000"/>
            <a:extLst>
              <a:ext uri="{28A0092B-C50C-407E-A947-70E740481C1C}">
                <a14:useLocalDpi xmlns:a14="http://schemas.microsoft.com/office/drawing/2010/main" val="0"/>
              </a:ext>
            </a:extLst>
          </a:blip>
          <a:srcRect t="1245" b="1245"/>
          <a:stretch>
            <a:fillRect/>
          </a:stretch>
        </p:blipFill>
        <p:spPr>
          <a:xfrm>
            <a:off x="46051" y="5566098"/>
            <a:ext cx="464821" cy="312503"/>
          </a:xfrm>
        </p:spPr>
      </p:pic>
      <p:pic>
        <p:nvPicPr>
          <p:cNvPr id="99" name="Picture Placeholder 98"/>
          <p:cNvPicPr>
            <a:picLocks noGrp="1" noChangeAspect="1"/>
          </p:cNvPicPr>
          <p:nvPr>
            <p:ph type="pic" sz="quarter" idx="59"/>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2494" b="2494"/>
          <a:stretch>
            <a:fillRect/>
          </a:stretch>
        </p:blipFill>
        <p:spPr>
          <a:xfrm>
            <a:off x="6349022" y="2574337"/>
            <a:ext cx="337854" cy="370154"/>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400011" y="8285275"/>
            <a:ext cx="414942" cy="414942"/>
          </a:xfrm>
          <a:prstGeom prst="rect">
            <a:avLst/>
          </a:prstGeom>
        </p:spPr>
      </p:pic>
      <p:sp>
        <p:nvSpPr>
          <p:cNvPr id="5" name="TextBox 4"/>
          <p:cNvSpPr txBox="1"/>
          <p:nvPr/>
        </p:nvSpPr>
        <p:spPr>
          <a:xfrm>
            <a:off x="4645004" y="4148724"/>
            <a:ext cx="2308977" cy="615553"/>
          </a:xfrm>
          <a:prstGeom prst="rect">
            <a:avLst/>
          </a:prstGeom>
          <a:noFill/>
          <a:ln>
            <a:noFill/>
          </a:ln>
        </p:spPr>
        <p:txBody>
          <a:bodyPr wrap="square" rtlCol="0">
            <a:spAutoFit/>
          </a:bodyPr>
          <a:lstStyle/>
          <a:p>
            <a:pPr algn="ctr"/>
            <a:r>
              <a:rPr lang="en-GB" sz="1000" b="1" dirty="0">
                <a:solidFill>
                  <a:srgbClr val="FFFF00"/>
                </a:solidFill>
              </a:rPr>
              <a:t>DID YOU KNOW?</a:t>
            </a:r>
            <a:endParaRPr lang="en-GB" sz="800" b="1" dirty="0">
              <a:solidFill>
                <a:srgbClr val="FFFF00"/>
              </a:solidFill>
            </a:endParaRPr>
          </a:p>
          <a:p>
            <a:pPr algn="ctr"/>
            <a:r>
              <a:rPr lang="en-GB" sz="800" dirty="0">
                <a:solidFill>
                  <a:srgbClr val="FFFF00"/>
                </a:solidFill>
              </a:rPr>
              <a:t>A googol is the large number 10¹⁰⁰</a:t>
            </a:r>
          </a:p>
          <a:p>
            <a:pPr algn="ctr"/>
            <a:r>
              <a:rPr lang="en-GB" sz="800" dirty="0">
                <a:solidFill>
                  <a:srgbClr val="FFFF00"/>
                </a:solidFill>
              </a:rPr>
              <a:t>In decimal notation, it is written as the digit 1 followed by one hundred zeroes</a:t>
            </a:r>
            <a:r>
              <a:rPr lang="en-GB" sz="800" dirty="0"/>
              <a:t>.</a:t>
            </a:r>
            <a:endParaRPr lang="en-GB" sz="800" dirty="0">
              <a:solidFill>
                <a:srgbClr val="FFFF00"/>
              </a:solidFill>
            </a:endParaRPr>
          </a:p>
        </p:txBody>
      </p:sp>
      <p:pic>
        <p:nvPicPr>
          <p:cNvPr id="3" name="Picture 2"/>
          <p:cNvPicPr>
            <a:picLocks noChangeAspect="1"/>
          </p:cNvPicPr>
          <p:nvPr/>
        </p:nvPicPr>
        <p:blipFill>
          <a:blip r:embed="rId8"/>
          <a:stretch>
            <a:fillRect/>
          </a:stretch>
        </p:blipFill>
        <p:spPr>
          <a:xfrm>
            <a:off x="1318746" y="8262507"/>
            <a:ext cx="419100" cy="352425"/>
          </a:xfrm>
          <a:prstGeom prst="rect">
            <a:avLst/>
          </a:prstGeom>
        </p:spPr>
      </p:pic>
      <p:pic>
        <p:nvPicPr>
          <p:cNvPr id="1026" name="Picture 2" descr="Image result for food icon"/>
          <p:cNvPicPr>
            <a:picLocks noChangeAspect="1" noChangeArrowheads="1"/>
          </p:cNvPicPr>
          <p:nvPr/>
        </p:nvPicPr>
        <p:blipFill>
          <a:blip r:embed="rId9">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839365" y="8311577"/>
            <a:ext cx="399866" cy="4096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Placeholder 67"/>
          <p:cNvPicPr>
            <a:picLocks noGrp="1" noChangeAspect="1"/>
          </p:cNvPicPr>
          <p:nvPr>
            <p:ph type="pic" sz="quarter" idx="56"/>
          </p:nvPr>
        </p:nvPicPr>
        <p:blipFill rotWithShape="1">
          <a:blip r:embed="rId10">
            <a:grayscl/>
            <a:extLst>
              <a:ext uri="{28A0092B-C50C-407E-A947-70E740481C1C}">
                <a14:useLocalDpi xmlns:a14="http://schemas.microsoft.com/office/drawing/2010/main" val="0"/>
              </a:ext>
            </a:extLst>
          </a:blip>
          <a:srcRect l="315" t="-1" r="77172" b="-12295"/>
          <a:stretch/>
        </p:blipFill>
        <p:spPr>
          <a:xfrm>
            <a:off x="30963" y="4579325"/>
            <a:ext cx="320839" cy="447217"/>
          </a:xfrm>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80678" y="4749674"/>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Mid-Year Test</a:t>
            </a:r>
            <a:endParaRPr lang="ru-RU" dirty="0"/>
          </a:p>
        </p:txBody>
      </p:sp>
      <p:pic>
        <p:nvPicPr>
          <p:cNvPr id="75" name="Picture Placeholder 67"/>
          <p:cNvPicPr>
            <a:picLocks noGrp="1" noChangeAspect="1"/>
          </p:cNvPicPr>
          <p:nvPr>
            <p:ph type="pic" sz="quarter" idx="56"/>
          </p:nvPr>
        </p:nvPicPr>
        <p:blipFill rotWithShape="1">
          <a:blip r:embed="rId11">
            <a:grayscl/>
            <a:extLst>
              <a:ext uri="{BEBA8EAE-BF5A-486C-A8C5-ECC9F3942E4B}">
                <a14:imgProps xmlns:a14="http://schemas.microsoft.com/office/drawing/2010/main">
                  <a14:imgLayer r:embed="rId12">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5828" y="3836366"/>
            <a:ext cx="388054" cy="405512"/>
          </a:xfrm>
        </p:spPr>
      </p:pic>
      <p:pic>
        <p:nvPicPr>
          <p:cNvPr id="128" name="Picture Placeholder 62"/>
          <p:cNvPicPr>
            <a:picLocks noGrp="1" noChangeAspect="1"/>
          </p:cNvPicPr>
          <p:nvPr>
            <p:ph type="pic" sz="quarter" idx="55"/>
          </p:nvPr>
        </p:nvPicPr>
        <p:blipFill>
          <a:blip r:embed="rId13">
            <a:lum bright="70000" contrast="-70000"/>
            <a:extLst>
              <a:ext uri="{28A0092B-C50C-407E-A947-70E740481C1C}">
                <a14:useLocalDpi xmlns:a14="http://schemas.microsoft.com/office/drawing/2010/main" val="0"/>
              </a:ext>
            </a:extLst>
          </a:blip>
          <a:srcRect t="180" b="180"/>
          <a:stretch>
            <a:fillRect/>
          </a:stretch>
        </p:blipFill>
        <p:spPr>
          <a:xfrm>
            <a:off x="269093" y="8128117"/>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pic>
        <p:nvPicPr>
          <p:cNvPr id="79" name="Picture Placeholder 3"/>
          <p:cNvPicPr>
            <a:picLocks noGrp="1" noChangeAspect="1"/>
          </p:cNvPicPr>
          <p:nvPr>
            <p:ph type="pic" sz="quarter" idx="20"/>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677" y="4524654"/>
            <a:ext cx="813600" cy="813600"/>
          </a:xfrm>
        </p:spPr>
      </p:pic>
      <p:pic>
        <p:nvPicPr>
          <p:cNvPr id="80" name="Picture Placeholder 7"/>
          <p:cNvPicPr>
            <a:picLocks noGrp="1" noChangeAspect="1"/>
          </p:cNvPicPr>
          <p:nvPr>
            <p:ph type="pic" sz="quarter" idx="28"/>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1871" y="7418359"/>
            <a:ext cx="813600" cy="813600"/>
          </a:xfrm>
        </p:spPr>
      </p:pic>
      <p:pic>
        <p:nvPicPr>
          <p:cNvPr id="95" name="Picture Placeholder 45"/>
          <p:cNvPicPr>
            <a:picLocks noGrp="1" noChangeAspect="1"/>
          </p:cNvPicPr>
          <p:nvPr>
            <p:ph type="pic" sz="quarter" idx="11"/>
          </p:nvPr>
        </p:nvPicPr>
        <p:blipFill>
          <a:blip r:embed="rId15">
            <a:duotone>
              <a:prstClr val="black"/>
              <a:schemeClr val="accent3">
                <a:tint val="45000"/>
                <a:satMod val="400000"/>
              </a:schemeClr>
            </a:duotone>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l="97" r="97"/>
          <a:stretch>
            <a:fillRect/>
          </a:stretch>
        </p:blipFill>
        <p:spPr>
          <a:xfrm>
            <a:off x="2388138" y="5273309"/>
            <a:ext cx="813600" cy="813600"/>
          </a:xfrm>
        </p:spPr>
      </p:pic>
      <p:pic>
        <p:nvPicPr>
          <p:cNvPr id="102" name="Picture Placeholder 9"/>
          <p:cNvPicPr>
            <a:picLocks noGrp="1" noChangeAspect="1"/>
          </p:cNvPicPr>
          <p:nvPr>
            <p:ph type="pic" sz="quarter" idx="25"/>
          </p:nvPr>
        </p:nvPicPr>
        <p:blipFill>
          <a:blip r:embed="rId17">
            <a:clrChange>
              <a:clrFrom>
                <a:srgbClr val="000000"/>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0767" y="1651353"/>
            <a:ext cx="813600" cy="813600"/>
          </a:xfrm>
        </p:spPr>
      </p:pic>
      <p:sp>
        <p:nvSpPr>
          <p:cNvPr id="114" name="TextBox 113"/>
          <p:cNvSpPr txBox="1"/>
          <p:nvPr/>
        </p:nvSpPr>
        <p:spPr>
          <a:xfrm>
            <a:off x="-10767" y="8508775"/>
            <a:ext cx="3406952" cy="615553"/>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People who were good at maths as young children go on to earn more than other similar children by the time they are 30, a study has found. Source: BBC NEWS</a:t>
            </a:r>
          </a:p>
        </p:txBody>
      </p:sp>
      <p:sp>
        <p:nvSpPr>
          <p:cNvPr id="63"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53101" y="7837804"/>
            <a:ext cx="1199619" cy="294188"/>
          </a:xfrm>
        </p:spPr>
        <p:txBody>
          <a:bodyPr/>
          <a:lstStyle/>
          <a:p>
            <a:r>
              <a:rPr lang="en-GB" dirty="0"/>
              <a:t>Statistics</a:t>
            </a:r>
            <a:endParaRPr lang="ru-RU" dirty="0"/>
          </a:p>
        </p:txBody>
      </p:sp>
      <p:sp>
        <p:nvSpPr>
          <p:cNvPr id="65"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838111" y="8128117"/>
            <a:ext cx="1986998" cy="638087"/>
          </a:xfrm>
        </p:spPr>
        <p:txBody>
          <a:bodyPr/>
          <a:lstStyle/>
          <a:p>
            <a:r>
              <a:rPr lang="en-GB" dirty="0"/>
              <a:t>Sampling data, frequency polygons, cumulative frequency graphs, box plots, comparing data and histograms</a:t>
            </a:r>
            <a:endParaRPr lang="ru-RU" dirty="0"/>
          </a:p>
        </p:txBody>
      </p:sp>
      <p:sp>
        <p:nvSpPr>
          <p:cNvPr id="66"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1596278" y="7863805"/>
            <a:ext cx="1740461" cy="288501"/>
          </a:xfrm>
        </p:spPr>
        <p:txBody>
          <a:bodyPr/>
          <a:lstStyle/>
          <a:p>
            <a:r>
              <a:rPr lang="en-GB" dirty="0"/>
              <a:t>Variation</a:t>
            </a:r>
            <a:endParaRPr lang="ru-RU" dirty="0"/>
          </a:p>
        </p:txBody>
      </p:sp>
      <p:sp>
        <p:nvSpPr>
          <p:cNvPr id="70"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1620923" y="8124191"/>
            <a:ext cx="1713580" cy="373168"/>
          </a:xfrm>
        </p:spPr>
        <p:txBody>
          <a:bodyPr/>
          <a:lstStyle/>
          <a:p>
            <a:r>
              <a:rPr lang="en-US" dirty="0"/>
              <a:t>Direct and inverse proportion</a:t>
            </a:r>
            <a:endParaRPr lang="ru-RU" dirty="0"/>
          </a:p>
        </p:txBody>
      </p:sp>
      <p:sp>
        <p:nvSpPr>
          <p:cNvPr id="78" name="TextBox 77"/>
          <p:cNvSpPr txBox="1"/>
          <p:nvPr/>
        </p:nvSpPr>
        <p:spPr>
          <a:xfrm>
            <a:off x="46051" y="4791627"/>
            <a:ext cx="2136450" cy="823302"/>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750" dirty="0">
                <a:solidFill>
                  <a:srgbClr val="FFFF00"/>
                </a:solidFill>
              </a:rPr>
              <a:t>Learning algebra helps to develop your critical thinking skills. This includes problem solving, logic, patterns, and reasoning. You need to know algebra for many professions, especially those in science and maths.</a:t>
            </a:r>
          </a:p>
        </p:txBody>
      </p:sp>
      <p:pic>
        <p:nvPicPr>
          <p:cNvPr id="83" name="Picture Placeholder 84" descr="Cubes icon">
            <a:extLst>
              <a:ext uri="{FF2B5EF4-FFF2-40B4-BE49-F238E27FC236}">
                <a16:creationId xmlns:a16="http://schemas.microsoft.com/office/drawing/2014/main" id="{2B9CA395-C630-4D04-8BD8-EF76AEB56222}"/>
              </a:ext>
            </a:extLst>
          </p:cNvPr>
          <p:cNvPicPr>
            <a:picLocks noGrp="1" noChangeAspect="1"/>
          </p:cNvPicPr>
          <p:nvPr>
            <p:ph type="pic" sz="quarter" idx="21"/>
          </p:nvPr>
        </p:nvPicPr>
        <p:blipFill>
          <a:blip r:embed="rId18">
            <a:duotone>
              <a:schemeClr val="accent5">
                <a:shade val="45000"/>
                <a:satMod val="135000"/>
              </a:schemeClr>
              <a:prstClr val="white"/>
            </a:duotone>
            <a:extLst>
              <a:ext uri="{96DAC541-7B7A-43D3-8B79-37D633B846F1}">
                <asvg:svgBlip xmlns:asvg="http://schemas.microsoft.com/office/drawing/2016/SVG/main" r:embed="rId19"/>
              </a:ext>
            </a:extLst>
          </a:blip>
          <a:srcRect l="97" r="97"/>
          <a:stretch>
            <a:fillRect/>
          </a:stretch>
        </p:blipFill>
        <p:spPr>
          <a:xfrm>
            <a:off x="2425631" y="895706"/>
            <a:ext cx="813600" cy="813600"/>
          </a:xfrm>
        </p:spPr>
      </p:pic>
      <p:pic>
        <p:nvPicPr>
          <p:cNvPr id="85" name="Picture Placeholder 9"/>
          <p:cNvPicPr>
            <a:picLocks noGrp="1" noChangeAspect="1"/>
          </p:cNvPicPr>
          <p:nvPr>
            <p:ph type="pic" sz="quarter" idx="25"/>
          </p:nvPr>
        </p:nvPicPr>
        <p:blipFill>
          <a:blip r:embed="rId20">
            <a:clrChange>
              <a:clrFrom>
                <a:srgbClr val="000000"/>
              </a:clrFrom>
              <a:clrTo>
                <a:srgbClr val="000000">
                  <a:alpha val="0"/>
                </a:srgbClr>
              </a:clrTo>
            </a:clrChange>
            <a:duotone>
              <a:prstClr val="black"/>
              <a:schemeClr val="accent3">
                <a:tint val="45000"/>
                <a:satMod val="400000"/>
              </a:schemeClr>
            </a:duotone>
            <a:extLst>
              <a:ext uri="{BEBA8EAE-BF5A-486C-A8C5-ECC9F3942E4B}">
                <a14:imgProps xmlns:a14="http://schemas.microsoft.com/office/drawing/2010/main">
                  <a14:imgLayer r:embed="rId21">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372228" y="3828015"/>
            <a:ext cx="813600" cy="813600"/>
          </a:xfrm>
        </p:spPr>
      </p:pic>
      <p:pic>
        <p:nvPicPr>
          <p:cNvPr id="60" name="Picture 12" descr="Image result for are you a maths genius sarah brow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3076" y="57015"/>
            <a:ext cx="1171094" cy="1171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simpsons and their mathematical secrets"/>
          <p:cNvPicPr>
            <a:picLocks noChangeAspect="1" noChangeArrowheads="1"/>
          </p:cNvPicPr>
          <p:nvPr/>
        </p:nvPicPr>
        <p:blipFill rotWithShape="1">
          <a:blip r:embed="rId23">
            <a:extLst>
              <a:ext uri="{28A0092B-C50C-407E-A947-70E740481C1C}">
                <a14:useLocalDpi xmlns:a14="http://schemas.microsoft.com/office/drawing/2010/main" val="0"/>
              </a:ext>
            </a:extLst>
          </a:blip>
          <a:srcRect b="10240"/>
          <a:stretch/>
        </p:blipFill>
        <p:spPr bwMode="auto">
          <a:xfrm>
            <a:off x="5112588" y="54028"/>
            <a:ext cx="854546" cy="1174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ife-Changing Magic of Numbers by Bobby Seagull"/>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54134" y="58456"/>
            <a:ext cx="716255" cy="117902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Placeholder 58"/>
          <p:cNvPicPr>
            <a:picLocks noGrp="1" noChangeAspect="1"/>
          </p:cNvPicPr>
          <p:nvPr>
            <p:ph type="pic" sz="quarter" idx="11"/>
          </p:nvPr>
        </p:nvPicPr>
        <p:blipFill>
          <a:blip r:embed="rId25">
            <a:duotone>
              <a:prstClr val="black"/>
              <a:schemeClr val="accent4">
                <a:tint val="45000"/>
                <a:satMod val="400000"/>
              </a:schemeClr>
            </a:duotone>
            <a:extLst>
              <a:ext uri="{28A0092B-C50C-407E-A947-70E740481C1C}">
                <a14:useLocalDpi xmlns:a14="http://schemas.microsoft.com/office/drawing/2010/main" val="0"/>
              </a:ext>
            </a:extLst>
          </a:blip>
          <a:srcRect l="97" r="97"/>
          <a:stretch>
            <a:fillRect/>
          </a:stretch>
        </p:blipFill>
        <p:spPr>
          <a:xfrm>
            <a:off x="2400011" y="2386384"/>
            <a:ext cx="813600" cy="813600"/>
          </a:xfrm>
        </p:spPr>
      </p:pic>
      <p:pic>
        <p:nvPicPr>
          <p:cNvPr id="68" name="Picture Placeholder 14"/>
          <p:cNvPicPr>
            <a:picLocks noGrp="1" noChangeAspect="1"/>
          </p:cNvPicPr>
          <p:nvPr>
            <p:ph type="pic" sz="quarter" idx="26"/>
          </p:nvPr>
        </p:nvPicPr>
        <p:blipFill>
          <a:blip r:embed="rId2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37457" y="3082819"/>
            <a:ext cx="813600" cy="813600"/>
          </a:xfrm>
        </p:spPr>
      </p:pic>
      <p:pic>
        <p:nvPicPr>
          <p:cNvPr id="74" name="Picture Placeholder 9"/>
          <p:cNvPicPr>
            <a:picLocks noGrp="1" noChangeAspect="1"/>
          </p:cNvPicPr>
          <p:nvPr>
            <p:ph type="pic" sz="quarter" idx="25"/>
          </p:nvPr>
        </p:nvPicPr>
        <p:blipFill>
          <a:blip r:embed="rId20">
            <a:clrChange>
              <a:clrFrom>
                <a:srgbClr val="000000"/>
              </a:clrFrom>
              <a:clrTo>
                <a:srgbClr val="000000">
                  <a:alpha val="0"/>
                </a:srgbClr>
              </a:clrTo>
            </a:clrChange>
            <a:duotone>
              <a:prstClr val="black"/>
              <a:schemeClr val="accent2">
                <a:tint val="45000"/>
                <a:satMod val="400000"/>
              </a:schemeClr>
            </a:duotone>
            <a:extLst>
              <a:ext uri="{BEBA8EAE-BF5A-486C-A8C5-ECC9F3942E4B}">
                <a14:imgProps xmlns:a14="http://schemas.microsoft.com/office/drawing/2010/main">
                  <a14:imgLayer r:embed="rId21">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3653354" y="5976524"/>
            <a:ext cx="813600" cy="813600"/>
          </a:xfrm>
        </p:spPr>
      </p:pic>
      <p:pic>
        <p:nvPicPr>
          <p:cNvPr id="11" name="Picture Placeholder 10"/>
          <p:cNvPicPr>
            <a:picLocks noGrp="1" noChangeAspect="1"/>
          </p:cNvPicPr>
          <p:nvPr>
            <p:ph type="pic" sz="quarter" idx="27"/>
          </p:nvPr>
        </p:nvPicPr>
        <p:blipFill>
          <a:blip r:embed="rId27">
            <a:duotone>
              <a:schemeClr val="accent1">
                <a:shade val="45000"/>
                <a:satMod val="135000"/>
              </a:schemeClr>
              <a:prstClr val="white"/>
            </a:duotone>
            <a:extLst>
              <a:ext uri="{28A0092B-C50C-407E-A947-70E740481C1C}">
                <a14:useLocalDpi xmlns:a14="http://schemas.microsoft.com/office/drawing/2010/main" val="0"/>
              </a:ext>
            </a:extLst>
          </a:blip>
          <a:srcRect l="97" r="97"/>
          <a:stretch>
            <a:fillRect/>
          </a:stretch>
        </p:blipFill>
        <p:spPr/>
      </p:pic>
      <p:pic>
        <p:nvPicPr>
          <p:cNvPr id="82" name="Picture 81"/>
          <p:cNvPicPr>
            <a:picLocks noChangeAspect="1"/>
          </p:cNvPicPr>
          <p:nvPr/>
        </p:nvPicPr>
        <p:blipFill>
          <a:blip r:embed="rId28">
            <a:lum bright="70000" contrast="-70000"/>
            <a:extLst>
              <a:ext uri="{28A0092B-C50C-407E-A947-70E740481C1C}">
                <a14:useLocalDpi xmlns:a14="http://schemas.microsoft.com/office/drawing/2010/main" val="0"/>
              </a:ext>
            </a:extLst>
          </a:blip>
          <a:stretch>
            <a:fillRect/>
          </a:stretch>
        </p:blipFill>
        <p:spPr>
          <a:xfrm>
            <a:off x="68843" y="6650301"/>
            <a:ext cx="387321" cy="387321"/>
          </a:xfrm>
          <a:prstGeom prst="rect">
            <a:avLst/>
          </a:prstGeom>
        </p:spPr>
      </p:pic>
      <p:pic>
        <p:nvPicPr>
          <p:cNvPr id="84" name="Picture Placeholder 67"/>
          <p:cNvPicPr>
            <a:picLocks noGrp="1" noChangeAspect="1"/>
          </p:cNvPicPr>
          <p:nvPr>
            <p:ph type="pic" sz="quarter" idx="56"/>
          </p:nvPr>
        </p:nvPicPr>
        <p:blipFill rotWithShape="1">
          <a:blip r:embed="rId11">
            <a:grayscl/>
            <a:extLst>
              <a:ext uri="{BEBA8EAE-BF5A-486C-A8C5-ECC9F3942E4B}">
                <a14:imgProps xmlns:a14="http://schemas.microsoft.com/office/drawing/2010/main">
                  <a14:imgLayer r:embed="rId12">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77276" t="-1" r="315" b="1263"/>
          <a:stretch/>
        </p:blipFill>
        <p:spPr>
          <a:xfrm>
            <a:off x="17666" y="4189303"/>
            <a:ext cx="326673" cy="402226"/>
          </a:xfrm>
        </p:spPr>
      </p:pic>
      <p:sp>
        <p:nvSpPr>
          <p:cNvPr id="86" name="TextBox 85"/>
          <p:cNvSpPr txBox="1"/>
          <p:nvPr/>
        </p:nvSpPr>
        <p:spPr>
          <a:xfrm>
            <a:off x="0" y="7595295"/>
            <a:ext cx="1980909" cy="615553"/>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There were more Selfie related fatalities than Shark attack deaths in 2018</a:t>
            </a:r>
          </a:p>
        </p:txBody>
      </p:sp>
      <p:sp>
        <p:nvSpPr>
          <p:cNvPr id="87" name="TextBox 86"/>
          <p:cNvSpPr txBox="1"/>
          <p:nvPr/>
        </p:nvSpPr>
        <p:spPr>
          <a:xfrm>
            <a:off x="4488787" y="5336868"/>
            <a:ext cx="1661368" cy="615553"/>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The famous NBA 24 second shot was created using an quadratic equation</a:t>
            </a:r>
          </a:p>
        </p:txBody>
      </p:sp>
      <p:pic>
        <p:nvPicPr>
          <p:cNvPr id="88" name="Picture 87"/>
          <p:cNvPicPr>
            <a:picLocks noChangeAspect="1"/>
          </p:cNvPicPr>
          <p:nvPr/>
        </p:nvPicPr>
        <p:blipFill>
          <a:blip r:embed="rId29">
            <a:lum bright="70000" contrast="-70000"/>
            <a:extLst>
              <a:ext uri="{28A0092B-C50C-407E-A947-70E740481C1C}">
                <a14:useLocalDpi xmlns:a14="http://schemas.microsoft.com/office/drawing/2010/main" val="0"/>
              </a:ext>
            </a:extLst>
          </a:blip>
          <a:stretch>
            <a:fillRect/>
          </a:stretch>
        </p:blipFill>
        <p:spPr>
          <a:xfrm>
            <a:off x="6211579" y="5320795"/>
            <a:ext cx="558810" cy="558810"/>
          </a:xfrm>
          <a:prstGeom prst="rect">
            <a:avLst/>
          </a:prstGeom>
        </p:spPr>
      </p:pic>
      <p:pic>
        <p:nvPicPr>
          <p:cNvPr id="101" name="Picture Placeholder 100"/>
          <p:cNvPicPr>
            <a:picLocks noGrp="1" noChangeAspect="1"/>
          </p:cNvPicPr>
          <p:nvPr>
            <p:ph type="pic" sz="quarter" idx="59"/>
          </p:nvPr>
        </p:nvPicPr>
        <p:blipFill>
          <a:blip r:embed="rId30">
            <a:lum bright="70000" contrast="-70000"/>
            <a:extLst>
              <a:ext uri="{28A0092B-C50C-407E-A947-70E740481C1C}">
                <a14:useLocalDpi xmlns:a14="http://schemas.microsoft.com/office/drawing/2010/main" val="0"/>
              </a:ext>
            </a:extLst>
          </a:blip>
          <a:srcRect t="180" b="180"/>
          <a:stretch>
            <a:fillRect/>
          </a:stretch>
        </p:blipFill>
        <p:spPr>
          <a:xfrm>
            <a:off x="762531" y="8144872"/>
            <a:ext cx="439737" cy="438150"/>
          </a:xfrm>
        </p:spPr>
      </p:pic>
      <p:pic>
        <p:nvPicPr>
          <p:cNvPr id="115" name="Picture Placeholder 114"/>
          <p:cNvPicPr>
            <a:picLocks noGrp="1" noChangeAspect="1"/>
          </p:cNvPicPr>
          <p:nvPr>
            <p:ph type="pic" sz="quarter" idx="59"/>
          </p:nvPr>
        </p:nvPicPr>
        <p:blipFill>
          <a:blip r:embed="rId31">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a:off x="1252396" y="8007270"/>
            <a:ext cx="635125" cy="635125"/>
          </a:xfrm>
        </p:spPr>
      </p:pic>
      <p:pic>
        <p:nvPicPr>
          <p:cNvPr id="71" name="Picture Placeholder 9"/>
          <p:cNvPicPr>
            <a:picLocks noGrp="1" noChangeAspect="1"/>
          </p:cNvPicPr>
          <p:nvPr>
            <p:ph type="pic" sz="quarter" idx="25"/>
          </p:nvPr>
        </p:nvPicPr>
        <p:blipFill>
          <a:blip r:embed="rId17">
            <a:clrChange>
              <a:clrFrom>
                <a:srgbClr val="000000"/>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419063" y="918259"/>
            <a:ext cx="813600" cy="813600"/>
          </a:xfrm>
        </p:spPr>
      </p:pic>
      <p:pic>
        <p:nvPicPr>
          <p:cNvPr id="81" name="Picture Placeholder 73"/>
          <p:cNvPicPr>
            <a:picLocks noGrp="1" noChangeAspect="1"/>
          </p:cNvPicPr>
          <p:nvPr>
            <p:ph type="pic" sz="quarter" idx="53"/>
          </p:nvPr>
        </p:nvPicPr>
        <p:blipFill>
          <a:blip r:embed="rId32">
            <a:lum bright="70000" contrast="-70000"/>
            <a:extLst>
              <a:ext uri="{28A0092B-C50C-407E-A947-70E740481C1C}">
                <a14:useLocalDpi xmlns:a14="http://schemas.microsoft.com/office/drawing/2010/main" val="0"/>
              </a:ext>
            </a:extLst>
          </a:blip>
          <a:srcRect t="180" b="180"/>
          <a:stretch>
            <a:fillRect/>
          </a:stretch>
        </p:blipFill>
        <p:spPr>
          <a:xfrm flipH="1">
            <a:off x="61124" y="3152462"/>
            <a:ext cx="558493" cy="558493"/>
          </a:xfrm>
        </p:spPr>
      </p:pic>
      <p:pic>
        <p:nvPicPr>
          <p:cNvPr id="89" name="Picture Placeholder 76">
            <a:extLst>
              <a:ext uri="{FF2B5EF4-FFF2-40B4-BE49-F238E27FC236}">
                <a16:creationId xmlns:a16="http://schemas.microsoft.com/office/drawing/2014/main" id="{F1E0AB54-0FC7-4F94-9BA9-F0EDF1A13AAA}"/>
              </a:ext>
            </a:extLst>
          </p:cNvPr>
          <p:cNvPicPr>
            <a:picLocks noChangeAspect="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25569" y="2019873"/>
            <a:ext cx="463898" cy="333555"/>
          </a:xfrm>
          <a:prstGeom prst="rect">
            <a:avLst/>
          </a:prstGeom>
        </p:spPr>
      </p:pic>
      <p:pic>
        <p:nvPicPr>
          <p:cNvPr id="90" name="Picture Placeholder 67"/>
          <p:cNvPicPr>
            <a:picLocks noGrp="1" noChangeAspect="1"/>
          </p:cNvPicPr>
          <p:nvPr>
            <p:ph type="pic" sz="quarter" idx="56"/>
          </p:nvPr>
        </p:nvPicPr>
        <p:blipFill rotWithShape="1">
          <a:blip r:embed="rId11">
            <a:grayscl/>
            <a:extLst>
              <a:ext uri="{28A0092B-C50C-407E-A947-70E740481C1C}">
                <a14:useLocalDpi xmlns:a14="http://schemas.microsoft.com/office/drawing/2010/main" val="0"/>
              </a:ext>
            </a:extLst>
          </a:blip>
          <a:srcRect l="50480" t="-1" r="22900" b="455"/>
          <a:stretch/>
        </p:blipFill>
        <p:spPr>
          <a:xfrm>
            <a:off x="1692709" y="2142248"/>
            <a:ext cx="422885" cy="441910"/>
          </a:xfrm>
        </p:spPr>
      </p:pic>
      <p:sp>
        <p:nvSpPr>
          <p:cNvPr id="91" name="Text Placeholder 26">
            <a:extLst>
              <a:ext uri="{FF2B5EF4-FFF2-40B4-BE49-F238E27FC236}">
                <a16:creationId xmlns:a16="http://schemas.microsoft.com/office/drawing/2014/main" id="{03480A58-2636-4B0F-8622-C58479D728B7}"/>
              </a:ext>
            </a:extLst>
          </p:cNvPr>
          <p:cNvSpPr txBox="1">
            <a:spLocks/>
          </p:cNvSpPr>
          <p:nvPr/>
        </p:nvSpPr>
        <p:spPr>
          <a:xfrm>
            <a:off x="425675" y="3302608"/>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dirty="0"/>
              <a:t>Autumn Test</a:t>
            </a:r>
            <a:endParaRPr lang="ru-RU" dirty="0"/>
          </a:p>
        </p:txBody>
      </p:sp>
      <p:sp>
        <p:nvSpPr>
          <p:cNvPr id="92" name="Text Placeholder 27">
            <a:extLst>
              <a:ext uri="{FF2B5EF4-FFF2-40B4-BE49-F238E27FC236}">
                <a16:creationId xmlns:a16="http://schemas.microsoft.com/office/drawing/2014/main" id="{B72395C7-7F03-4CDF-9E34-253DCE1C06A4}"/>
              </a:ext>
            </a:extLst>
          </p:cNvPr>
          <p:cNvSpPr txBox="1">
            <a:spLocks/>
          </p:cNvSpPr>
          <p:nvPr/>
        </p:nvSpPr>
        <p:spPr>
          <a:xfrm>
            <a:off x="452966" y="3584005"/>
            <a:ext cx="1627330" cy="4969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ts val="0"/>
              </a:spcBef>
            </a:pPr>
            <a:r>
              <a:rPr lang="en-GB" dirty="0"/>
              <a:t>1 x Calculator Paper</a:t>
            </a:r>
          </a:p>
        </p:txBody>
      </p:sp>
    </p:spTree>
    <p:extLst>
      <p:ext uri="{BB962C8B-B14F-4D97-AF65-F5344CB8AC3E}">
        <p14:creationId xmlns:p14="http://schemas.microsoft.com/office/powerpoint/2010/main" val="126315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54616" y="13823"/>
            <a:ext cx="3718759" cy="920153"/>
          </a:xfrm>
          <a:noFill/>
        </p:spPr>
        <p:txBody>
          <a:bodyPr/>
          <a:lstStyle/>
          <a:p>
            <a:pPr algn="l"/>
            <a:r>
              <a:rPr lang="en-US" sz="3600" dirty="0"/>
              <a:t>Year 11-H</a:t>
            </a:r>
            <a:r>
              <a:rPr lang="en-US" sz="1400" dirty="0"/>
              <a:t>(1c2abc)</a:t>
            </a:r>
            <a:br>
              <a:rPr lang="en-US" sz="2600" dirty="0"/>
            </a:br>
            <a:r>
              <a:rPr lang="en-US" sz="2500" dirty="0"/>
              <a:t>Mathematics</a:t>
            </a:r>
            <a:endParaRPr lang="ru-RU" sz="2500" dirty="0"/>
          </a:p>
        </p:txBody>
      </p:sp>
      <p:sp>
        <p:nvSpPr>
          <p:cNvPr id="33"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GB" dirty="0"/>
              <a:t>Properties of Circles</a:t>
            </a:r>
            <a:endParaRPr lang="ru-RU" dirty="0"/>
          </a:p>
        </p:txBody>
      </p:sp>
      <p:sp>
        <p:nvSpPr>
          <p:cNvPr id="34"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79399" y="1523337"/>
            <a:ext cx="1854133" cy="638087"/>
          </a:xfrm>
        </p:spPr>
        <p:txBody>
          <a:bodyPr/>
          <a:lstStyle/>
          <a:p>
            <a:pPr>
              <a:spcBef>
                <a:spcPts val="0"/>
              </a:spcBef>
            </a:pPr>
            <a:r>
              <a:rPr lang="en-US" dirty="0"/>
              <a:t>Circle theorems, cyclic quadrilaterals, tangent and chords, Alternate Segment Theorem</a:t>
            </a:r>
            <a:endParaRPr lang="en-US" i="1"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5216829" y="1877613"/>
            <a:ext cx="1901744" cy="271236"/>
          </a:xfrm>
        </p:spPr>
        <p:txBody>
          <a:bodyPr/>
          <a:lstStyle/>
          <a:p>
            <a:r>
              <a:rPr lang="en-GB" dirty="0"/>
              <a:t>Triangles</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4987636" y="2188203"/>
            <a:ext cx="1824711" cy="553497"/>
          </a:xfrm>
        </p:spPr>
        <p:txBody>
          <a:bodyPr/>
          <a:lstStyle/>
          <a:p>
            <a:r>
              <a:rPr lang="en-US" dirty="0"/>
              <a:t>Using trigonometric ratios to solve further 2D and 3D problems, trigonometric ratios of angles between 0° and 360°, graphs and exact values, sine and cosine rules to solve problems involving non right-angled triangles, area of a triangle.</a:t>
            </a:r>
            <a:endParaRPr lang="ru-RU" dirty="0"/>
          </a:p>
        </p:txBody>
      </p:sp>
      <p:sp>
        <p:nvSpPr>
          <p:cNvPr id="35" name="Text Placeholder 34">
            <a:extLst>
              <a:ext uri="{FF2B5EF4-FFF2-40B4-BE49-F238E27FC236}">
                <a16:creationId xmlns:a16="http://schemas.microsoft.com/office/drawing/2014/main" id="{7C731E8C-632F-45FC-92FD-29CD284AB643}"/>
              </a:ext>
            </a:extLst>
          </p:cNvPr>
          <p:cNvSpPr>
            <a:spLocks noGrp="1"/>
          </p:cNvSpPr>
          <p:nvPr>
            <p:ph type="body" sz="quarter" idx="41"/>
          </p:nvPr>
        </p:nvSpPr>
        <p:spPr>
          <a:xfrm>
            <a:off x="63893" y="2578546"/>
            <a:ext cx="1624385" cy="304102"/>
          </a:xfrm>
        </p:spPr>
        <p:txBody>
          <a:bodyPr/>
          <a:lstStyle/>
          <a:p>
            <a:r>
              <a:rPr lang="en-GB" dirty="0"/>
              <a:t>Graphs</a:t>
            </a:r>
            <a:endParaRPr lang="ru-RU" dirty="0"/>
          </a:p>
        </p:txBody>
      </p:sp>
      <p:sp>
        <p:nvSpPr>
          <p:cNvPr id="36" name="Text Placeholder 35">
            <a:extLst>
              <a:ext uri="{FF2B5EF4-FFF2-40B4-BE49-F238E27FC236}">
                <a16:creationId xmlns:a16="http://schemas.microsoft.com/office/drawing/2014/main" id="{77DE7F63-93F9-44B6-8B3C-DE039FD2271C}"/>
              </a:ext>
            </a:extLst>
          </p:cNvPr>
          <p:cNvSpPr>
            <a:spLocks noGrp="1"/>
          </p:cNvSpPr>
          <p:nvPr>
            <p:ph type="body" sz="quarter" idx="42"/>
          </p:nvPr>
        </p:nvSpPr>
        <p:spPr>
          <a:xfrm>
            <a:off x="-97595" y="2887372"/>
            <a:ext cx="2217625" cy="451228"/>
          </a:xfrm>
        </p:spPr>
        <p:txBody>
          <a:bodyPr/>
          <a:lstStyle/>
          <a:p>
            <a:r>
              <a:rPr lang="en-GB" dirty="0"/>
              <a:t>Distance-time graphs, velocity-time graphs, estimating and interpreting the area under a curve, rates of change, work out and interpret a gradient at a point on a curve,   equation of a circle, cubic, reciprocal and exponential graphs, transformations of the graph </a:t>
            </a:r>
            <a:r>
              <a:rPr lang="en-GB" i="1" dirty="0"/>
              <a:t>y = f(x)</a:t>
            </a:r>
            <a:r>
              <a:rPr lang="en-GB" dirty="0"/>
              <a:t>.</a:t>
            </a:r>
            <a:endParaRPr lang="ru-RU" dirty="0"/>
          </a:p>
        </p:txBody>
      </p:sp>
      <p:sp>
        <p:nvSpPr>
          <p:cNvPr id="25" name="Text Placeholder 24">
            <a:extLst>
              <a:ext uri="{FF2B5EF4-FFF2-40B4-BE49-F238E27FC236}">
                <a16:creationId xmlns:a16="http://schemas.microsoft.com/office/drawing/2014/main" id="{0E5AF557-A75D-4BB5-8354-37F4A2137F01}"/>
              </a:ext>
            </a:extLst>
          </p:cNvPr>
          <p:cNvSpPr>
            <a:spLocks noGrp="1"/>
          </p:cNvSpPr>
          <p:nvPr>
            <p:ph type="body" sz="quarter" idx="31"/>
          </p:nvPr>
        </p:nvSpPr>
        <p:spPr>
          <a:xfrm>
            <a:off x="5173613" y="3153505"/>
            <a:ext cx="1885442" cy="597653"/>
          </a:xfrm>
        </p:spPr>
        <p:txBody>
          <a:bodyPr/>
          <a:lstStyle/>
          <a:p>
            <a:r>
              <a:rPr lang="en-US" dirty="0"/>
              <a:t>Revision and November Mock Exams</a:t>
            </a:r>
            <a:endParaRPr lang="ru-RU" dirty="0"/>
          </a:p>
        </p:txBody>
      </p:sp>
      <p:sp>
        <p:nvSpPr>
          <p:cNvPr id="26" name="Text Placeholder 25">
            <a:extLst>
              <a:ext uri="{FF2B5EF4-FFF2-40B4-BE49-F238E27FC236}">
                <a16:creationId xmlns:a16="http://schemas.microsoft.com/office/drawing/2014/main" id="{AC8C46E0-0C8A-4D59-B217-A16B7E30F999}"/>
              </a:ext>
            </a:extLst>
          </p:cNvPr>
          <p:cNvSpPr>
            <a:spLocks noGrp="1"/>
          </p:cNvSpPr>
          <p:nvPr>
            <p:ph type="body" sz="quarter" idx="32"/>
          </p:nvPr>
        </p:nvSpPr>
        <p:spPr>
          <a:xfrm>
            <a:off x="5195219" y="3934865"/>
            <a:ext cx="1647674" cy="333985"/>
          </a:xfrm>
        </p:spPr>
        <p:txBody>
          <a:bodyPr/>
          <a:lstStyle/>
          <a:p>
            <a:pPr>
              <a:spcBef>
                <a:spcPts val="0"/>
              </a:spcBef>
            </a:pPr>
            <a:r>
              <a:rPr lang="en-GB" dirty="0"/>
              <a:t>1 x Non-Calculator Paper</a:t>
            </a:r>
          </a:p>
          <a:p>
            <a:pPr>
              <a:spcBef>
                <a:spcPts val="0"/>
              </a:spcBef>
            </a:pPr>
            <a:r>
              <a:rPr lang="en-GB" dirty="0"/>
              <a:t>2 x Calculator Papers</a:t>
            </a:r>
            <a:endParaRPr lang="ru-RU" dirty="0"/>
          </a:p>
          <a:p>
            <a:endParaRPr lang="ru-RU" dirty="0"/>
          </a:p>
        </p:txBody>
      </p:sp>
      <p:sp>
        <p:nvSpPr>
          <p:cNvPr id="37" name="Text Placeholder 36">
            <a:extLst>
              <a:ext uri="{FF2B5EF4-FFF2-40B4-BE49-F238E27FC236}">
                <a16:creationId xmlns:a16="http://schemas.microsoft.com/office/drawing/2014/main" id="{8E898CFA-1688-4C14-BC59-751C9B4D2BF2}"/>
              </a:ext>
            </a:extLst>
          </p:cNvPr>
          <p:cNvSpPr>
            <a:spLocks noGrp="1"/>
          </p:cNvSpPr>
          <p:nvPr>
            <p:ph type="body" sz="quarter" idx="43"/>
          </p:nvPr>
        </p:nvSpPr>
        <p:spPr>
          <a:xfrm>
            <a:off x="85066" y="3830928"/>
            <a:ext cx="1650041" cy="995594"/>
          </a:xfrm>
        </p:spPr>
        <p:txBody>
          <a:bodyPr/>
          <a:lstStyle/>
          <a:p>
            <a:r>
              <a:rPr lang="en-US" dirty="0"/>
              <a:t>Algebraic fractions and functions</a:t>
            </a:r>
          </a:p>
          <a:p>
            <a:pPr algn="l"/>
            <a:endParaRPr lang="ru-RU" dirty="0"/>
          </a:p>
        </p:txBody>
      </p:sp>
      <p:sp>
        <p:nvSpPr>
          <p:cNvPr id="38"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158864" y="4650050"/>
            <a:ext cx="1925608" cy="638087"/>
          </a:xfrm>
        </p:spPr>
        <p:txBody>
          <a:bodyPr/>
          <a:lstStyle/>
          <a:p>
            <a:r>
              <a:rPr lang="en-US" dirty="0"/>
              <a:t>Simplify algebraic fractions, solve equations involving algebraic fractions, change the subject of a formula, inverse and composite functions, using iteration to find an approximate solution for an equation. </a:t>
            </a:r>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4898464" y="5311203"/>
            <a:ext cx="1627330" cy="496953"/>
          </a:xfrm>
        </p:spPr>
        <p:txBody>
          <a:bodyPr/>
          <a:lstStyle/>
          <a:p>
            <a:pPr>
              <a:spcBef>
                <a:spcPts val="0"/>
              </a:spcBef>
            </a:pPr>
            <a:r>
              <a:rPr lang="en-GB" dirty="0"/>
              <a:t>Add and subtract vectors, properties of vectors, using vectors to solve geometric problems, proving geometric results.</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222018" y="5348850"/>
            <a:ext cx="1969005" cy="443697"/>
          </a:xfrm>
        </p:spPr>
        <p:txBody>
          <a:bodyPr/>
          <a:lstStyle/>
          <a:p>
            <a:r>
              <a:rPr lang="en-US" dirty="0"/>
              <a:t>Problem Solving, Revision and Exam Practice</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67710" y="6089862"/>
            <a:ext cx="1991078" cy="304102"/>
          </a:xfrm>
        </p:spPr>
        <p:txBody>
          <a:bodyPr/>
          <a:lstStyle/>
          <a:p>
            <a:r>
              <a:rPr lang="en-GB" dirty="0"/>
              <a:t>Spring Mock Exams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5195219" y="6604551"/>
            <a:ext cx="1540980" cy="307000"/>
          </a:xfrm>
        </p:spPr>
        <p:txBody>
          <a:bodyPr/>
          <a:lstStyle/>
          <a:p>
            <a:pPr>
              <a:spcBef>
                <a:spcPts val="0"/>
              </a:spcBef>
            </a:pPr>
            <a:r>
              <a:rPr lang="en-GB" dirty="0"/>
              <a:t>1 x Non-Calculator Paper</a:t>
            </a:r>
          </a:p>
          <a:p>
            <a:pPr>
              <a:spcBef>
                <a:spcPts val="0"/>
              </a:spcBef>
            </a:pPr>
            <a:r>
              <a:rPr lang="en-GB" dirty="0"/>
              <a:t>2 x Calculator Papers</a:t>
            </a:r>
            <a:endParaRPr lang="ru-RU" dirty="0"/>
          </a:p>
          <a:p>
            <a:endParaRPr lang="ru-RU" dirty="0"/>
          </a:p>
        </p:txBody>
      </p:sp>
      <p:sp>
        <p:nvSpPr>
          <p:cNvPr id="41"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205180" y="6894989"/>
            <a:ext cx="1935328" cy="323530"/>
          </a:xfrm>
        </p:spPr>
        <p:txBody>
          <a:bodyPr/>
          <a:lstStyle/>
          <a:p>
            <a:r>
              <a:rPr lang="en-US" dirty="0"/>
              <a:t>Problem Solving, Revision and Exam Practice</a:t>
            </a:r>
            <a:endParaRPr lang="ru-RU" dirty="0"/>
          </a:p>
          <a:p>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1" y="7687306"/>
            <a:ext cx="1690288" cy="304102"/>
          </a:xfrm>
        </p:spPr>
        <p:txBody>
          <a:bodyPr/>
          <a:lstStyle/>
          <a:p>
            <a:r>
              <a:rPr lang="en-GB" dirty="0"/>
              <a:t>GCSE Exams</a:t>
            </a:r>
            <a:endParaRPr lang="ru-RU" dirty="0"/>
          </a:p>
        </p:txBody>
      </p:sp>
      <p:sp>
        <p:nvSpPr>
          <p:cNvPr id="32" name="Text Placeholder 31">
            <a:extLst>
              <a:ext uri="{FF2B5EF4-FFF2-40B4-BE49-F238E27FC236}">
                <a16:creationId xmlns:a16="http://schemas.microsoft.com/office/drawing/2014/main" id="{014ADAF4-D76A-486A-BD20-92251BFE5E00}"/>
              </a:ext>
            </a:extLst>
          </p:cNvPr>
          <p:cNvSpPr>
            <a:spLocks noGrp="1"/>
          </p:cNvSpPr>
          <p:nvPr>
            <p:ph type="body" sz="quarter" idx="38"/>
          </p:nvPr>
        </p:nvSpPr>
        <p:spPr>
          <a:xfrm>
            <a:off x="5207960" y="7986715"/>
            <a:ext cx="1407768" cy="396215"/>
          </a:xfrm>
        </p:spPr>
        <p:txBody>
          <a:bodyPr/>
          <a:lstStyle/>
          <a:p>
            <a:pPr>
              <a:spcBef>
                <a:spcPts val="0"/>
              </a:spcBef>
            </a:pPr>
            <a:r>
              <a:rPr lang="en-GB" dirty="0"/>
              <a:t>1 x Non-Calculator Paper</a:t>
            </a:r>
          </a:p>
          <a:p>
            <a:pPr>
              <a:spcBef>
                <a:spcPts val="0"/>
              </a:spcBef>
            </a:pPr>
            <a:r>
              <a:rPr lang="en-GB" dirty="0"/>
              <a:t>2 x Calculator Papers</a:t>
            </a:r>
            <a:endParaRPr lang="ru-RU" dirty="0"/>
          </a:p>
        </p:txBody>
      </p:sp>
      <p:pic>
        <p:nvPicPr>
          <p:cNvPr id="77" name="Picture Placeholder 76"/>
          <p:cNvPicPr>
            <a:picLocks noGrp="1" noChangeAspect="1"/>
          </p:cNvPicPr>
          <p:nvPr>
            <p:ph type="pic" sz="quarter" idx="54"/>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pic>
        <p:nvPicPr>
          <p:cNvPr id="94" name="Picture Placeholder 93"/>
          <p:cNvPicPr>
            <a:picLocks noGrp="1" noChangeAspect="1"/>
          </p:cNvPicPr>
          <p:nvPr>
            <p:ph type="pic" sz="quarter" idx="59"/>
          </p:nvPr>
        </p:nvPicPr>
        <p:blipFill>
          <a:blip r:embed="rId4">
            <a:lum bright="70000" contrast="-70000"/>
            <a:extLst>
              <a:ext uri="{28A0092B-C50C-407E-A947-70E740481C1C}">
                <a14:useLocalDpi xmlns:a14="http://schemas.microsoft.com/office/drawing/2010/main" val="0"/>
              </a:ext>
            </a:extLst>
          </a:blip>
          <a:srcRect t="1245" b="1245"/>
          <a:stretch>
            <a:fillRect/>
          </a:stretch>
        </p:blipFill>
        <p:spPr>
          <a:xfrm>
            <a:off x="174806" y="5470276"/>
            <a:ext cx="464821" cy="312503"/>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292864" y="7994793"/>
            <a:ext cx="414942" cy="414942"/>
          </a:xfrm>
          <a:prstGeom prst="rect">
            <a:avLst/>
          </a:prstGeom>
        </p:spPr>
      </p:pic>
      <p:sp>
        <p:nvSpPr>
          <p:cNvPr id="5" name="TextBox 4"/>
          <p:cNvSpPr txBox="1"/>
          <p:nvPr/>
        </p:nvSpPr>
        <p:spPr>
          <a:xfrm>
            <a:off x="4645003" y="4219703"/>
            <a:ext cx="2308977" cy="477054"/>
          </a:xfrm>
          <a:prstGeom prst="rect">
            <a:avLst/>
          </a:prstGeom>
          <a:noFill/>
          <a:ln>
            <a:noFill/>
          </a:ln>
        </p:spPr>
        <p:txBody>
          <a:bodyPr wrap="square" rtlCol="0">
            <a:spAutoFit/>
          </a:bodyPr>
          <a:lstStyle/>
          <a:p>
            <a:pPr algn="ctr"/>
            <a:r>
              <a:rPr lang="en-GB" sz="1000" b="1" dirty="0">
                <a:solidFill>
                  <a:srgbClr val="FFFF00"/>
                </a:solidFill>
              </a:rPr>
              <a:t>DID YOU KNOW?</a:t>
            </a:r>
            <a:endParaRPr lang="en-GB" sz="800" b="1" dirty="0">
              <a:solidFill>
                <a:srgbClr val="FFFF00"/>
              </a:solidFill>
            </a:endParaRPr>
          </a:p>
          <a:p>
            <a:pPr algn="ctr"/>
            <a:r>
              <a:rPr lang="en-GB" sz="750" dirty="0">
                <a:solidFill>
                  <a:srgbClr val="FFFF00"/>
                </a:solidFill>
              </a:rPr>
              <a:t>Markings on animal bones indicate that humans have been doing maths since around 30,000BC.</a:t>
            </a:r>
          </a:p>
        </p:txBody>
      </p:sp>
      <p:pic>
        <p:nvPicPr>
          <p:cNvPr id="3" name="Picture 2"/>
          <p:cNvPicPr>
            <a:picLocks noChangeAspect="1"/>
          </p:cNvPicPr>
          <p:nvPr/>
        </p:nvPicPr>
        <p:blipFill>
          <a:blip r:embed="rId6"/>
          <a:stretch>
            <a:fillRect/>
          </a:stretch>
        </p:blipFill>
        <p:spPr>
          <a:xfrm>
            <a:off x="1318746" y="8262507"/>
            <a:ext cx="419100" cy="352425"/>
          </a:xfrm>
          <a:prstGeom prst="rect">
            <a:avLst/>
          </a:prstGeom>
        </p:spPr>
      </p:pic>
      <p:pic>
        <p:nvPicPr>
          <p:cNvPr id="1026" name="Picture 2" descr="Image result for food icon"/>
          <p:cNvPicPr>
            <a:picLocks noChangeAspect="1" noChangeArrowheads="1"/>
          </p:cNvPicPr>
          <p:nvPr/>
        </p:nvPicPr>
        <p:blipFill>
          <a:blip r:embed="rId7">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884091" y="8042789"/>
            <a:ext cx="399866" cy="409619"/>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80678" y="4749674"/>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Vector Geometry</a:t>
            </a:r>
            <a:endParaRPr lang="ru-RU" dirty="0"/>
          </a:p>
        </p:txBody>
      </p:sp>
      <p:pic>
        <p:nvPicPr>
          <p:cNvPr id="75" name="Picture Placeholder 67"/>
          <p:cNvPicPr>
            <a:picLocks noGrp="1" noChangeAspect="1"/>
          </p:cNvPicPr>
          <p:nvPr>
            <p:ph type="pic" sz="quarter" idx="56"/>
          </p:nvPr>
        </p:nvPicPr>
        <p:blipFill rotWithShape="1">
          <a:blip r:embed="rId8">
            <a:grayscl/>
            <a:extLst>
              <a:ext uri="{BEBA8EAE-BF5A-486C-A8C5-ECC9F3942E4B}">
                <a14:imgProps xmlns:a14="http://schemas.microsoft.com/office/drawing/2010/main">
                  <a14:imgLayer r:embed="rId9">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739657" y="2014844"/>
            <a:ext cx="424516" cy="443614"/>
          </a:xfrm>
        </p:spPr>
      </p:pic>
      <p:pic>
        <p:nvPicPr>
          <p:cNvPr id="128" name="Picture Placeholder 62"/>
          <p:cNvPicPr>
            <a:picLocks noGrp="1" noChangeAspect="1"/>
          </p:cNvPicPr>
          <p:nvPr>
            <p:ph type="pic" sz="quarter" idx="55"/>
          </p:nvPr>
        </p:nvPicPr>
        <p:blipFill>
          <a:blip r:embed="rId10">
            <a:lum bright="70000" contrast="-70000"/>
            <a:extLst>
              <a:ext uri="{28A0092B-C50C-407E-A947-70E740481C1C}">
                <a14:useLocalDpi xmlns:a14="http://schemas.microsoft.com/office/drawing/2010/main" val="0"/>
              </a:ext>
            </a:extLst>
          </a:blip>
          <a:srcRect t="180" b="180"/>
          <a:stretch>
            <a:fillRect/>
          </a:stretch>
        </p:blipFill>
        <p:spPr>
          <a:xfrm>
            <a:off x="158864" y="7970535"/>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pic>
        <p:nvPicPr>
          <p:cNvPr id="80" name="Picture Placeholder 7"/>
          <p:cNvPicPr>
            <a:picLocks noGrp="1" noChangeAspect="1"/>
          </p:cNvPicPr>
          <p:nvPr>
            <p:ph type="pic" sz="quarter" idx="28"/>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1871" y="7418359"/>
            <a:ext cx="813600" cy="813600"/>
          </a:xfrm>
        </p:spPr>
      </p:pic>
      <p:sp>
        <p:nvSpPr>
          <p:cNvPr id="114" name="TextBox 113"/>
          <p:cNvSpPr txBox="1"/>
          <p:nvPr/>
        </p:nvSpPr>
        <p:spPr>
          <a:xfrm>
            <a:off x="-32026" y="8434584"/>
            <a:ext cx="3406952" cy="592470"/>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750" dirty="0">
                <a:solidFill>
                  <a:srgbClr val="FFFF00"/>
                </a:solidFill>
              </a:rPr>
              <a:t>The human brain is made up of more neurons than there are stars in the galaxy – over 100 billion. Pathways in your brain are rewired second to second as you learn to do new things.</a:t>
            </a:r>
          </a:p>
        </p:txBody>
      </p:sp>
      <p:sp>
        <p:nvSpPr>
          <p:cNvPr id="78" name="TextBox 77"/>
          <p:cNvSpPr txBox="1"/>
          <p:nvPr/>
        </p:nvSpPr>
        <p:spPr>
          <a:xfrm>
            <a:off x="4731267" y="6945485"/>
            <a:ext cx="2136450" cy="707886"/>
          </a:xfrm>
          <a:prstGeom prst="rect">
            <a:avLst/>
          </a:prstGeom>
          <a:noFill/>
          <a:ln>
            <a:noFill/>
          </a:ln>
        </p:spPr>
        <p:txBody>
          <a:bodyPr wrap="square" rtlCol="0">
            <a:spAutoFit/>
          </a:bodyPr>
          <a:lstStyle/>
          <a:p>
            <a:pPr algn="ctr"/>
            <a:r>
              <a:rPr lang="en-GB" sz="1000" b="1" dirty="0">
                <a:solidFill>
                  <a:srgbClr val="FFFF00"/>
                </a:solidFill>
              </a:rPr>
              <a:t>DID YOU KNOW?</a:t>
            </a:r>
          </a:p>
          <a:p>
            <a:pPr algn="ctr" fontAlgn="base"/>
            <a:r>
              <a:rPr lang="en-GB" sz="750" dirty="0">
                <a:solidFill>
                  <a:srgbClr val="FFFF00"/>
                </a:solidFill>
              </a:rPr>
              <a:t>Your body contains more bacterial cells than human ones? The average adult is made up of 10 million </a:t>
            </a:r>
            <a:r>
              <a:rPr lang="en-GB" sz="750" dirty="0" err="1">
                <a:solidFill>
                  <a:srgbClr val="FFFF00"/>
                </a:solidFill>
              </a:rPr>
              <a:t>million</a:t>
            </a:r>
            <a:r>
              <a:rPr lang="en-GB" sz="750" dirty="0">
                <a:solidFill>
                  <a:srgbClr val="FFFF00"/>
                </a:solidFill>
              </a:rPr>
              <a:t> cells but there are 10 times as many bacterial cells living inside us.</a:t>
            </a:r>
          </a:p>
        </p:txBody>
      </p:sp>
      <p:pic>
        <p:nvPicPr>
          <p:cNvPr id="85" name="Picture Placeholder 9"/>
          <p:cNvPicPr>
            <a:picLocks noGrp="1" noChangeAspect="1"/>
          </p:cNvPicPr>
          <p:nvPr>
            <p:ph type="pic" sz="quarter" idx="25"/>
          </p:nvPr>
        </p:nvPicPr>
        <p:blipFill>
          <a:blip r:embed="rId12">
            <a:clrChange>
              <a:clrFrom>
                <a:srgbClr val="000000"/>
              </a:clrFrom>
              <a:clrTo>
                <a:srgbClr val="000000">
                  <a:alpha val="0"/>
                </a:srgbClr>
              </a:clrTo>
            </a:clrChange>
            <a:duotone>
              <a:prstClr val="black"/>
              <a:schemeClr val="accent3">
                <a:tint val="45000"/>
                <a:satMod val="400000"/>
              </a:schemeClr>
            </a:duotone>
            <a:extLst>
              <a:ext uri="{BEBA8EAE-BF5A-486C-A8C5-ECC9F3942E4B}">
                <a14:imgProps xmlns:a14="http://schemas.microsoft.com/office/drawing/2010/main">
                  <a14:imgLayer r:embed="rId13">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372228" y="3828015"/>
            <a:ext cx="813600" cy="813600"/>
          </a:xfrm>
        </p:spPr>
      </p:pic>
      <p:pic>
        <p:nvPicPr>
          <p:cNvPr id="60" name="Picture 12" descr="Image result for are you a maths genius sarah brow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73076" y="57015"/>
            <a:ext cx="1171094" cy="1171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simpsons and their mathematical secrets"/>
          <p:cNvPicPr>
            <a:picLocks noChangeAspect="1" noChangeArrowheads="1"/>
          </p:cNvPicPr>
          <p:nvPr/>
        </p:nvPicPr>
        <p:blipFill rotWithShape="1">
          <a:blip r:embed="rId15">
            <a:extLst>
              <a:ext uri="{28A0092B-C50C-407E-A947-70E740481C1C}">
                <a14:useLocalDpi xmlns:a14="http://schemas.microsoft.com/office/drawing/2010/main" val="0"/>
              </a:ext>
            </a:extLst>
          </a:blip>
          <a:srcRect b="10240"/>
          <a:stretch/>
        </p:blipFill>
        <p:spPr bwMode="auto">
          <a:xfrm>
            <a:off x="5112588" y="54028"/>
            <a:ext cx="854546" cy="1174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ife-Changing Magic of Numbers by Bobby Seagu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4134" y="58456"/>
            <a:ext cx="716255" cy="117902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Placeholder 100"/>
          <p:cNvPicPr>
            <a:picLocks noGrp="1" noChangeAspect="1"/>
          </p:cNvPicPr>
          <p:nvPr>
            <p:ph type="pic" sz="quarter" idx="59"/>
          </p:nvPr>
        </p:nvPicPr>
        <p:blipFill>
          <a:blip r:embed="rId17">
            <a:lum bright="70000" contrast="-70000"/>
            <a:extLst>
              <a:ext uri="{28A0092B-C50C-407E-A947-70E740481C1C}">
                <a14:useLocalDpi xmlns:a14="http://schemas.microsoft.com/office/drawing/2010/main" val="0"/>
              </a:ext>
            </a:extLst>
          </a:blip>
          <a:srcRect t="180" b="180"/>
          <a:stretch>
            <a:fillRect/>
          </a:stretch>
        </p:blipFill>
        <p:spPr>
          <a:xfrm>
            <a:off x="811558" y="8000569"/>
            <a:ext cx="439737" cy="438150"/>
          </a:xfrm>
        </p:spPr>
      </p:pic>
      <p:pic>
        <p:nvPicPr>
          <p:cNvPr id="115" name="Picture Placeholder 114"/>
          <p:cNvPicPr>
            <a:picLocks noGrp="1" noChangeAspect="1"/>
          </p:cNvPicPr>
          <p:nvPr>
            <p:ph type="pic" sz="quarter" idx="59"/>
          </p:nvPr>
        </p:nvPicPr>
        <p:blipFill>
          <a:blip r:embed="rId1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a:off x="1454517" y="7863967"/>
            <a:ext cx="635125" cy="635125"/>
          </a:xfrm>
        </p:spPr>
      </p:pic>
      <p:pic>
        <p:nvPicPr>
          <p:cNvPr id="91" name="Picture Placeholder 57">
            <a:extLst>
              <a:ext uri="{FF2B5EF4-FFF2-40B4-BE49-F238E27FC236}">
                <a16:creationId xmlns:a16="http://schemas.microsoft.com/office/drawing/2014/main" id="{80DB4499-AA56-4136-B5A2-C4C205BB6F8C}"/>
              </a:ext>
            </a:extLst>
          </p:cNvPr>
          <p:cNvPicPr>
            <a:picLocks noChangeAspect="1"/>
          </p:cNvPicPr>
          <p:nvPr/>
        </p:nvPicPr>
        <p:blipFill>
          <a:blip r:embed="rId19">
            <a:lum bright="70000" contrast="-70000"/>
            <a:extLst>
              <a:ext uri="{28A0092B-C50C-407E-A947-70E740481C1C}">
                <a14:useLocalDpi xmlns:a14="http://schemas.microsoft.com/office/drawing/2010/main" val="0"/>
              </a:ext>
            </a:extLst>
          </a:blip>
          <a:srcRect t="180" b="180"/>
          <a:stretch>
            <a:fillRect/>
          </a:stretch>
        </p:blipFill>
        <p:spPr>
          <a:xfrm>
            <a:off x="1235116" y="1972450"/>
            <a:ext cx="539780" cy="539780"/>
          </a:xfrm>
          <a:prstGeom prst="rect">
            <a:avLst/>
          </a:prstGeom>
        </p:spPr>
      </p:pic>
      <p:pic>
        <p:nvPicPr>
          <p:cNvPr id="92" name="Picture Placeholder 73"/>
          <p:cNvPicPr>
            <a:picLocks noGrp="1" noChangeAspect="1"/>
          </p:cNvPicPr>
          <p:nvPr>
            <p:ph type="pic" sz="quarter" idx="53"/>
          </p:nvPr>
        </p:nvPicPr>
        <p:blipFill>
          <a:blip r:embed="rId20">
            <a:lum bright="70000" contrast="-70000"/>
            <a:extLst>
              <a:ext uri="{28A0092B-C50C-407E-A947-70E740481C1C}">
                <a14:useLocalDpi xmlns:a14="http://schemas.microsoft.com/office/drawing/2010/main" val="0"/>
              </a:ext>
            </a:extLst>
          </a:blip>
          <a:srcRect t="180" b="180"/>
          <a:stretch>
            <a:fillRect/>
          </a:stretch>
        </p:blipFill>
        <p:spPr>
          <a:xfrm flipH="1">
            <a:off x="158864" y="1934125"/>
            <a:ext cx="480763" cy="480763"/>
          </a:xfrm>
        </p:spPr>
      </p:pic>
      <p:pic>
        <p:nvPicPr>
          <p:cNvPr id="93" name="Picture Placeholder 6"/>
          <p:cNvPicPr>
            <a:picLocks noGrp="1" noChangeAspect="1"/>
          </p:cNvPicPr>
          <p:nvPr>
            <p:ph type="pic" sz="quarter" idx="27"/>
          </p:nvPr>
        </p:nvPicPr>
        <p:blipFill>
          <a:blip r:embed="rId21">
            <a:duotone>
              <a:prstClr val="black"/>
              <a:schemeClr val="accent5">
                <a:tint val="45000"/>
                <a:satMod val="400000"/>
              </a:schemeClr>
            </a:duotone>
            <a:extLst>
              <a:ext uri="{28A0092B-C50C-407E-A947-70E740481C1C}">
                <a14:useLocalDpi xmlns:a14="http://schemas.microsoft.com/office/drawing/2010/main" val="0"/>
              </a:ext>
            </a:extLst>
          </a:blip>
          <a:srcRect l="97" r="97"/>
          <a:stretch>
            <a:fillRect/>
          </a:stretch>
        </p:blipFill>
        <p:spPr>
          <a:xfrm>
            <a:off x="3653354" y="1651352"/>
            <a:ext cx="813600" cy="813600"/>
          </a:xfrm>
        </p:spPr>
      </p:pic>
      <p:pic>
        <p:nvPicPr>
          <p:cNvPr id="96" name="Picture Placeholder 3"/>
          <p:cNvPicPr>
            <a:picLocks noGrp="1" noChangeAspect="1"/>
          </p:cNvPicPr>
          <p:nvPr>
            <p:ph type="pic" sz="quarter" idx="20"/>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53354" y="3088003"/>
            <a:ext cx="813600" cy="813600"/>
          </a:xfrm>
        </p:spPr>
      </p:pic>
      <p:pic>
        <p:nvPicPr>
          <p:cNvPr id="97" name="Picture Placeholder 3"/>
          <p:cNvPicPr>
            <a:picLocks noGrp="1" noChangeAspect="1"/>
          </p:cNvPicPr>
          <p:nvPr>
            <p:ph type="pic" sz="quarter" idx="20"/>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437" y="5961304"/>
            <a:ext cx="813600" cy="813600"/>
          </a:xfrm>
        </p:spPr>
      </p:pic>
      <p:pic>
        <p:nvPicPr>
          <p:cNvPr id="98" name="Picture Placeholder 18"/>
          <p:cNvPicPr>
            <a:picLocks noGrp="1" noChangeAspect="1"/>
          </p:cNvPicPr>
          <p:nvPr>
            <p:ph type="pic" sz="quarter" idx="24"/>
          </p:nvPr>
        </p:nvPicPr>
        <p:blipFill>
          <a:blip r:embed="rId22">
            <a:duotone>
              <a:schemeClr val="accent4">
                <a:shade val="45000"/>
                <a:satMod val="135000"/>
              </a:schemeClr>
              <a:prstClr val="white"/>
            </a:duotone>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rcRect/>
          <a:stretch>
            <a:fillRect/>
          </a:stretch>
        </p:blipFill>
        <p:spPr>
          <a:xfrm>
            <a:off x="2393792" y="2380724"/>
            <a:ext cx="813600" cy="813600"/>
          </a:xfrm>
        </p:spPr>
      </p:pic>
      <p:pic>
        <p:nvPicPr>
          <p:cNvPr id="100" name="Picture Placeholder 97">
            <a:extLst>
              <a:ext uri="{FF2B5EF4-FFF2-40B4-BE49-F238E27FC236}">
                <a16:creationId xmlns:a16="http://schemas.microsoft.com/office/drawing/2014/main" id="{F7ACBEF3-01A1-4040-9FB3-AE2E7226BC21}"/>
              </a:ext>
            </a:extLst>
          </p:cNvPr>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val="0"/>
              </a:ext>
            </a:extLst>
          </a:blip>
          <a:srcRect l="529" r="529"/>
          <a:stretch>
            <a:fillRect/>
          </a:stretch>
        </p:blipFill>
        <p:spPr>
          <a:xfrm>
            <a:off x="2427932" y="882496"/>
            <a:ext cx="812800" cy="812800"/>
          </a:xfrm>
          <a:prstGeom prst="ellipse">
            <a:avLst/>
          </a:prstGeom>
          <a:solidFill>
            <a:schemeClr val="tx1"/>
          </a:solidFill>
        </p:spPr>
      </p:pic>
      <p:pic>
        <p:nvPicPr>
          <p:cNvPr id="103" name="Picture Placeholder 14"/>
          <p:cNvPicPr>
            <a:picLocks noGrp="1" noChangeAspect="1"/>
          </p:cNvPicPr>
          <p:nvPr>
            <p:ph type="pic" sz="quarter" idx="25"/>
          </p:nvPr>
        </p:nvPicPr>
        <p:blipFill>
          <a:blip r:embed="rId2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437" y="4521212"/>
            <a:ext cx="813600" cy="813600"/>
          </a:xfrm>
        </p:spPr>
      </p:pic>
      <p:pic>
        <p:nvPicPr>
          <p:cNvPr id="104" name="Picture Placeholder 97"/>
          <p:cNvPicPr>
            <a:picLocks noGrp="1" noChangeAspect="1"/>
          </p:cNvPicPr>
          <p:nvPr>
            <p:ph type="pic" sz="quarter" idx="20"/>
          </p:nvPr>
        </p:nvPicPr>
        <p:blipFill>
          <a:blip r:embed="rId26">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2765" r="12765"/>
          <a:stretch>
            <a:fillRect/>
          </a:stretch>
        </p:blipFill>
        <p:spPr>
          <a:xfrm>
            <a:off x="2422854" y="5262092"/>
            <a:ext cx="814388" cy="812800"/>
          </a:xfrm>
        </p:spPr>
      </p:pic>
      <p:pic>
        <p:nvPicPr>
          <p:cNvPr id="105" name="Picture Placeholder 97"/>
          <p:cNvPicPr>
            <a:picLocks noGrp="1" noChangeAspect="1"/>
          </p:cNvPicPr>
          <p:nvPr>
            <p:ph type="pic" sz="quarter" idx="20"/>
          </p:nvPr>
        </p:nvPicPr>
        <p:blipFill>
          <a:blip r:embed="rId27">
            <a:duotone>
              <a:schemeClr val="accent2">
                <a:shade val="45000"/>
                <a:satMod val="135000"/>
              </a:schemeClr>
              <a:prstClr val="white"/>
            </a:duotone>
            <a:extLst>
              <a:ext uri="{BEBA8EAE-BF5A-486C-A8C5-ECC9F3942E4B}">
                <a14:imgProps xmlns:a14="http://schemas.microsoft.com/office/drawing/2010/main">
                  <a14:imgLayer r:embed="rId28">
                    <a14:imgEffect>
                      <a14:saturation sat="400000"/>
                    </a14:imgEffect>
                  </a14:imgLayer>
                </a14:imgProps>
              </a:ext>
              <a:ext uri="{28A0092B-C50C-407E-A947-70E740481C1C}">
                <a14:useLocalDpi xmlns:a14="http://schemas.microsoft.com/office/drawing/2010/main" val="0"/>
              </a:ext>
            </a:extLst>
          </a:blip>
          <a:srcRect l="12765" r="12765"/>
          <a:stretch>
            <a:fillRect/>
          </a:stretch>
        </p:blipFill>
        <p:spPr>
          <a:xfrm>
            <a:off x="2422461" y="6720111"/>
            <a:ext cx="814388" cy="812800"/>
          </a:xfrm>
        </p:spPr>
      </p:pic>
      <p:pic>
        <p:nvPicPr>
          <p:cNvPr id="62" name="Picture Placeholder 57">
            <a:extLst>
              <a:ext uri="{FF2B5EF4-FFF2-40B4-BE49-F238E27FC236}">
                <a16:creationId xmlns:a16="http://schemas.microsoft.com/office/drawing/2014/main" id="{80DB4499-AA56-4136-B5A2-C4C205BB6F8C}"/>
              </a:ext>
            </a:extLst>
          </p:cNvPr>
          <p:cNvPicPr>
            <a:picLocks noChangeAspect="1"/>
          </p:cNvPicPr>
          <p:nvPr/>
        </p:nvPicPr>
        <p:blipFill>
          <a:blip r:embed="rId19">
            <a:lum bright="70000" contrast="-70000"/>
            <a:extLst>
              <a:ext uri="{28A0092B-C50C-407E-A947-70E740481C1C}">
                <a14:useLocalDpi xmlns:a14="http://schemas.microsoft.com/office/drawing/2010/main" val="0"/>
              </a:ext>
            </a:extLst>
          </a:blip>
          <a:srcRect t="180" b="180"/>
          <a:stretch>
            <a:fillRect/>
          </a:stretch>
        </p:blipFill>
        <p:spPr>
          <a:xfrm>
            <a:off x="4837282" y="1462708"/>
            <a:ext cx="515768" cy="515768"/>
          </a:xfrm>
          <a:prstGeom prst="rect">
            <a:avLst/>
          </a:prstGeom>
        </p:spPr>
      </p:pic>
      <p:pic>
        <p:nvPicPr>
          <p:cNvPr id="63" name="Picture Placeholder 67"/>
          <p:cNvPicPr>
            <a:picLocks noGrp="1" noChangeAspect="1"/>
          </p:cNvPicPr>
          <p:nvPr>
            <p:ph type="pic" sz="quarter" idx="56"/>
          </p:nvPr>
        </p:nvPicPr>
        <p:blipFill>
          <a:blip r:embed="rId29">
            <a:grayscl/>
            <a:extLst>
              <a:ext uri="{28A0092B-C50C-407E-A947-70E740481C1C}">
                <a14:useLocalDpi xmlns:a14="http://schemas.microsoft.com/office/drawing/2010/main" val="0"/>
              </a:ext>
            </a:extLst>
          </a:blip>
          <a:srcRect l="315" r="315"/>
          <a:stretch>
            <a:fillRect/>
          </a:stretch>
        </p:blipFill>
        <p:spPr>
          <a:xfrm>
            <a:off x="5346052" y="1524766"/>
            <a:ext cx="1416164" cy="398252"/>
          </a:xfrm>
        </p:spPr>
      </p:pic>
      <p:sp>
        <p:nvSpPr>
          <p:cNvPr id="11" name="Rectangle 10"/>
          <p:cNvSpPr/>
          <p:nvPr/>
        </p:nvSpPr>
        <p:spPr>
          <a:xfrm>
            <a:off x="-102268" y="6395916"/>
            <a:ext cx="2267388" cy="492443"/>
          </a:xfrm>
          <a:prstGeom prst="rect">
            <a:avLst/>
          </a:prstGeom>
        </p:spPr>
        <p:txBody>
          <a:bodyPr wrap="square">
            <a:spAutoFit/>
          </a:bodyPr>
          <a:lstStyle/>
          <a:p>
            <a:pPr algn="ctr"/>
            <a:r>
              <a:rPr lang="en-GB" sz="1000" b="1" dirty="0">
                <a:solidFill>
                  <a:srgbClr val="FFFF00"/>
                </a:solidFill>
              </a:rPr>
              <a:t>DID YOU KNOW?</a:t>
            </a:r>
          </a:p>
          <a:p>
            <a:pPr algn="ctr" fontAlgn="base"/>
            <a:r>
              <a:rPr lang="en-GB" sz="800" dirty="0">
                <a:solidFill>
                  <a:srgbClr val="FFFF00"/>
                </a:solidFill>
              </a:rPr>
              <a:t>Sergey </a:t>
            </a:r>
            <a:r>
              <a:rPr lang="en-GB" sz="800" dirty="0" err="1">
                <a:solidFill>
                  <a:srgbClr val="FFFF00"/>
                </a:solidFill>
              </a:rPr>
              <a:t>Brin</a:t>
            </a:r>
            <a:r>
              <a:rPr lang="en-GB" sz="800" dirty="0">
                <a:solidFill>
                  <a:srgbClr val="FFFF00"/>
                </a:solidFill>
              </a:rPr>
              <a:t>, co-founder of Google studied maths (and computer science) at university.</a:t>
            </a:r>
            <a:endParaRPr lang="en-GB" dirty="0"/>
          </a:p>
        </p:txBody>
      </p:sp>
      <p:pic>
        <p:nvPicPr>
          <p:cNvPr id="67" name="Picture 66"/>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347274" y="5393214"/>
            <a:ext cx="414942" cy="414942"/>
          </a:xfrm>
          <a:prstGeom prst="rect">
            <a:avLst/>
          </a:prstGeom>
        </p:spPr>
      </p:pic>
      <p:pic>
        <p:nvPicPr>
          <p:cNvPr id="68" name="Picture Placeholder 76">
            <a:extLst>
              <a:ext uri="{FF2B5EF4-FFF2-40B4-BE49-F238E27FC236}">
                <a16:creationId xmlns:a16="http://schemas.microsoft.com/office/drawing/2014/main" id="{F1E0AB54-0FC7-4F94-9BA9-F0EDF1A13AAA}"/>
              </a:ext>
            </a:extLst>
          </p:cNvPr>
          <p:cNvPicPr>
            <a:picLocks noChangeAspect="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120276" y="4382737"/>
            <a:ext cx="463898" cy="333555"/>
          </a:xfrm>
          <a:prstGeom prst="rect">
            <a:avLst/>
          </a:prstGeom>
        </p:spPr>
      </p:pic>
      <p:pic>
        <p:nvPicPr>
          <p:cNvPr id="70" name="Picture Placeholder 69"/>
          <p:cNvPicPr>
            <a:picLocks noGrp="1" noChangeAspect="1"/>
          </p:cNvPicPr>
          <p:nvPr>
            <p:ph type="pic" sz="quarter" idx="53"/>
          </p:nvPr>
        </p:nvPicPr>
        <p:blipFill>
          <a:blip r:embed="rId30">
            <a:lum bright="70000" contrast="-70000"/>
            <a:extLst>
              <a:ext uri="{28A0092B-C50C-407E-A947-70E740481C1C}">
                <a14:useLocalDpi xmlns:a14="http://schemas.microsoft.com/office/drawing/2010/main" val="0"/>
              </a:ext>
            </a:extLst>
          </a:blip>
          <a:srcRect/>
          <a:stretch>
            <a:fillRect/>
          </a:stretch>
        </p:blipFill>
        <p:spPr>
          <a:xfrm>
            <a:off x="152354" y="6911551"/>
            <a:ext cx="511973" cy="511973"/>
          </a:xfrm>
        </p:spPr>
      </p:pic>
    </p:spTree>
    <p:extLst>
      <p:ext uri="{BB962C8B-B14F-4D97-AF65-F5344CB8AC3E}">
        <p14:creationId xmlns:p14="http://schemas.microsoft.com/office/powerpoint/2010/main" val="2504112187"/>
      </p:ext>
    </p:extLst>
  </p:cSld>
  <p:clrMapOvr>
    <a:masterClrMapping/>
  </p:clrMapOvr>
</p:sld>
</file>

<file path=ppt/theme/theme1.xml><?xml version="1.0" encoding="utf-8"?>
<a:theme xmlns:a="http://schemas.openxmlformats.org/drawingml/2006/main" name="Office Them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00954201_Product roadmap infographics poster_SL_V1.potx" id="{7139280B-9022-43B4-AEAB-A4D3C6DDD7CD}" vid="{D3A0CA3A-729C-48B6-BD69-38CFD8DF4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BB5DF-A591-4D29-BE35-88A9CE3D2EA6}">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FB497774-A265-4891-A41E-034F9A8FA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9253B6-8750-4AE7-9310-C85B84348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Product roadmap infographics poster</Template>
  <TotalTime>0</TotalTime>
  <Words>797</Words>
  <Application>Microsoft Office PowerPoint</Application>
  <PresentationFormat>On-screen Show (4:3)</PresentationFormat>
  <Paragraphs>76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Year 10-H(1c2abc) Mathematics</vt:lpstr>
      <vt:lpstr>Year 11-H(1c2abc) Mathematics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2019-07-02T05:28:52Z</dcterms:created>
  <dcterms:modified xsi:type="dcterms:W3CDTF">2022-09-03T20:35:15Z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