
<file path=[Content_Types].xml><?xml version="1.0" encoding="utf-8"?>
<Types xmlns="http://schemas.openxmlformats.org/package/2006/content-types">
  <Default Extension="avi" ContentType="video/x-msvideo"/>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8" r:id="rId3"/>
    <p:sldId id="259" r:id="rId4"/>
    <p:sldId id="260" r:id="rId5"/>
    <p:sldId id="261" r:id="rId6"/>
    <p:sldId id="262" r:id="rId7"/>
    <p:sldId id="263" r:id="rId8"/>
    <p:sldId id="264" r:id="rId9"/>
    <p:sldId id="257" r:id="rId10"/>
    <p:sldId id="265" r:id="rId11"/>
    <p:sldId id="266" r:id="rId12"/>
    <p:sldId id="275" r:id="rId13"/>
    <p:sldId id="276" r:id="rId14"/>
    <p:sldId id="277" r:id="rId15"/>
    <p:sldId id="278" r:id="rId16"/>
    <p:sldId id="279" r:id="rId17"/>
    <p:sldId id="280" r:id="rId18"/>
    <p:sldId id="281" r:id="rId19"/>
    <p:sldId id="282" r:id="rId20"/>
    <p:sldId id="283" r:id="rId21"/>
    <p:sldId id="284" r:id="rId22"/>
    <p:sldId id="285" r:id="rId23"/>
    <p:sldId id="273" r:id="rId24"/>
    <p:sldId id="274" r:id="rId25"/>
    <p:sldId id="295" r:id="rId26"/>
    <p:sldId id="286" r:id="rId27"/>
    <p:sldId id="287" r:id="rId28"/>
    <p:sldId id="288" r:id="rId29"/>
    <p:sldId id="289" r:id="rId30"/>
    <p:sldId id="290" r:id="rId31"/>
    <p:sldId id="291" r:id="rId32"/>
    <p:sldId id="292" r:id="rId33"/>
    <p:sldId id="29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 d="1"/>
        <a:sy n="1" d="1"/>
      </p:scale>
      <p:origin x="0" y="0"/>
    </p:cViewPr>
  </p:notesTextViewPr>
  <p:sorterViewPr>
    <p:cViewPr>
      <p:scale>
        <a:sx n="100" d="100"/>
        <a:sy n="100" d="100"/>
      </p:scale>
      <p:origin x="0" y="68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C7FE56-876C-4358-B7EA-6BADF372E81E}" type="datetimeFigureOut">
              <a:rPr lang="en-GB" smtClean="0"/>
              <a:t>19/10/2025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924E64-A6CC-4B20-95B2-88E4262ED681}" type="slidenum">
              <a:rPr lang="en-GB" smtClean="0"/>
              <a:t>‹#›</a:t>
            </a:fld>
            <a:endParaRPr lang="en-GB"/>
          </a:p>
        </p:txBody>
      </p:sp>
    </p:spTree>
    <p:extLst>
      <p:ext uri="{BB962C8B-B14F-4D97-AF65-F5344CB8AC3E}">
        <p14:creationId xmlns:p14="http://schemas.microsoft.com/office/powerpoint/2010/main" val="1845721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 these slides run as pupils are coming into the assembly.  In</a:t>
            </a:r>
            <a:r>
              <a:rPr lang="en-GB" baseline="0" dirty="0"/>
              <a:t> the background you could play the ‘Happy </a:t>
            </a:r>
            <a:r>
              <a:rPr lang="en-GB" baseline="0" dirty="0" err="1"/>
              <a:t>Divali</a:t>
            </a:r>
            <a:r>
              <a:rPr lang="en-GB" baseline="0" dirty="0"/>
              <a:t>’ from the film Home Delivery.  The song can be found on You tube at this address http://www.youtube.com/watch?v=aZj-MEqy2CM&amp;feature=related</a:t>
            </a:r>
            <a:endParaRPr lang="en-GB" dirty="0"/>
          </a:p>
        </p:txBody>
      </p:sp>
      <p:sp>
        <p:nvSpPr>
          <p:cNvPr id="4" name="Slide Number Placeholder 3"/>
          <p:cNvSpPr>
            <a:spLocks noGrp="1"/>
          </p:cNvSpPr>
          <p:nvPr>
            <p:ph type="sldNum" sz="quarter" idx="10"/>
          </p:nvPr>
        </p:nvSpPr>
        <p:spPr/>
        <p:txBody>
          <a:bodyPr/>
          <a:lstStyle/>
          <a:p>
            <a:fld id="{5B924E64-A6CC-4B20-95B2-88E4262ED681}" type="slidenum">
              <a:rPr lang="en-GB" smtClean="0"/>
              <a:t>1</a:t>
            </a:fld>
            <a:endParaRPr lang="en-GB"/>
          </a:p>
        </p:txBody>
      </p:sp>
    </p:spTree>
    <p:extLst>
      <p:ext uri="{BB962C8B-B14F-4D97-AF65-F5344CB8AC3E}">
        <p14:creationId xmlns:p14="http://schemas.microsoft.com/office/powerpoint/2010/main" val="3403917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assembly is based on the script for a </a:t>
            </a:r>
            <a:r>
              <a:rPr lang="en-GB" dirty="0" err="1"/>
              <a:t>Divali</a:t>
            </a:r>
            <a:r>
              <a:rPr lang="en-GB" dirty="0"/>
              <a:t> assembly from the assemblies site, found at http://www.assemblies.org.uk/current/nov12pri_divali.php</a:t>
            </a:r>
          </a:p>
        </p:txBody>
      </p:sp>
      <p:sp>
        <p:nvSpPr>
          <p:cNvPr id="4" name="Slide Number Placeholder 3"/>
          <p:cNvSpPr>
            <a:spLocks noGrp="1"/>
          </p:cNvSpPr>
          <p:nvPr>
            <p:ph type="sldNum" sz="quarter" idx="10"/>
          </p:nvPr>
        </p:nvSpPr>
        <p:spPr/>
        <p:txBody>
          <a:bodyPr/>
          <a:lstStyle/>
          <a:p>
            <a:fld id="{5B924E64-A6CC-4B20-95B2-88E4262ED681}" type="slidenum">
              <a:rPr lang="en-GB" smtClean="0"/>
              <a:t>9</a:t>
            </a:fld>
            <a:endParaRPr lang="en-GB"/>
          </a:p>
        </p:txBody>
      </p:sp>
    </p:spTree>
    <p:extLst>
      <p:ext uri="{BB962C8B-B14F-4D97-AF65-F5344CB8AC3E}">
        <p14:creationId xmlns:p14="http://schemas.microsoft.com/office/powerpoint/2010/main" val="1397010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section is about ways in which people will celebrate </a:t>
            </a:r>
            <a:r>
              <a:rPr lang="en-GB" baseline="0" dirty="0" err="1"/>
              <a:t>divali</a:t>
            </a:r>
            <a:r>
              <a:rPr lang="en-GB" baseline="0" dirty="0"/>
              <a:t>.  I would suggest that you set up six pupils who can read out what each of the next 6 pictures will show.</a:t>
            </a:r>
            <a:endParaRPr lang="en-GB" dirty="0"/>
          </a:p>
        </p:txBody>
      </p:sp>
      <p:sp>
        <p:nvSpPr>
          <p:cNvPr id="4" name="Slide Number Placeholder 3"/>
          <p:cNvSpPr>
            <a:spLocks noGrp="1"/>
          </p:cNvSpPr>
          <p:nvPr>
            <p:ph type="sldNum" sz="quarter" idx="10"/>
          </p:nvPr>
        </p:nvSpPr>
        <p:spPr/>
        <p:txBody>
          <a:bodyPr/>
          <a:lstStyle/>
          <a:p>
            <a:fld id="{5B924E64-A6CC-4B20-95B2-88E4262ED681}" type="slidenum">
              <a:rPr lang="en-GB" smtClean="0"/>
              <a:t>12</a:t>
            </a:fld>
            <a:endParaRPr lang="en-GB"/>
          </a:p>
        </p:txBody>
      </p:sp>
    </p:spTree>
    <p:extLst>
      <p:ext uri="{BB962C8B-B14F-4D97-AF65-F5344CB8AC3E}">
        <p14:creationId xmlns:p14="http://schemas.microsoft.com/office/powerpoint/2010/main" val="2816065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this one, I</a:t>
            </a:r>
            <a:r>
              <a:rPr lang="en-GB" baseline="0" dirty="0"/>
              <a:t> would suggest that you read this out and then say that the reason that these lamps are used is because of the story of </a:t>
            </a:r>
            <a:r>
              <a:rPr lang="en-GB" baseline="0" dirty="0" err="1"/>
              <a:t>Divali</a:t>
            </a:r>
            <a:r>
              <a:rPr lang="en-GB" baseline="0" dirty="0"/>
              <a:t> (which is shown on the next few slides).</a:t>
            </a:r>
            <a:endParaRPr lang="en-GB" dirty="0"/>
          </a:p>
        </p:txBody>
      </p:sp>
      <p:sp>
        <p:nvSpPr>
          <p:cNvPr id="4" name="Slide Number Placeholder 3"/>
          <p:cNvSpPr>
            <a:spLocks noGrp="1"/>
          </p:cNvSpPr>
          <p:nvPr>
            <p:ph type="sldNum" sz="quarter" idx="10"/>
          </p:nvPr>
        </p:nvSpPr>
        <p:spPr/>
        <p:txBody>
          <a:bodyPr/>
          <a:lstStyle/>
          <a:p>
            <a:fld id="{5B924E64-A6CC-4B20-95B2-88E4262ED681}" type="slidenum">
              <a:rPr lang="en-GB" smtClean="0"/>
              <a:t>24</a:t>
            </a:fld>
            <a:endParaRPr lang="en-GB"/>
          </a:p>
        </p:txBody>
      </p:sp>
    </p:spTree>
    <p:extLst>
      <p:ext uri="{BB962C8B-B14F-4D97-AF65-F5344CB8AC3E}">
        <p14:creationId xmlns:p14="http://schemas.microsoft.com/office/powerpoint/2010/main" val="3660805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219999C-E5CC-4093-866E-15ECA605DE26}" type="datetimeFigureOut">
              <a:rPr lang="en-GB" smtClean="0"/>
              <a:t>19/10/2025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2B9EE2-CD44-494B-A299-28B1F6DD3C5A}" type="slidenum">
              <a:rPr lang="en-GB" smtClean="0"/>
              <a:t>‹#›</a:t>
            </a:fld>
            <a:endParaRPr lang="en-GB"/>
          </a:p>
        </p:txBody>
      </p:sp>
    </p:spTree>
    <p:extLst>
      <p:ext uri="{BB962C8B-B14F-4D97-AF65-F5344CB8AC3E}">
        <p14:creationId xmlns:p14="http://schemas.microsoft.com/office/powerpoint/2010/main" val="1735064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19999C-E5CC-4093-866E-15ECA605DE26}" type="datetimeFigureOut">
              <a:rPr lang="en-GB" smtClean="0"/>
              <a:t>19/10/2025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2B9EE2-CD44-494B-A299-28B1F6DD3C5A}" type="slidenum">
              <a:rPr lang="en-GB" smtClean="0"/>
              <a:t>‹#›</a:t>
            </a:fld>
            <a:endParaRPr lang="en-GB"/>
          </a:p>
        </p:txBody>
      </p:sp>
    </p:spTree>
    <p:extLst>
      <p:ext uri="{BB962C8B-B14F-4D97-AF65-F5344CB8AC3E}">
        <p14:creationId xmlns:p14="http://schemas.microsoft.com/office/powerpoint/2010/main" val="173614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19999C-E5CC-4093-866E-15ECA605DE26}" type="datetimeFigureOut">
              <a:rPr lang="en-GB" smtClean="0"/>
              <a:t>19/10/2025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2B9EE2-CD44-494B-A299-28B1F6DD3C5A}" type="slidenum">
              <a:rPr lang="en-GB" smtClean="0"/>
              <a:t>‹#›</a:t>
            </a:fld>
            <a:endParaRPr lang="en-GB"/>
          </a:p>
        </p:txBody>
      </p:sp>
    </p:spTree>
    <p:extLst>
      <p:ext uri="{BB962C8B-B14F-4D97-AF65-F5344CB8AC3E}">
        <p14:creationId xmlns:p14="http://schemas.microsoft.com/office/powerpoint/2010/main" val="3850707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19999C-E5CC-4093-866E-15ECA605DE26}" type="datetimeFigureOut">
              <a:rPr lang="en-GB" smtClean="0"/>
              <a:t>19/10/2025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2B9EE2-CD44-494B-A299-28B1F6DD3C5A}" type="slidenum">
              <a:rPr lang="en-GB" smtClean="0"/>
              <a:t>‹#›</a:t>
            </a:fld>
            <a:endParaRPr lang="en-GB"/>
          </a:p>
        </p:txBody>
      </p:sp>
    </p:spTree>
    <p:extLst>
      <p:ext uri="{BB962C8B-B14F-4D97-AF65-F5344CB8AC3E}">
        <p14:creationId xmlns:p14="http://schemas.microsoft.com/office/powerpoint/2010/main" val="2068509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19999C-E5CC-4093-866E-15ECA605DE26}" type="datetimeFigureOut">
              <a:rPr lang="en-GB" smtClean="0"/>
              <a:t>19/10/2025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2B9EE2-CD44-494B-A299-28B1F6DD3C5A}" type="slidenum">
              <a:rPr lang="en-GB" smtClean="0"/>
              <a:t>‹#›</a:t>
            </a:fld>
            <a:endParaRPr lang="en-GB"/>
          </a:p>
        </p:txBody>
      </p:sp>
    </p:spTree>
    <p:extLst>
      <p:ext uri="{BB962C8B-B14F-4D97-AF65-F5344CB8AC3E}">
        <p14:creationId xmlns:p14="http://schemas.microsoft.com/office/powerpoint/2010/main" val="835595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219999C-E5CC-4093-866E-15ECA605DE26}" type="datetimeFigureOut">
              <a:rPr lang="en-GB" smtClean="0"/>
              <a:t>19/10/2025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2B9EE2-CD44-494B-A299-28B1F6DD3C5A}" type="slidenum">
              <a:rPr lang="en-GB" smtClean="0"/>
              <a:t>‹#›</a:t>
            </a:fld>
            <a:endParaRPr lang="en-GB"/>
          </a:p>
        </p:txBody>
      </p:sp>
    </p:spTree>
    <p:extLst>
      <p:ext uri="{BB962C8B-B14F-4D97-AF65-F5344CB8AC3E}">
        <p14:creationId xmlns:p14="http://schemas.microsoft.com/office/powerpoint/2010/main" val="193916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219999C-E5CC-4093-866E-15ECA605DE26}" type="datetimeFigureOut">
              <a:rPr lang="en-GB" smtClean="0"/>
              <a:t>19/10/2025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2B9EE2-CD44-494B-A299-28B1F6DD3C5A}" type="slidenum">
              <a:rPr lang="en-GB" smtClean="0"/>
              <a:t>‹#›</a:t>
            </a:fld>
            <a:endParaRPr lang="en-GB"/>
          </a:p>
        </p:txBody>
      </p:sp>
    </p:spTree>
    <p:extLst>
      <p:ext uri="{BB962C8B-B14F-4D97-AF65-F5344CB8AC3E}">
        <p14:creationId xmlns:p14="http://schemas.microsoft.com/office/powerpoint/2010/main" val="2552185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19999C-E5CC-4093-866E-15ECA605DE26}" type="datetimeFigureOut">
              <a:rPr lang="en-GB" smtClean="0"/>
              <a:t>19/10/2025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B2B9EE2-CD44-494B-A299-28B1F6DD3C5A}" type="slidenum">
              <a:rPr lang="en-GB" smtClean="0"/>
              <a:t>‹#›</a:t>
            </a:fld>
            <a:endParaRPr lang="en-GB"/>
          </a:p>
        </p:txBody>
      </p:sp>
    </p:spTree>
    <p:extLst>
      <p:ext uri="{BB962C8B-B14F-4D97-AF65-F5344CB8AC3E}">
        <p14:creationId xmlns:p14="http://schemas.microsoft.com/office/powerpoint/2010/main" val="4107219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19999C-E5CC-4093-866E-15ECA605DE26}" type="datetimeFigureOut">
              <a:rPr lang="en-GB" smtClean="0"/>
              <a:t>19/10/2025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B2B9EE2-CD44-494B-A299-28B1F6DD3C5A}" type="slidenum">
              <a:rPr lang="en-GB" smtClean="0"/>
              <a:t>‹#›</a:t>
            </a:fld>
            <a:endParaRPr lang="en-GB"/>
          </a:p>
        </p:txBody>
      </p:sp>
    </p:spTree>
    <p:extLst>
      <p:ext uri="{BB962C8B-B14F-4D97-AF65-F5344CB8AC3E}">
        <p14:creationId xmlns:p14="http://schemas.microsoft.com/office/powerpoint/2010/main" val="213659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19999C-E5CC-4093-866E-15ECA605DE26}" type="datetimeFigureOut">
              <a:rPr lang="en-GB" smtClean="0"/>
              <a:t>19/10/2025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2B9EE2-CD44-494B-A299-28B1F6DD3C5A}" type="slidenum">
              <a:rPr lang="en-GB" smtClean="0"/>
              <a:t>‹#›</a:t>
            </a:fld>
            <a:endParaRPr lang="en-GB"/>
          </a:p>
        </p:txBody>
      </p:sp>
    </p:spTree>
    <p:extLst>
      <p:ext uri="{BB962C8B-B14F-4D97-AF65-F5344CB8AC3E}">
        <p14:creationId xmlns:p14="http://schemas.microsoft.com/office/powerpoint/2010/main" val="1335159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19999C-E5CC-4093-866E-15ECA605DE26}" type="datetimeFigureOut">
              <a:rPr lang="en-GB" smtClean="0"/>
              <a:t>19/10/2025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2B9EE2-CD44-494B-A299-28B1F6DD3C5A}" type="slidenum">
              <a:rPr lang="en-GB" smtClean="0"/>
              <a:t>‹#›</a:t>
            </a:fld>
            <a:endParaRPr lang="en-GB"/>
          </a:p>
        </p:txBody>
      </p:sp>
    </p:spTree>
    <p:extLst>
      <p:ext uri="{BB962C8B-B14F-4D97-AF65-F5344CB8AC3E}">
        <p14:creationId xmlns:p14="http://schemas.microsoft.com/office/powerpoint/2010/main" val="3527046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9999C-E5CC-4093-866E-15ECA605DE26}" type="datetimeFigureOut">
              <a:rPr lang="en-GB" smtClean="0"/>
              <a:t>19/10/2025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2B9EE2-CD44-494B-A299-28B1F6DD3C5A}" type="slidenum">
              <a:rPr lang="en-GB" smtClean="0"/>
              <a:t>‹#›</a:t>
            </a:fld>
            <a:endParaRPr lang="en-GB"/>
          </a:p>
        </p:txBody>
      </p:sp>
    </p:spTree>
    <p:extLst>
      <p:ext uri="{BB962C8B-B14F-4D97-AF65-F5344CB8AC3E}">
        <p14:creationId xmlns:p14="http://schemas.microsoft.com/office/powerpoint/2010/main" val="655657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rXJ5_dFOaB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949322039"/>
              </p:ext>
            </p:extLst>
          </p:nvPr>
        </p:nvGraphicFramePr>
        <p:xfrm>
          <a:off x="179512" y="188640"/>
          <a:ext cx="8784976" cy="6480720"/>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3240360">
                <a:tc>
                  <a:txBody>
                    <a:bodyPr/>
                    <a:lstStyle/>
                    <a:p>
                      <a:endParaRPr lang="en-GB"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40360">
                <a:tc>
                  <a:txBody>
                    <a:bodyPr/>
                    <a:lstStyle/>
                    <a:p>
                      <a:endParaRPr lang="en-GB"/>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1026" name="Picture 2" descr="http://www.punjabigraphics.com/images/3/gods-ganesh-laxmi-saraswat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4345"/>
            <a:ext cx="4248472" cy="30970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alebwilde.com/wp-content/uploads/2011/05/enlight-vishnu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260646"/>
            <a:ext cx="4248472" cy="30970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atic.guim.co.uk/sys-images/Guardian/About/General/2010/12/21/1292946208417/India-Dalit-Hindu-00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514071"/>
            <a:ext cx="4248472" cy="30609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dreamstime.com/mystical-and-sacred-manta-of-hinduism-ndash;-om-/-aum-thumb1573963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3514071"/>
            <a:ext cx="4248472" cy="3060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441845"/>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84976" cy="6624736"/>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42" name="Picture 2" descr="http://t0.gstatic.com/images?q=tbn:ANd9GcRRkZL6Gxw3Fclu5h3TGQa0rZ5TL4bTmIkUcpf4Bob3So6JvtISY8I5xV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4896544" cy="61145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96136" y="476672"/>
            <a:ext cx="2808312" cy="1569660"/>
          </a:xfrm>
          <a:prstGeom prst="rect">
            <a:avLst/>
          </a:prstGeom>
          <a:noFill/>
        </p:spPr>
        <p:txBody>
          <a:bodyPr wrap="square" rtlCol="0">
            <a:spAutoFit/>
          </a:bodyPr>
          <a:lstStyle/>
          <a:p>
            <a:r>
              <a:rPr lang="en-GB" sz="2400" b="1" dirty="0">
                <a:latin typeface="Arial" pitchFamily="34" charset="0"/>
                <a:cs typeface="Arial" pitchFamily="34" charset="0"/>
              </a:rPr>
              <a:t>Diwali is the main festival for people of the Hindu and Sikh religion.</a:t>
            </a:r>
          </a:p>
        </p:txBody>
      </p:sp>
      <p:sp>
        <p:nvSpPr>
          <p:cNvPr id="4" name="Oval 3"/>
          <p:cNvSpPr/>
          <p:nvPr/>
        </p:nvSpPr>
        <p:spPr>
          <a:xfrm>
            <a:off x="5436096" y="548680"/>
            <a:ext cx="288032" cy="288032"/>
          </a:xfrm>
          <a:prstGeom prst="ellipse">
            <a:avLst/>
          </a:prstGeom>
          <a:solidFill>
            <a:srgbClr val="FF0066"/>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815892" y="2219380"/>
            <a:ext cx="2808312" cy="830997"/>
          </a:xfrm>
          <a:prstGeom prst="rect">
            <a:avLst/>
          </a:prstGeom>
          <a:noFill/>
        </p:spPr>
        <p:txBody>
          <a:bodyPr wrap="square" rtlCol="0">
            <a:spAutoFit/>
          </a:bodyPr>
          <a:lstStyle/>
          <a:p>
            <a:r>
              <a:rPr lang="en-GB" sz="2400" b="1" dirty="0">
                <a:latin typeface="Arial" pitchFamily="34" charset="0"/>
                <a:cs typeface="Arial" pitchFamily="34" charset="0"/>
              </a:rPr>
              <a:t>It is called the ‘festival of light’.</a:t>
            </a:r>
          </a:p>
        </p:txBody>
      </p:sp>
      <p:sp>
        <p:nvSpPr>
          <p:cNvPr id="8" name="Oval 7"/>
          <p:cNvSpPr/>
          <p:nvPr/>
        </p:nvSpPr>
        <p:spPr>
          <a:xfrm>
            <a:off x="5455852" y="2291388"/>
            <a:ext cx="288032" cy="288032"/>
          </a:xfrm>
          <a:prstGeom prst="ellipse">
            <a:avLst/>
          </a:prstGeom>
          <a:solidFill>
            <a:srgbClr val="FF0066"/>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828955" y="3356992"/>
            <a:ext cx="2808312" cy="1569660"/>
          </a:xfrm>
          <a:prstGeom prst="rect">
            <a:avLst/>
          </a:prstGeom>
          <a:noFill/>
        </p:spPr>
        <p:txBody>
          <a:bodyPr wrap="square" rtlCol="0">
            <a:spAutoFit/>
          </a:bodyPr>
          <a:lstStyle/>
          <a:p>
            <a:r>
              <a:rPr lang="en-GB" sz="2400" b="1" dirty="0">
                <a:latin typeface="Arial" pitchFamily="34" charset="0"/>
                <a:cs typeface="Arial" pitchFamily="34" charset="0"/>
              </a:rPr>
              <a:t>It celebrates the victory of good over evil – light over dark.</a:t>
            </a:r>
          </a:p>
        </p:txBody>
      </p:sp>
      <p:sp>
        <p:nvSpPr>
          <p:cNvPr id="10" name="Oval 9"/>
          <p:cNvSpPr/>
          <p:nvPr/>
        </p:nvSpPr>
        <p:spPr>
          <a:xfrm>
            <a:off x="5468915" y="3429000"/>
            <a:ext cx="288032" cy="288032"/>
          </a:xfrm>
          <a:prstGeom prst="ellipse">
            <a:avLst/>
          </a:prstGeom>
          <a:solidFill>
            <a:srgbClr val="FF0066"/>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842018" y="5075892"/>
            <a:ext cx="2808312" cy="1200329"/>
          </a:xfrm>
          <a:prstGeom prst="rect">
            <a:avLst/>
          </a:prstGeom>
          <a:noFill/>
        </p:spPr>
        <p:txBody>
          <a:bodyPr wrap="square" rtlCol="0">
            <a:spAutoFit/>
          </a:bodyPr>
          <a:lstStyle/>
          <a:p>
            <a:r>
              <a:rPr lang="en-GB" sz="2400" b="1" dirty="0">
                <a:latin typeface="Arial" pitchFamily="34" charset="0"/>
                <a:cs typeface="Arial" pitchFamily="34" charset="0"/>
              </a:rPr>
              <a:t>It also marks the start of a new year for Hindus.</a:t>
            </a:r>
          </a:p>
        </p:txBody>
      </p:sp>
      <p:sp>
        <p:nvSpPr>
          <p:cNvPr id="12" name="Oval 11"/>
          <p:cNvSpPr/>
          <p:nvPr/>
        </p:nvSpPr>
        <p:spPr>
          <a:xfrm>
            <a:off x="5481978" y="5147900"/>
            <a:ext cx="288032" cy="288032"/>
          </a:xfrm>
          <a:prstGeom prst="ellipse">
            <a:avLst/>
          </a:prstGeom>
          <a:solidFill>
            <a:srgbClr val="FF0066"/>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963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84976" cy="6624736"/>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899592" y="332656"/>
            <a:ext cx="7750738" cy="830997"/>
          </a:xfrm>
          <a:prstGeom prst="rect">
            <a:avLst/>
          </a:prstGeom>
          <a:noFill/>
        </p:spPr>
        <p:txBody>
          <a:bodyPr wrap="square" rtlCol="0">
            <a:spAutoFit/>
          </a:bodyPr>
          <a:lstStyle/>
          <a:p>
            <a:r>
              <a:rPr lang="en-GB" sz="2400" b="1" dirty="0">
                <a:latin typeface="Arial" pitchFamily="34" charset="0"/>
                <a:cs typeface="Arial" pitchFamily="34" charset="0"/>
              </a:rPr>
              <a:t>Diwali is held on the darkest night in the Hindu month of </a:t>
            </a:r>
            <a:r>
              <a:rPr lang="en-GB" sz="2400" b="1" dirty="0" err="1">
                <a:latin typeface="Arial" pitchFamily="34" charset="0"/>
                <a:cs typeface="Arial" pitchFamily="34" charset="0"/>
              </a:rPr>
              <a:t>Kartika</a:t>
            </a:r>
            <a:r>
              <a:rPr lang="en-GB" sz="2400" b="1" dirty="0">
                <a:latin typeface="Arial" pitchFamily="34" charset="0"/>
                <a:cs typeface="Arial" pitchFamily="34" charset="0"/>
              </a:rPr>
              <a:t> (October/November).</a:t>
            </a:r>
          </a:p>
        </p:txBody>
      </p:sp>
      <p:sp>
        <p:nvSpPr>
          <p:cNvPr id="4" name="Oval 3"/>
          <p:cNvSpPr/>
          <p:nvPr/>
        </p:nvSpPr>
        <p:spPr>
          <a:xfrm>
            <a:off x="395536" y="404664"/>
            <a:ext cx="288032" cy="288032"/>
          </a:xfrm>
          <a:prstGeom prst="ellipse">
            <a:avLst/>
          </a:prstGeom>
          <a:solidFill>
            <a:srgbClr val="FF0066"/>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p:cNvGrpSpPr/>
          <p:nvPr/>
        </p:nvGrpSpPr>
        <p:grpSpPr>
          <a:xfrm>
            <a:off x="408599" y="4758243"/>
            <a:ext cx="8254794" cy="1767101"/>
            <a:chOff x="408599" y="4758243"/>
            <a:chExt cx="8254794" cy="1767101"/>
          </a:xfrm>
        </p:grpSpPr>
        <p:sp>
          <p:nvSpPr>
            <p:cNvPr id="13" name="TextBox 12"/>
            <p:cNvSpPr txBox="1"/>
            <p:nvPr/>
          </p:nvSpPr>
          <p:spPr>
            <a:xfrm>
              <a:off x="912655" y="4758243"/>
              <a:ext cx="7750738" cy="830997"/>
            </a:xfrm>
            <a:prstGeom prst="rect">
              <a:avLst/>
            </a:prstGeom>
            <a:noFill/>
          </p:spPr>
          <p:txBody>
            <a:bodyPr wrap="square" rtlCol="0">
              <a:spAutoFit/>
            </a:bodyPr>
            <a:lstStyle/>
            <a:p>
              <a:r>
                <a:rPr lang="en-GB" sz="2400" b="1" dirty="0">
                  <a:latin typeface="Arial" pitchFamily="34" charset="0"/>
                  <a:cs typeface="Arial" pitchFamily="34" charset="0"/>
                </a:rPr>
                <a:t>The date of the festival changes each year because the cycle of the moon is not in line with the months.</a:t>
              </a:r>
            </a:p>
          </p:txBody>
        </p:sp>
        <p:sp>
          <p:nvSpPr>
            <p:cNvPr id="14" name="Oval 13"/>
            <p:cNvSpPr/>
            <p:nvPr/>
          </p:nvSpPr>
          <p:spPr>
            <a:xfrm>
              <a:off x="408599" y="4830251"/>
              <a:ext cx="288032" cy="288032"/>
            </a:xfrm>
            <a:prstGeom prst="ellipse">
              <a:avLst/>
            </a:prstGeom>
            <a:solidFill>
              <a:srgbClr val="FF0066"/>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938781" y="5694347"/>
              <a:ext cx="7665667" cy="830997"/>
            </a:xfrm>
            <a:prstGeom prst="rect">
              <a:avLst/>
            </a:prstGeom>
            <a:noFill/>
          </p:spPr>
          <p:txBody>
            <a:bodyPr wrap="square" rtlCol="0">
              <a:spAutoFit/>
            </a:bodyPr>
            <a:lstStyle/>
            <a:p>
              <a:r>
                <a:rPr lang="en-GB" sz="2400" b="1" dirty="0">
                  <a:latin typeface="Arial" pitchFamily="34" charset="0"/>
                  <a:cs typeface="Arial" pitchFamily="34" charset="0"/>
                </a:rPr>
                <a:t>This year, the date of the festival is today, Monday 20</a:t>
              </a:r>
              <a:r>
                <a:rPr lang="en-GB" sz="2400" b="1" baseline="30000" dirty="0">
                  <a:latin typeface="Arial" pitchFamily="34" charset="0"/>
                  <a:cs typeface="Arial" pitchFamily="34" charset="0"/>
                </a:rPr>
                <a:t>th</a:t>
              </a:r>
              <a:r>
                <a:rPr lang="en-GB" sz="2400" b="1" dirty="0">
                  <a:latin typeface="Arial" pitchFamily="34" charset="0"/>
                  <a:cs typeface="Arial" pitchFamily="34" charset="0"/>
                </a:rPr>
                <a:t> October.</a:t>
              </a:r>
            </a:p>
          </p:txBody>
        </p:sp>
        <p:sp>
          <p:nvSpPr>
            <p:cNvPr id="16" name="Oval 15"/>
            <p:cNvSpPr/>
            <p:nvPr/>
          </p:nvSpPr>
          <p:spPr>
            <a:xfrm>
              <a:off x="426531" y="5766355"/>
              <a:ext cx="288032" cy="288032"/>
            </a:xfrm>
            <a:prstGeom prst="ellipse">
              <a:avLst/>
            </a:prstGeom>
            <a:solidFill>
              <a:srgbClr val="FF0066"/>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p:cNvGrpSpPr/>
          <p:nvPr/>
        </p:nvGrpSpPr>
        <p:grpSpPr>
          <a:xfrm>
            <a:off x="413468" y="1268760"/>
            <a:ext cx="8151791" cy="3351622"/>
            <a:chOff x="413468" y="1268760"/>
            <a:chExt cx="8151791" cy="3351622"/>
          </a:xfrm>
        </p:grpSpPr>
        <p:sp>
          <p:nvSpPr>
            <p:cNvPr id="7" name="TextBox 6"/>
            <p:cNvSpPr txBox="1"/>
            <p:nvPr/>
          </p:nvSpPr>
          <p:spPr>
            <a:xfrm>
              <a:off x="899592" y="1268760"/>
              <a:ext cx="7665667" cy="830997"/>
            </a:xfrm>
            <a:prstGeom prst="rect">
              <a:avLst/>
            </a:prstGeom>
            <a:noFill/>
          </p:spPr>
          <p:txBody>
            <a:bodyPr wrap="square" rtlCol="0">
              <a:spAutoFit/>
            </a:bodyPr>
            <a:lstStyle/>
            <a:p>
              <a:r>
                <a:rPr lang="en-GB" sz="2400" b="1" dirty="0">
                  <a:latin typeface="Arial" pitchFamily="34" charset="0"/>
                  <a:cs typeface="Arial" pitchFamily="34" charset="0"/>
                </a:rPr>
                <a:t>It is held on the night of a new moon (when there is no moon is the sky – the darkest night).</a:t>
              </a:r>
            </a:p>
          </p:txBody>
        </p:sp>
        <p:sp>
          <p:nvSpPr>
            <p:cNvPr id="8" name="Oval 7"/>
            <p:cNvSpPr/>
            <p:nvPr/>
          </p:nvSpPr>
          <p:spPr>
            <a:xfrm>
              <a:off x="413468" y="1340768"/>
              <a:ext cx="288032" cy="288032"/>
            </a:xfrm>
            <a:prstGeom prst="ellipse">
              <a:avLst/>
            </a:prstGeom>
            <a:solidFill>
              <a:srgbClr val="FF0066"/>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266" name="Picture 2" descr="http://astroblog.cosmobc.com/wp-content/uploads/2012/11/NOVEMBER20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266" y="2190112"/>
              <a:ext cx="3688717" cy="2425849"/>
            </a:xfrm>
            <a:prstGeom prst="rect">
              <a:avLst/>
            </a:prstGeom>
            <a:noFill/>
            <a:extLst>
              <a:ext uri="{909E8E84-426E-40DD-AFC4-6F175D3DCCD1}">
                <a14:hiddenFill xmlns:a14="http://schemas.microsoft.com/office/drawing/2010/main">
                  <a:solidFill>
                    <a:srgbClr val="FFFFFF"/>
                  </a:solidFill>
                </a14:hiddenFill>
              </a:ext>
            </a:extLst>
          </p:spPr>
        </p:pic>
        <p:pic>
          <p:nvPicPr>
            <p:cNvPr id="5" name="moonphase.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004048" y="2190112"/>
              <a:ext cx="3240360" cy="2430270"/>
            </a:xfrm>
            <a:prstGeom prst="rect">
              <a:avLst/>
            </a:prstGeom>
          </p:spPr>
        </p:pic>
      </p:grpSp>
    </p:spTree>
    <p:extLst>
      <p:ext uri="{BB962C8B-B14F-4D97-AF65-F5344CB8AC3E}">
        <p14:creationId xmlns:p14="http://schemas.microsoft.com/office/powerpoint/2010/main" val="69823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repeatCount="indefinite" fill="hold" display="0">
                  <p:stCondLst>
                    <p:cond delay="indefinite"/>
                  </p:stCondLst>
                </p:cTn>
                <p:tgtEl>
                  <p:spTgt spid="5"/>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84976" cy="6624736"/>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320" name="Picture 8" descr="http://www.topinbuzz.com/wp-content/uploads/2012/10/diwali-celebr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757" y="260648"/>
            <a:ext cx="8433815"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20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84976" cy="6624736"/>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467544" y="2390377"/>
            <a:ext cx="2664296" cy="923330"/>
          </a:xfrm>
          <a:prstGeom prst="rect">
            <a:avLst/>
          </a:prstGeom>
        </p:spPr>
        <p:txBody>
          <a:bodyPr wrap="square">
            <a:spAutoFit/>
          </a:bodyPr>
          <a:lstStyle/>
          <a:p>
            <a:r>
              <a:rPr lang="en-GB" b="1" dirty="0">
                <a:latin typeface="Arial" pitchFamily="34" charset="0"/>
                <a:cs typeface="Arial" pitchFamily="34" charset="0"/>
              </a:rPr>
              <a:t>Families clean and decorate their homes in preparation. </a:t>
            </a:r>
          </a:p>
        </p:txBody>
      </p:sp>
      <p:pic>
        <p:nvPicPr>
          <p:cNvPr id="13320" name="Picture 8" descr="http://www.topinbuzz.com/wp-content/uploads/2012/10/diwali-celeb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758" y="404664"/>
            <a:ext cx="2846090" cy="184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20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84976" cy="6624736"/>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316" name="Picture 4" descr="http://webylife.com/wp-content/uploads/2010/11/39-Street-Light-Diwali-Singapo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335938"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20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84976" cy="6624736"/>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467544" y="2390377"/>
            <a:ext cx="2664296" cy="923330"/>
          </a:xfrm>
          <a:prstGeom prst="rect">
            <a:avLst/>
          </a:prstGeom>
        </p:spPr>
        <p:txBody>
          <a:bodyPr wrap="square">
            <a:spAutoFit/>
          </a:bodyPr>
          <a:lstStyle/>
          <a:p>
            <a:r>
              <a:rPr lang="en-GB" b="1" dirty="0">
                <a:latin typeface="Arial" pitchFamily="34" charset="0"/>
                <a:cs typeface="Arial" pitchFamily="34" charset="0"/>
              </a:rPr>
              <a:t>Families clean and decorate their homes in preparation. </a:t>
            </a:r>
          </a:p>
        </p:txBody>
      </p:sp>
      <p:sp>
        <p:nvSpPr>
          <p:cNvPr id="6" name="Rectangle 5"/>
          <p:cNvSpPr/>
          <p:nvPr/>
        </p:nvSpPr>
        <p:spPr>
          <a:xfrm>
            <a:off x="3491880" y="2361654"/>
            <a:ext cx="2664296" cy="923330"/>
          </a:xfrm>
          <a:prstGeom prst="rect">
            <a:avLst/>
          </a:prstGeom>
        </p:spPr>
        <p:txBody>
          <a:bodyPr wrap="square">
            <a:spAutoFit/>
          </a:bodyPr>
          <a:lstStyle/>
          <a:p>
            <a:r>
              <a:rPr lang="en-GB" b="1" dirty="0">
                <a:latin typeface="Arial" pitchFamily="34" charset="0"/>
                <a:cs typeface="Arial" pitchFamily="34" charset="0"/>
              </a:rPr>
              <a:t>Streets and buildings are decorated with lights. </a:t>
            </a:r>
            <a:endParaRPr lang="en-GB" dirty="0"/>
          </a:p>
        </p:txBody>
      </p:sp>
      <p:pic>
        <p:nvPicPr>
          <p:cNvPr id="13316" name="Picture 4" descr="http://webylife.com/wp-content/uploads/2010/11/39-Street-Light-Diwali-Singapo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9833" y="404663"/>
            <a:ext cx="2646343" cy="1828784"/>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ttp://www.topinbuzz.com/wp-content/uploads/2012/10/diwali-celebr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758" y="404664"/>
            <a:ext cx="2846090" cy="184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20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84976" cy="6624736"/>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314" name="Picture 2" descr="http://www.desicards.co.uk/acatalog/DW08-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60647"/>
            <a:ext cx="6336704"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20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84976" cy="6624736"/>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467544" y="2390377"/>
            <a:ext cx="2664296" cy="923330"/>
          </a:xfrm>
          <a:prstGeom prst="rect">
            <a:avLst/>
          </a:prstGeom>
        </p:spPr>
        <p:txBody>
          <a:bodyPr wrap="square">
            <a:spAutoFit/>
          </a:bodyPr>
          <a:lstStyle/>
          <a:p>
            <a:r>
              <a:rPr lang="en-GB" b="1" dirty="0">
                <a:latin typeface="Arial" pitchFamily="34" charset="0"/>
                <a:cs typeface="Arial" pitchFamily="34" charset="0"/>
              </a:rPr>
              <a:t>Families clean and decorate their homes in preparation. </a:t>
            </a:r>
          </a:p>
        </p:txBody>
      </p:sp>
      <p:sp>
        <p:nvSpPr>
          <p:cNvPr id="6" name="Rectangle 5"/>
          <p:cNvSpPr/>
          <p:nvPr/>
        </p:nvSpPr>
        <p:spPr>
          <a:xfrm>
            <a:off x="3491880" y="2361654"/>
            <a:ext cx="2664296" cy="923330"/>
          </a:xfrm>
          <a:prstGeom prst="rect">
            <a:avLst/>
          </a:prstGeom>
        </p:spPr>
        <p:txBody>
          <a:bodyPr wrap="square">
            <a:spAutoFit/>
          </a:bodyPr>
          <a:lstStyle/>
          <a:p>
            <a:r>
              <a:rPr lang="en-GB" b="1" dirty="0">
                <a:latin typeface="Arial" pitchFamily="34" charset="0"/>
                <a:cs typeface="Arial" pitchFamily="34" charset="0"/>
              </a:rPr>
              <a:t>Streets and buildings are decorated with lights. </a:t>
            </a:r>
            <a:endParaRPr lang="en-GB" dirty="0"/>
          </a:p>
        </p:txBody>
      </p:sp>
      <p:sp>
        <p:nvSpPr>
          <p:cNvPr id="7" name="Rectangle 6"/>
          <p:cNvSpPr/>
          <p:nvPr/>
        </p:nvSpPr>
        <p:spPr>
          <a:xfrm>
            <a:off x="6354727" y="2361654"/>
            <a:ext cx="2753777" cy="646331"/>
          </a:xfrm>
          <a:prstGeom prst="rect">
            <a:avLst/>
          </a:prstGeom>
        </p:spPr>
        <p:txBody>
          <a:bodyPr wrap="square">
            <a:spAutoFit/>
          </a:bodyPr>
          <a:lstStyle/>
          <a:p>
            <a:r>
              <a:rPr lang="en-GB" b="1" dirty="0">
                <a:latin typeface="Arial" pitchFamily="34" charset="0"/>
                <a:cs typeface="Arial" pitchFamily="34" charset="0"/>
              </a:rPr>
              <a:t>Cards are sent and gifts exchanged. </a:t>
            </a:r>
            <a:endParaRPr lang="en-GB" dirty="0"/>
          </a:p>
        </p:txBody>
      </p:sp>
      <p:pic>
        <p:nvPicPr>
          <p:cNvPr id="13314" name="Picture 2" descr="http://www.desicards.co.uk/acatalog/DW08-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260648"/>
            <a:ext cx="2015373" cy="201537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ebylife.com/wp-content/uploads/2010/11/39-Street-Light-Diwali-Singapo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9833" y="404663"/>
            <a:ext cx="2646343" cy="1828784"/>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ttp://www.topinbuzz.com/wp-content/uploads/2012/10/diwali-celebr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758" y="404664"/>
            <a:ext cx="2846090" cy="184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20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84976" cy="6624736"/>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322" name="Picture 10" descr="http://t2.gstatic.com/images?q=tbn:ANd9GcQGH1v6BcVU0dm7jZi3MS1YCWmfSNZnfRGXWSme2t0qiXWSY4UTGppRrxpDq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757" y="260648"/>
            <a:ext cx="8400871"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20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84976" cy="6624736"/>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467544" y="2390377"/>
            <a:ext cx="2664296" cy="923330"/>
          </a:xfrm>
          <a:prstGeom prst="rect">
            <a:avLst/>
          </a:prstGeom>
        </p:spPr>
        <p:txBody>
          <a:bodyPr wrap="square">
            <a:spAutoFit/>
          </a:bodyPr>
          <a:lstStyle/>
          <a:p>
            <a:r>
              <a:rPr lang="en-GB" b="1" dirty="0">
                <a:latin typeface="Arial" pitchFamily="34" charset="0"/>
                <a:cs typeface="Arial" pitchFamily="34" charset="0"/>
              </a:rPr>
              <a:t>Families clean and decorate their homes in preparation. </a:t>
            </a:r>
          </a:p>
        </p:txBody>
      </p:sp>
      <p:sp>
        <p:nvSpPr>
          <p:cNvPr id="6" name="Rectangle 5"/>
          <p:cNvSpPr/>
          <p:nvPr/>
        </p:nvSpPr>
        <p:spPr>
          <a:xfrm>
            <a:off x="3491880" y="2361654"/>
            <a:ext cx="2664296" cy="923330"/>
          </a:xfrm>
          <a:prstGeom prst="rect">
            <a:avLst/>
          </a:prstGeom>
        </p:spPr>
        <p:txBody>
          <a:bodyPr wrap="square">
            <a:spAutoFit/>
          </a:bodyPr>
          <a:lstStyle/>
          <a:p>
            <a:r>
              <a:rPr lang="en-GB" b="1" dirty="0">
                <a:latin typeface="Arial" pitchFamily="34" charset="0"/>
                <a:cs typeface="Arial" pitchFamily="34" charset="0"/>
              </a:rPr>
              <a:t>Streets and buildings are decorated with lights. </a:t>
            </a:r>
            <a:endParaRPr lang="en-GB" dirty="0"/>
          </a:p>
        </p:txBody>
      </p:sp>
      <p:sp>
        <p:nvSpPr>
          <p:cNvPr id="7" name="Rectangle 6"/>
          <p:cNvSpPr/>
          <p:nvPr/>
        </p:nvSpPr>
        <p:spPr>
          <a:xfrm>
            <a:off x="6354727" y="2361654"/>
            <a:ext cx="2753777" cy="646331"/>
          </a:xfrm>
          <a:prstGeom prst="rect">
            <a:avLst/>
          </a:prstGeom>
        </p:spPr>
        <p:txBody>
          <a:bodyPr wrap="square">
            <a:spAutoFit/>
          </a:bodyPr>
          <a:lstStyle/>
          <a:p>
            <a:r>
              <a:rPr lang="en-GB" b="1" dirty="0">
                <a:latin typeface="Arial" pitchFamily="34" charset="0"/>
                <a:cs typeface="Arial" pitchFamily="34" charset="0"/>
              </a:rPr>
              <a:t>Cards are sent and gifts exchanged. </a:t>
            </a:r>
            <a:endParaRPr lang="en-GB" dirty="0"/>
          </a:p>
        </p:txBody>
      </p:sp>
      <p:sp>
        <p:nvSpPr>
          <p:cNvPr id="8" name="Rectangle 7"/>
          <p:cNvSpPr/>
          <p:nvPr/>
        </p:nvSpPr>
        <p:spPr>
          <a:xfrm>
            <a:off x="461702" y="5412653"/>
            <a:ext cx="2647462" cy="646331"/>
          </a:xfrm>
          <a:prstGeom prst="rect">
            <a:avLst/>
          </a:prstGeom>
        </p:spPr>
        <p:txBody>
          <a:bodyPr wrap="square">
            <a:spAutoFit/>
          </a:bodyPr>
          <a:lstStyle/>
          <a:p>
            <a:r>
              <a:rPr lang="en-GB" b="1" dirty="0">
                <a:latin typeface="Arial" pitchFamily="34" charset="0"/>
                <a:cs typeface="Arial" pitchFamily="34" charset="0"/>
              </a:rPr>
              <a:t>Special food and sweets are enjoyed. </a:t>
            </a:r>
            <a:endParaRPr lang="en-GB" dirty="0"/>
          </a:p>
        </p:txBody>
      </p:sp>
      <p:pic>
        <p:nvPicPr>
          <p:cNvPr id="13314" name="Picture 2" descr="http://www.desicards.co.uk/acatalog/DW08-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260648"/>
            <a:ext cx="2015373" cy="201537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ebylife.com/wp-content/uploads/2010/11/39-Street-Light-Diwali-Singapo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9833" y="404663"/>
            <a:ext cx="2646343" cy="1828784"/>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ttp://www.topinbuzz.com/wp-content/uploads/2012/10/diwali-celebr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758" y="404664"/>
            <a:ext cx="2846090" cy="1846796"/>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http://t2.gstatic.com/images?q=tbn:ANd9GcQGH1v6BcVU0dm7jZi3MS1YCWmfSNZnfRGXWSme2t0qiXWSY4UTGppRrxpDq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758" y="3428999"/>
            <a:ext cx="2846090" cy="1951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20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904120361"/>
              </p:ext>
            </p:extLst>
          </p:nvPr>
        </p:nvGraphicFramePr>
        <p:xfrm>
          <a:off x="179512" y="188640"/>
          <a:ext cx="8784976" cy="6480720"/>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3240360">
                <a:tc>
                  <a:txBody>
                    <a:bodyPr/>
                    <a:lstStyle/>
                    <a:p>
                      <a:endParaRPr lang="en-GB"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40360">
                <a:tc>
                  <a:txBody>
                    <a:bodyPr/>
                    <a:lstStyle/>
                    <a:p>
                      <a:endParaRPr lang="en-GB"/>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1028" name="Picture 4" descr="http://www.calebwilde.com/wp-content/uploads/2011/05/enlight-vishnu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60646"/>
            <a:ext cx="4248472" cy="30970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atic.guim.co.uk/sys-images/Guardian/About/General/2010/12/21/1292946208417/India-Dalit-Hindu-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514071"/>
            <a:ext cx="4248472" cy="30609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dreamstime.com/mystical-and-sacred-manta-of-hinduism-ndash;-om-/-aum-thumb1573963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3514071"/>
            <a:ext cx="4248472" cy="30609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250712" y="260646"/>
            <a:ext cx="4249280" cy="3097036"/>
          </a:xfrm>
          <a:prstGeom prst="rect">
            <a:avLst/>
          </a:prstGeom>
        </p:spPr>
      </p:pic>
    </p:spTree>
    <p:extLst>
      <p:ext uri="{BB962C8B-B14F-4D97-AF65-F5344CB8AC3E}">
        <p14:creationId xmlns:p14="http://schemas.microsoft.com/office/powerpoint/2010/main" val="3579810526"/>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84976" cy="6624736"/>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324" name="Picture 12" descr="http://t3.gstatic.com/images?q=tbn:ANd9GcSo0Oi_q5dPVOJcEDht3GVp-CBIUR4zL2m5YbW4OGOU_OYMj9qq-FzzhhZr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352928" cy="6199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20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84976" cy="6624736"/>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467544" y="2390377"/>
            <a:ext cx="2664296" cy="923330"/>
          </a:xfrm>
          <a:prstGeom prst="rect">
            <a:avLst/>
          </a:prstGeom>
        </p:spPr>
        <p:txBody>
          <a:bodyPr wrap="square">
            <a:spAutoFit/>
          </a:bodyPr>
          <a:lstStyle/>
          <a:p>
            <a:r>
              <a:rPr lang="en-GB" b="1" dirty="0">
                <a:latin typeface="Arial" pitchFamily="34" charset="0"/>
                <a:cs typeface="Arial" pitchFamily="34" charset="0"/>
              </a:rPr>
              <a:t>Families clean and decorate their homes in preparation. </a:t>
            </a:r>
          </a:p>
        </p:txBody>
      </p:sp>
      <p:sp>
        <p:nvSpPr>
          <p:cNvPr id="6" name="Rectangle 5"/>
          <p:cNvSpPr/>
          <p:nvPr/>
        </p:nvSpPr>
        <p:spPr>
          <a:xfrm>
            <a:off x="3491880" y="2361654"/>
            <a:ext cx="2664296" cy="923330"/>
          </a:xfrm>
          <a:prstGeom prst="rect">
            <a:avLst/>
          </a:prstGeom>
        </p:spPr>
        <p:txBody>
          <a:bodyPr wrap="square">
            <a:spAutoFit/>
          </a:bodyPr>
          <a:lstStyle/>
          <a:p>
            <a:r>
              <a:rPr lang="en-GB" b="1" dirty="0">
                <a:latin typeface="Arial" pitchFamily="34" charset="0"/>
                <a:cs typeface="Arial" pitchFamily="34" charset="0"/>
              </a:rPr>
              <a:t>Streets and buildings are decorated with lights. </a:t>
            </a:r>
            <a:endParaRPr lang="en-GB" dirty="0"/>
          </a:p>
        </p:txBody>
      </p:sp>
      <p:sp>
        <p:nvSpPr>
          <p:cNvPr id="7" name="Rectangle 6"/>
          <p:cNvSpPr/>
          <p:nvPr/>
        </p:nvSpPr>
        <p:spPr>
          <a:xfrm>
            <a:off x="6354727" y="2361654"/>
            <a:ext cx="2753777" cy="646331"/>
          </a:xfrm>
          <a:prstGeom prst="rect">
            <a:avLst/>
          </a:prstGeom>
        </p:spPr>
        <p:txBody>
          <a:bodyPr wrap="square">
            <a:spAutoFit/>
          </a:bodyPr>
          <a:lstStyle/>
          <a:p>
            <a:r>
              <a:rPr lang="en-GB" b="1" dirty="0">
                <a:latin typeface="Arial" pitchFamily="34" charset="0"/>
                <a:cs typeface="Arial" pitchFamily="34" charset="0"/>
              </a:rPr>
              <a:t>Cards are sent and gifts exchanged. </a:t>
            </a:r>
            <a:endParaRPr lang="en-GB" dirty="0"/>
          </a:p>
        </p:txBody>
      </p:sp>
      <p:sp>
        <p:nvSpPr>
          <p:cNvPr id="8" name="Rectangle 7"/>
          <p:cNvSpPr/>
          <p:nvPr/>
        </p:nvSpPr>
        <p:spPr>
          <a:xfrm>
            <a:off x="461702" y="5412653"/>
            <a:ext cx="2647462" cy="646331"/>
          </a:xfrm>
          <a:prstGeom prst="rect">
            <a:avLst/>
          </a:prstGeom>
        </p:spPr>
        <p:txBody>
          <a:bodyPr wrap="square">
            <a:spAutoFit/>
          </a:bodyPr>
          <a:lstStyle/>
          <a:p>
            <a:r>
              <a:rPr lang="en-GB" b="1" dirty="0">
                <a:latin typeface="Arial" pitchFamily="34" charset="0"/>
                <a:cs typeface="Arial" pitchFamily="34" charset="0"/>
              </a:rPr>
              <a:t>Special food and sweets are enjoyed. </a:t>
            </a:r>
            <a:endParaRPr lang="en-GB" dirty="0"/>
          </a:p>
        </p:txBody>
      </p:sp>
      <p:sp>
        <p:nvSpPr>
          <p:cNvPr id="9" name="Rectangle 8"/>
          <p:cNvSpPr/>
          <p:nvPr/>
        </p:nvSpPr>
        <p:spPr>
          <a:xfrm>
            <a:off x="3491880" y="5384814"/>
            <a:ext cx="2664296" cy="923330"/>
          </a:xfrm>
          <a:prstGeom prst="rect">
            <a:avLst/>
          </a:prstGeom>
        </p:spPr>
        <p:txBody>
          <a:bodyPr wrap="square">
            <a:spAutoFit/>
          </a:bodyPr>
          <a:lstStyle/>
          <a:p>
            <a:r>
              <a:rPr lang="en-GB" b="1" dirty="0">
                <a:latin typeface="Arial" pitchFamily="34" charset="0"/>
                <a:cs typeface="Arial" pitchFamily="34" charset="0"/>
              </a:rPr>
              <a:t>Fireworks are often part of the celebrations.   </a:t>
            </a:r>
            <a:endParaRPr lang="en-GB" dirty="0"/>
          </a:p>
        </p:txBody>
      </p:sp>
      <p:pic>
        <p:nvPicPr>
          <p:cNvPr id="13314" name="Picture 2" descr="http://www.desicards.co.uk/acatalog/DW08-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260648"/>
            <a:ext cx="2015373" cy="201537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ebylife.com/wp-content/uploads/2010/11/39-Street-Light-Diwali-Singapo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9833" y="404663"/>
            <a:ext cx="2646343" cy="1828784"/>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ttp://www.topinbuzz.com/wp-content/uploads/2012/10/diwali-celebr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758" y="404664"/>
            <a:ext cx="2846090" cy="1846796"/>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http://t2.gstatic.com/images?q=tbn:ANd9GcQGH1v6BcVU0dm7jZi3MS1YCWmfSNZnfRGXWSme2t0qiXWSY4UTGppRrxpDq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758" y="3428999"/>
            <a:ext cx="2846090" cy="1951619"/>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http://t3.gstatic.com/images?q=tbn:ANd9GcSo0Oi_q5dPVOJcEDht3GVp-CBIUR4zL2m5YbW4OGOU_OYMj9qq-FzzhhZrU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3428998"/>
            <a:ext cx="2619375" cy="1944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20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84976" cy="6624736"/>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326" name="Picture 14" descr="http://inapcache.boston.com/universal/site_graphics/blogs/bigpicture/diwali_10_23/d14_207691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32656"/>
            <a:ext cx="8352928" cy="6184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20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84976" cy="6624736"/>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467544" y="2390377"/>
            <a:ext cx="2664296" cy="923330"/>
          </a:xfrm>
          <a:prstGeom prst="rect">
            <a:avLst/>
          </a:prstGeom>
        </p:spPr>
        <p:txBody>
          <a:bodyPr wrap="square">
            <a:spAutoFit/>
          </a:bodyPr>
          <a:lstStyle/>
          <a:p>
            <a:r>
              <a:rPr lang="en-GB" b="1" dirty="0">
                <a:latin typeface="Arial" pitchFamily="34" charset="0"/>
                <a:cs typeface="Arial" pitchFamily="34" charset="0"/>
              </a:rPr>
              <a:t>Families clean and decorate their homes in preparation. </a:t>
            </a:r>
          </a:p>
        </p:txBody>
      </p:sp>
      <p:sp>
        <p:nvSpPr>
          <p:cNvPr id="6" name="Rectangle 5"/>
          <p:cNvSpPr/>
          <p:nvPr/>
        </p:nvSpPr>
        <p:spPr>
          <a:xfrm>
            <a:off x="3491880" y="2361654"/>
            <a:ext cx="2664296" cy="923330"/>
          </a:xfrm>
          <a:prstGeom prst="rect">
            <a:avLst/>
          </a:prstGeom>
        </p:spPr>
        <p:txBody>
          <a:bodyPr wrap="square">
            <a:spAutoFit/>
          </a:bodyPr>
          <a:lstStyle/>
          <a:p>
            <a:r>
              <a:rPr lang="en-GB" b="1" dirty="0">
                <a:latin typeface="Arial" pitchFamily="34" charset="0"/>
                <a:cs typeface="Arial" pitchFamily="34" charset="0"/>
              </a:rPr>
              <a:t>Streets and buildings are decorated with lights. </a:t>
            </a:r>
            <a:endParaRPr lang="en-GB" dirty="0"/>
          </a:p>
        </p:txBody>
      </p:sp>
      <p:sp>
        <p:nvSpPr>
          <p:cNvPr id="7" name="Rectangle 6"/>
          <p:cNvSpPr/>
          <p:nvPr/>
        </p:nvSpPr>
        <p:spPr>
          <a:xfrm>
            <a:off x="6354727" y="2361654"/>
            <a:ext cx="2753777" cy="646331"/>
          </a:xfrm>
          <a:prstGeom prst="rect">
            <a:avLst/>
          </a:prstGeom>
        </p:spPr>
        <p:txBody>
          <a:bodyPr wrap="square">
            <a:spAutoFit/>
          </a:bodyPr>
          <a:lstStyle/>
          <a:p>
            <a:r>
              <a:rPr lang="en-GB" b="1" dirty="0">
                <a:latin typeface="Arial" pitchFamily="34" charset="0"/>
                <a:cs typeface="Arial" pitchFamily="34" charset="0"/>
              </a:rPr>
              <a:t>Cards are sent and gifts exchanged. </a:t>
            </a:r>
            <a:endParaRPr lang="en-GB" dirty="0"/>
          </a:p>
        </p:txBody>
      </p:sp>
      <p:sp>
        <p:nvSpPr>
          <p:cNvPr id="8" name="Rectangle 7"/>
          <p:cNvSpPr/>
          <p:nvPr/>
        </p:nvSpPr>
        <p:spPr>
          <a:xfrm>
            <a:off x="461702" y="5412653"/>
            <a:ext cx="2647462" cy="646331"/>
          </a:xfrm>
          <a:prstGeom prst="rect">
            <a:avLst/>
          </a:prstGeom>
        </p:spPr>
        <p:txBody>
          <a:bodyPr wrap="square">
            <a:spAutoFit/>
          </a:bodyPr>
          <a:lstStyle/>
          <a:p>
            <a:r>
              <a:rPr lang="en-GB" b="1" dirty="0">
                <a:latin typeface="Arial" pitchFamily="34" charset="0"/>
                <a:cs typeface="Arial" pitchFamily="34" charset="0"/>
              </a:rPr>
              <a:t>Special food and sweets are enjoyed. </a:t>
            </a:r>
            <a:endParaRPr lang="en-GB" dirty="0"/>
          </a:p>
        </p:txBody>
      </p:sp>
      <p:sp>
        <p:nvSpPr>
          <p:cNvPr id="9" name="Rectangle 8"/>
          <p:cNvSpPr/>
          <p:nvPr/>
        </p:nvSpPr>
        <p:spPr>
          <a:xfrm>
            <a:off x="3491880" y="5384814"/>
            <a:ext cx="2664296" cy="923330"/>
          </a:xfrm>
          <a:prstGeom prst="rect">
            <a:avLst/>
          </a:prstGeom>
        </p:spPr>
        <p:txBody>
          <a:bodyPr wrap="square">
            <a:spAutoFit/>
          </a:bodyPr>
          <a:lstStyle/>
          <a:p>
            <a:r>
              <a:rPr lang="en-GB" b="1" dirty="0">
                <a:latin typeface="Arial" pitchFamily="34" charset="0"/>
                <a:cs typeface="Arial" pitchFamily="34" charset="0"/>
              </a:rPr>
              <a:t>Fireworks are often part of the celebrations.   </a:t>
            </a:r>
            <a:endParaRPr lang="en-GB" dirty="0"/>
          </a:p>
        </p:txBody>
      </p:sp>
      <p:sp>
        <p:nvSpPr>
          <p:cNvPr id="10" name="Rectangle 9"/>
          <p:cNvSpPr/>
          <p:nvPr/>
        </p:nvSpPr>
        <p:spPr>
          <a:xfrm>
            <a:off x="6354727" y="5373216"/>
            <a:ext cx="2631790" cy="1200329"/>
          </a:xfrm>
          <a:prstGeom prst="rect">
            <a:avLst/>
          </a:prstGeom>
        </p:spPr>
        <p:txBody>
          <a:bodyPr wrap="square">
            <a:spAutoFit/>
          </a:bodyPr>
          <a:lstStyle/>
          <a:p>
            <a:r>
              <a:rPr lang="en-GB" b="1" dirty="0">
                <a:latin typeface="Arial" pitchFamily="34" charset="0"/>
                <a:cs typeface="Arial" pitchFamily="34" charset="0"/>
              </a:rPr>
              <a:t>Everyone prays for prosperity and good fortune in the days that lie ahead. </a:t>
            </a:r>
            <a:endParaRPr lang="en-GB" dirty="0"/>
          </a:p>
        </p:txBody>
      </p:sp>
      <p:pic>
        <p:nvPicPr>
          <p:cNvPr id="13314" name="Picture 2" descr="http://www.desicards.co.uk/acatalog/DW08-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260648"/>
            <a:ext cx="2015373" cy="201537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ebylife.com/wp-content/uploads/2010/11/39-Street-Light-Diwali-Singapo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9833" y="404663"/>
            <a:ext cx="2646343" cy="1828784"/>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ttp://www.topinbuzz.com/wp-content/uploads/2012/10/diwali-celebr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758" y="404664"/>
            <a:ext cx="2846090" cy="1846796"/>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http://t2.gstatic.com/images?q=tbn:ANd9GcQGH1v6BcVU0dm7jZi3MS1YCWmfSNZnfRGXWSme2t0qiXWSY4UTGppRrxpDq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758" y="3428999"/>
            <a:ext cx="2846090" cy="1951619"/>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http://t3.gstatic.com/images?q=tbn:ANd9GcSo0Oi_q5dPVOJcEDht3GVp-CBIUR4zL2m5YbW4OGOU_OYMj9qq-FzzhhZrU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3428998"/>
            <a:ext cx="2619375" cy="1944217"/>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http://inapcache.boston.com/universal/site_graphics/blogs/bigpicture/diwali_10_23/d14_2076911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44960" y="3428999"/>
            <a:ext cx="2376731" cy="1944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36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84976" cy="6624736"/>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p:cNvSpPr/>
          <p:nvPr/>
        </p:nvSpPr>
        <p:spPr>
          <a:xfrm>
            <a:off x="323528" y="5694347"/>
            <a:ext cx="8496944" cy="830997"/>
          </a:xfrm>
          <a:prstGeom prst="rect">
            <a:avLst/>
          </a:prstGeom>
        </p:spPr>
        <p:txBody>
          <a:bodyPr wrap="square">
            <a:spAutoFit/>
          </a:bodyPr>
          <a:lstStyle/>
          <a:p>
            <a:pPr algn="ctr"/>
            <a:br>
              <a:rPr lang="en-GB" sz="2400" b="1" dirty="0">
                <a:latin typeface="Arial" pitchFamily="34" charset="0"/>
                <a:cs typeface="Arial" pitchFamily="34" charset="0"/>
              </a:rPr>
            </a:br>
            <a:r>
              <a:rPr lang="en-GB" sz="2400" b="1" dirty="0">
                <a:latin typeface="Arial" pitchFamily="34" charset="0"/>
                <a:cs typeface="Arial" pitchFamily="34" charset="0"/>
              </a:rPr>
              <a:t>Most especially, small clay lamps (called divas) are lit. </a:t>
            </a:r>
          </a:p>
        </p:txBody>
      </p:sp>
      <p:pic>
        <p:nvPicPr>
          <p:cNvPr id="12290" name="Picture 2" descr="http://fewrandomrantings.files.wordpress.com/2011/10/diwal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3257"/>
            <a:ext cx="8496944" cy="5677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80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16962-58A8-82C2-74F4-411D3466E8B4}"/>
              </a:ext>
            </a:extLst>
          </p:cNvPr>
          <p:cNvSpPr>
            <a:spLocks noGrp="1"/>
          </p:cNvSpPr>
          <p:nvPr>
            <p:ph type="title"/>
          </p:nvPr>
        </p:nvSpPr>
        <p:spPr/>
        <p:txBody>
          <a:bodyPr>
            <a:normAutofit fontScale="90000"/>
          </a:bodyPr>
          <a:lstStyle/>
          <a:p>
            <a:r>
              <a:rPr lang="en-GB" dirty="0">
                <a:solidFill>
                  <a:schemeClr val="bg1"/>
                </a:solidFill>
                <a:hlinkClick r:id="rId2"/>
              </a:rPr>
              <a:t>https://www.youtube.com/watch?v=rXJ5_dFOaB4</a:t>
            </a:r>
            <a:r>
              <a:rPr lang="en-GB" dirty="0">
                <a:solidFill>
                  <a:schemeClr val="bg1"/>
                </a:solidFill>
              </a:rPr>
              <a:t>  </a:t>
            </a:r>
          </a:p>
        </p:txBody>
      </p:sp>
      <p:sp>
        <p:nvSpPr>
          <p:cNvPr id="3" name="Content Placeholder 2">
            <a:extLst>
              <a:ext uri="{FF2B5EF4-FFF2-40B4-BE49-F238E27FC236}">
                <a16:creationId xmlns:a16="http://schemas.microsoft.com/office/drawing/2014/main" id="{86B95317-9A87-4FB5-CFD2-DAD6D23F7187}"/>
              </a:ext>
            </a:extLst>
          </p:cNvPr>
          <p:cNvSpPr>
            <a:spLocks noGrp="1"/>
          </p:cNvSpPr>
          <p:nvPr>
            <p:ph idx="1"/>
          </p:nvPr>
        </p:nvSpPr>
        <p:spPr>
          <a:xfrm>
            <a:off x="107504" y="1772816"/>
            <a:ext cx="8229600" cy="4525963"/>
          </a:xfrm>
        </p:spPr>
        <p:txBody>
          <a:bodyPr/>
          <a:lstStyle/>
          <a:p>
            <a:r>
              <a:rPr lang="en-GB" b="1" dirty="0">
                <a:solidFill>
                  <a:schemeClr val="bg1"/>
                </a:solidFill>
              </a:rPr>
              <a:t>Rama and Sita story (play or share slides…or find your own)</a:t>
            </a:r>
          </a:p>
        </p:txBody>
      </p:sp>
    </p:spTree>
    <p:extLst>
      <p:ext uri="{BB962C8B-B14F-4D97-AF65-F5344CB8AC3E}">
        <p14:creationId xmlns:p14="http://schemas.microsoft.com/office/powerpoint/2010/main" val="3314191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84976" cy="6624736"/>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95536" y="5589240"/>
            <a:ext cx="8424936" cy="1015663"/>
          </a:xfrm>
          <a:prstGeom prst="rect">
            <a:avLst/>
          </a:prstGeom>
        </p:spPr>
        <p:txBody>
          <a:bodyPr wrap="square">
            <a:spAutoFit/>
          </a:bodyPr>
          <a:lstStyle/>
          <a:p>
            <a:r>
              <a:rPr lang="en-GB" sz="2000" b="1" dirty="0">
                <a:latin typeface="Arial" pitchFamily="34" charset="0"/>
                <a:cs typeface="Arial" pitchFamily="34" charset="0"/>
              </a:rPr>
              <a:t>Lord Rama was a prince who married a beautiful princess, </a:t>
            </a:r>
            <a:r>
              <a:rPr lang="en-GB" sz="2000" b="1" dirty="0" err="1">
                <a:latin typeface="Arial" pitchFamily="34" charset="0"/>
                <a:cs typeface="Arial" pitchFamily="34" charset="0"/>
              </a:rPr>
              <a:t>Sita</a:t>
            </a:r>
            <a:r>
              <a:rPr lang="en-GB" sz="2000" b="1" dirty="0">
                <a:latin typeface="Arial" pitchFamily="34" charset="0"/>
                <a:cs typeface="Arial" pitchFamily="34" charset="0"/>
              </a:rPr>
              <a:t>. His father wanted Rama to become king, but his mother didn’t agree. She wanted Rama’s brother, Bharat, to have that honour.</a:t>
            </a:r>
          </a:p>
        </p:txBody>
      </p:sp>
      <p:pic>
        <p:nvPicPr>
          <p:cNvPr id="26626" name="Picture 2" descr="http://t2.gstatic.com/images?q=tbn:ANd9GcQs9K6zfJlPHiLOxscdfru0R1M4DvwQU7N6JTQvYrRosQa3bxohF5WlaA23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273" y="332656"/>
            <a:ext cx="8178175" cy="5106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000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84976" cy="6624736"/>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95536" y="5589240"/>
            <a:ext cx="8424936" cy="1015663"/>
          </a:xfrm>
          <a:prstGeom prst="rect">
            <a:avLst/>
          </a:prstGeom>
        </p:spPr>
        <p:txBody>
          <a:bodyPr wrap="square">
            <a:spAutoFit/>
          </a:bodyPr>
          <a:lstStyle/>
          <a:p>
            <a:r>
              <a:rPr lang="en-GB" sz="2000" b="1" dirty="0">
                <a:latin typeface="Arial" pitchFamily="34" charset="0"/>
                <a:cs typeface="Arial" pitchFamily="34" charset="0"/>
              </a:rPr>
              <a:t>Rama and </a:t>
            </a:r>
            <a:r>
              <a:rPr lang="en-GB" sz="2000" b="1" dirty="0" err="1">
                <a:latin typeface="Arial" pitchFamily="34" charset="0"/>
                <a:cs typeface="Arial" pitchFamily="34" charset="0"/>
              </a:rPr>
              <a:t>Sita</a:t>
            </a:r>
            <a:r>
              <a:rPr lang="en-GB" sz="2000" b="1" dirty="0">
                <a:latin typeface="Arial" pitchFamily="34" charset="0"/>
                <a:cs typeface="Arial" pitchFamily="34" charset="0"/>
              </a:rPr>
              <a:t> were told that they must leave the kingdom for 14 years. Another brother, </a:t>
            </a:r>
            <a:r>
              <a:rPr lang="en-GB" sz="2000" b="1" dirty="0" err="1">
                <a:latin typeface="Arial" pitchFamily="34" charset="0"/>
                <a:cs typeface="Arial" pitchFamily="34" charset="0"/>
              </a:rPr>
              <a:t>Lakshman</a:t>
            </a:r>
            <a:r>
              <a:rPr lang="en-GB" sz="2000" b="1" dirty="0">
                <a:latin typeface="Arial" pitchFamily="34" charset="0"/>
                <a:cs typeface="Arial" pitchFamily="34" charset="0"/>
              </a:rPr>
              <a:t>, went with them to live in the forest.</a:t>
            </a:r>
          </a:p>
        </p:txBody>
      </p:sp>
      <p:pic>
        <p:nvPicPr>
          <p:cNvPr id="25602" name="Picture 2" descr="http://www.exoticindia.com/panels/lord_rama_sita_and_lakshmana_in_exile_wk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136904" cy="5065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992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84976" cy="6624736"/>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95536" y="4941168"/>
            <a:ext cx="8424936" cy="1631216"/>
          </a:xfrm>
          <a:prstGeom prst="rect">
            <a:avLst/>
          </a:prstGeom>
        </p:spPr>
        <p:txBody>
          <a:bodyPr wrap="square">
            <a:spAutoFit/>
          </a:bodyPr>
          <a:lstStyle/>
          <a:p>
            <a:r>
              <a:rPr lang="en-GB" sz="2000" b="1" dirty="0">
                <a:latin typeface="Arial" pitchFamily="34" charset="0"/>
                <a:cs typeface="Arial" pitchFamily="34" charset="0"/>
              </a:rPr>
              <a:t>Eventually, the old king died. Knowing and honouring his father’s wishes, Bharat went to a far-off forest where he found Rama and </a:t>
            </a:r>
            <a:r>
              <a:rPr lang="en-GB" sz="2000" b="1" dirty="0" err="1">
                <a:latin typeface="Arial" pitchFamily="34" charset="0"/>
                <a:cs typeface="Arial" pitchFamily="34" charset="0"/>
              </a:rPr>
              <a:t>Lakshman</a:t>
            </a:r>
            <a:r>
              <a:rPr lang="en-GB" sz="2000" b="1" dirty="0">
                <a:latin typeface="Arial" pitchFamily="34" charset="0"/>
                <a:cs typeface="Arial" pitchFamily="34" charset="0"/>
              </a:rPr>
              <a:t> and invited them to return as king and queen. But they had promised to stay away for 14 years and Rama insisted they must be true to their word.</a:t>
            </a:r>
          </a:p>
        </p:txBody>
      </p:sp>
      <p:pic>
        <p:nvPicPr>
          <p:cNvPr id="24578" name="Picture 2" descr="http://t0.gstatic.com/images?q=tbn:ANd9GcQWGUKVJ4SZ-mFduJq-fOJKjVs09VHZgk2El075TNgk3UfzZ5oVytVTj9M0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724" y="358944"/>
            <a:ext cx="4968552" cy="438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429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84976" cy="6624736"/>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95536" y="5517232"/>
            <a:ext cx="8424936" cy="1015663"/>
          </a:xfrm>
          <a:prstGeom prst="rect">
            <a:avLst/>
          </a:prstGeom>
        </p:spPr>
        <p:txBody>
          <a:bodyPr wrap="square">
            <a:spAutoFit/>
          </a:bodyPr>
          <a:lstStyle/>
          <a:p>
            <a:r>
              <a:rPr lang="en-GB" sz="2000" b="1" dirty="0">
                <a:latin typeface="Arial" pitchFamily="34" charset="0"/>
                <a:cs typeface="Arial" pitchFamily="34" charset="0"/>
              </a:rPr>
              <a:t>So they stayed in the forest where, one day, an evil demon named </a:t>
            </a:r>
            <a:r>
              <a:rPr lang="en-GB" sz="2000" b="1" dirty="0" err="1">
                <a:latin typeface="Arial" pitchFamily="34" charset="0"/>
                <a:cs typeface="Arial" pitchFamily="34" charset="0"/>
              </a:rPr>
              <a:t>Ravana</a:t>
            </a:r>
            <a:r>
              <a:rPr lang="en-GB" sz="2000" b="1" dirty="0">
                <a:latin typeface="Arial" pitchFamily="34" charset="0"/>
                <a:cs typeface="Arial" pitchFamily="34" charset="0"/>
              </a:rPr>
              <a:t> captured </a:t>
            </a:r>
            <a:r>
              <a:rPr lang="en-GB" sz="2000" b="1" dirty="0" err="1">
                <a:latin typeface="Arial" pitchFamily="34" charset="0"/>
                <a:cs typeface="Arial" pitchFamily="34" charset="0"/>
              </a:rPr>
              <a:t>Sita</a:t>
            </a:r>
            <a:r>
              <a:rPr lang="en-GB" sz="2000" b="1" dirty="0">
                <a:latin typeface="Arial" pitchFamily="34" charset="0"/>
                <a:cs typeface="Arial" pitchFamily="34" charset="0"/>
              </a:rPr>
              <a:t> and carried her off to an island. Here he imprisoned her in his palace.</a:t>
            </a:r>
          </a:p>
        </p:txBody>
      </p:sp>
      <p:pic>
        <p:nvPicPr>
          <p:cNvPr id="23554" name="Picture 2" descr="http://3.bp.blogspot.com/_qwHdWNdGV9o/TPwWmUI8FCI/AAAAAAAAAEU/NtV08y_d7GI/s1600/RavanaSi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5"/>
            <a:ext cx="8290860" cy="5163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9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154798342"/>
              </p:ext>
            </p:extLst>
          </p:nvPr>
        </p:nvGraphicFramePr>
        <p:xfrm>
          <a:off x="179512" y="188640"/>
          <a:ext cx="8784976" cy="6480720"/>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3240360">
                <a:tc>
                  <a:txBody>
                    <a:bodyPr/>
                    <a:lstStyle/>
                    <a:p>
                      <a:endParaRPr lang="en-GB"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40360">
                <a:tc>
                  <a:txBody>
                    <a:bodyPr/>
                    <a:lstStyle/>
                    <a:p>
                      <a:endParaRPr lang="en-GB"/>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1028" name="Picture 4" descr="http://www.calebwilde.com/wp-content/uploads/2011/05/enlight-vishnu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9797" y="253357"/>
            <a:ext cx="4248472" cy="30970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atic.guim.co.uk/sys-images/Guardian/About/General/2010/12/21/1292946208417/India-Dalit-Hindu-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514071"/>
            <a:ext cx="4248472" cy="306094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openwalls.com/image/21496/thumb3_hinduism_supreme_god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1879" y="3514072"/>
            <a:ext cx="4220601" cy="30609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5"/>
          <a:srcRect l="-845" t="1254" r="7492" b="13784"/>
          <a:stretch/>
        </p:blipFill>
        <p:spPr>
          <a:xfrm>
            <a:off x="248963" y="267002"/>
            <a:ext cx="4248472" cy="3096345"/>
          </a:xfrm>
          <a:prstGeom prst="rect">
            <a:avLst/>
          </a:prstGeom>
        </p:spPr>
      </p:pic>
    </p:spTree>
    <p:extLst>
      <p:ext uri="{BB962C8B-B14F-4D97-AF65-F5344CB8AC3E}">
        <p14:creationId xmlns:p14="http://schemas.microsoft.com/office/powerpoint/2010/main" val="2717987972"/>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84976" cy="6624736"/>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95536" y="5301208"/>
            <a:ext cx="8424936" cy="1631216"/>
          </a:xfrm>
          <a:prstGeom prst="rect">
            <a:avLst/>
          </a:prstGeom>
        </p:spPr>
        <p:txBody>
          <a:bodyPr wrap="square">
            <a:spAutoFit/>
          </a:bodyPr>
          <a:lstStyle/>
          <a:p>
            <a:r>
              <a:rPr lang="en-GB" sz="2000" b="1" dirty="0">
                <a:latin typeface="Arial" pitchFamily="34" charset="0"/>
                <a:cs typeface="Arial" pitchFamily="34" charset="0"/>
              </a:rPr>
              <a:t>Rama and </a:t>
            </a:r>
            <a:r>
              <a:rPr lang="en-GB" sz="2000" b="1" dirty="0" err="1">
                <a:latin typeface="Arial" pitchFamily="34" charset="0"/>
                <a:cs typeface="Arial" pitchFamily="34" charset="0"/>
              </a:rPr>
              <a:t>Lakshman</a:t>
            </a:r>
            <a:r>
              <a:rPr lang="en-GB" sz="2000" b="1" dirty="0">
                <a:latin typeface="Arial" pitchFamily="34" charset="0"/>
                <a:cs typeface="Arial" pitchFamily="34" charset="0"/>
              </a:rPr>
              <a:t> searched for her. A bird told them where she was being held. With the help of Hanuman, the monkey general, Rama went to the castle where there was a huge battle. Eventually, Rama killed the demon king with a golden arrow and rescued </a:t>
            </a:r>
            <a:r>
              <a:rPr lang="en-GB" sz="2000" b="1" dirty="0" err="1">
                <a:latin typeface="Arial" pitchFamily="34" charset="0"/>
                <a:cs typeface="Arial" pitchFamily="34" charset="0"/>
              </a:rPr>
              <a:t>Sita</a:t>
            </a:r>
            <a:r>
              <a:rPr lang="en-GB" sz="2000" b="1" dirty="0">
                <a:latin typeface="Arial" pitchFamily="34" charset="0"/>
                <a:cs typeface="Arial" pitchFamily="34" charset="0"/>
              </a:rPr>
              <a:t>.</a:t>
            </a:r>
            <a:br>
              <a:rPr lang="en-GB" sz="2000" dirty="0"/>
            </a:br>
            <a:endParaRPr lang="en-GB" sz="2000" b="1" dirty="0">
              <a:latin typeface="Arial" pitchFamily="34" charset="0"/>
              <a:cs typeface="Arial" pitchFamily="34" charset="0"/>
            </a:endParaRPr>
          </a:p>
        </p:txBody>
      </p:sp>
      <p:pic>
        <p:nvPicPr>
          <p:cNvPr id="22530" name="Picture 2" descr="http://2.bp.blogspot.com/_OCu_uIvUaLs/TKCbL4LsiRI/AAAAAAAADH0/j4xDrqoo1es/s1600/pbaac069_rama_worship_goddess_durg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32656"/>
            <a:ext cx="7128792" cy="4833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091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84976" cy="6624736"/>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95536" y="5301208"/>
            <a:ext cx="8424936" cy="1631216"/>
          </a:xfrm>
          <a:prstGeom prst="rect">
            <a:avLst/>
          </a:prstGeom>
        </p:spPr>
        <p:txBody>
          <a:bodyPr wrap="square">
            <a:spAutoFit/>
          </a:bodyPr>
          <a:lstStyle/>
          <a:p>
            <a:r>
              <a:rPr lang="en-GB" sz="2000" b="1" dirty="0">
                <a:latin typeface="Arial" pitchFamily="34" charset="0"/>
                <a:cs typeface="Arial" pitchFamily="34" charset="0"/>
              </a:rPr>
              <a:t>After 14 years, it was time for Rama to return home. Towards the end of their journey, the night was very dark, with no moon to light the path ahead. So to help King Rama and Queen </a:t>
            </a:r>
            <a:r>
              <a:rPr lang="en-GB" sz="2000" b="1" dirty="0" err="1">
                <a:latin typeface="Arial" pitchFamily="34" charset="0"/>
                <a:cs typeface="Arial" pitchFamily="34" charset="0"/>
              </a:rPr>
              <a:t>Sita</a:t>
            </a:r>
            <a:r>
              <a:rPr lang="en-GB" sz="2000" b="1" dirty="0">
                <a:latin typeface="Arial" pitchFamily="34" charset="0"/>
                <a:cs typeface="Arial" pitchFamily="34" charset="0"/>
              </a:rPr>
              <a:t> find their way, all their people placed small lamps outside their houses. </a:t>
            </a:r>
            <a:br>
              <a:rPr lang="en-GB" sz="2000" dirty="0"/>
            </a:br>
            <a:endParaRPr lang="en-GB" sz="2000" b="1" dirty="0">
              <a:latin typeface="Arial" pitchFamily="34" charset="0"/>
              <a:cs typeface="Arial" pitchFamily="34" charset="0"/>
            </a:endParaRPr>
          </a:p>
        </p:txBody>
      </p:sp>
      <p:pic>
        <p:nvPicPr>
          <p:cNvPr id="21506" name="Picture 2" descr="http://farm3.staticflickr.com/2137/2402365253_504cfe6413_z.jpg?zz=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008" y="332656"/>
            <a:ext cx="6912768" cy="4892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14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Let us pray</a:t>
            </a:r>
          </a:p>
        </p:txBody>
      </p:sp>
      <p:sp>
        <p:nvSpPr>
          <p:cNvPr id="3" name="Content Placeholder 2"/>
          <p:cNvSpPr>
            <a:spLocks noGrp="1"/>
          </p:cNvSpPr>
          <p:nvPr>
            <p:ph idx="1"/>
          </p:nvPr>
        </p:nvSpPr>
        <p:spPr/>
        <p:txBody>
          <a:bodyPr/>
          <a:lstStyle/>
          <a:p>
            <a:r>
              <a:rPr lang="en-GB" dirty="0">
                <a:solidFill>
                  <a:schemeClr val="bg1"/>
                </a:solidFill>
              </a:rPr>
              <a:t>We pray for those who are celebrating Diwali at this time. May they have a happy and holy celebration.</a:t>
            </a:r>
          </a:p>
          <a:p>
            <a:r>
              <a:rPr lang="en-GB" dirty="0">
                <a:solidFill>
                  <a:schemeClr val="bg1"/>
                </a:solidFill>
              </a:rPr>
              <a:t>God has created us all in his own image and loves all of us equally. We pray for peace and harmony between people of all faiths, even when we are sometimes not aware of the background of their faith. </a:t>
            </a:r>
          </a:p>
        </p:txBody>
      </p:sp>
    </p:spTree>
    <p:extLst>
      <p:ext uri="{BB962C8B-B14F-4D97-AF65-F5344CB8AC3E}">
        <p14:creationId xmlns:p14="http://schemas.microsoft.com/office/powerpoint/2010/main" val="1200428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76810C-2D5C-B00D-14C8-CB46C63B75B2}"/>
              </a:ext>
            </a:extLst>
          </p:cNvPr>
          <p:cNvPicPr>
            <a:picLocks noChangeAspect="1"/>
          </p:cNvPicPr>
          <p:nvPr/>
        </p:nvPicPr>
        <p:blipFill>
          <a:blip r:embed="rId2"/>
          <a:stretch>
            <a:fillRect/>
          </a:stretch>
        </p:blipFill>
        <p:spPr>
          <a:xfrm>
            <a:off x="1173662" y="10271"/>
            <a:ext cx="6796675" cy="6856121"/>
          </a:xfrm>
          <a:prstGeom prst="rect">
            <a:avLst/>
          </a:prstGeom>
        </p:spPr>
      </p:pic>
    </p:spTree>
    <p:extLst>
      <p:ext uri="{BB962C8B-B14F-4D97-AF65-F5344CB8AC3E}">
        <p14:creationId xmlns:p14="http://schemas.microsoft.com/office/powerpoint/2010/main" val="967725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831729882"/>
              </p:ext>
            </p:extLst>
          </p:nvPr>
        </p:nvGraphicFramePr>
        <p:xfrm>
          <a:off x="179512" y="188640"/>
          <a:ext cx="8784976" cy="6480720"/>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3240360">
                <a:tc>
                  <a:txBody>
                    <a:bodyPr/>
                    <a:lstStyle/>
                    <a:p>
                      <a:endParaRPr lang="en-GB"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40360">
                <a:tc>
                  <a:txBody>
                    <a:bodyPr/>
                    <a:lstStyle/>
                    <a:p>
                      <a:endParaRPr lang="en-GB"/>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1028" name="Picture 4" descr="http://www.calebwilde.com/wp-content/uploads/2011/05/enlight-vishnu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60646"/>
            <a:ext cx="4248472" cy="309706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openwalls.com/image/21496/thumb3_hinduism_supreme_god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1879" y="3514072"/>
            <a:ext cx="4220601" cy="306094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timesofummah.com/wp-content/uploads/2012/04/A-Hindu-temple-in-Pakist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514072"/>
            <a:ext cx="4248472" cy="30783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250712" y="260646"/>
            <a:ext cx="4249280" cy="3097036"/>
          </a:xfrm>
          <a:prstGeom prst="rect">
            <a:avLst/>
          </a:prstGeom>
        </p:spPr>
      </p:pic>
    </p:spTree>
    <p:extLst>
      <p:ext uri="{BB962C8B-B14F-4D97-AF65-F5344CB8AC3E}">
        <p14:creationId xmlns:p14="http://schemas.microsoft.com/office/powerpoint/2010/main" val="3422590705"/>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660769799"/>
              </p:ext>
            </p:extLst>
          </p:nvPr>
        </p:nvGraphicFramePr>
        <p:xfrm>
          <a:off x="179512" y="188640"/>
          <a:ext cx="8784976" cy="6480720"/>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3240360">
                <a:tc>
                  <a:txBody>
                    <a:bodyPr/>
                    <a:lstStyle/>
                    <a:p>
                      <a:endParaRPr lang="en-GB"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40360">
                <a:tc>
                  <a:txBody>
                    <a:bodyPr/>
                    <a:lstStyle/>
                    <a:p>
                      <a:endParaRPr lang="en-GB"/>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3074" name="Picture 2" descr="http://openwalls.com/image/21496/thumb3_hinduism_supreme_god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1879" y="3514072"/>
            <a:ext cx="4220601" cy="306094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timesofummah.com/wp-content/uploads/2012/04/A-Hindu-temple-in-Pakist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514072"/>
            <a:ext cx="4248472" cy="307834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bbc.co.uk/bristol/content/images/2008/01/24/hindu4_470x3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2021" y="260645"/>
            <a:ext cx="4210459" cy="30974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250712" y="271471"/>
            <a:ext cx="4249280" cy="3097036"/>
          </a:xfrm>
          <a:prstGeom prst="rect">
            <a:avLst/>
          </a:prstGeom>
        </p:spPr>
      </p:pic>
    </p:spTree>
    <p:extLst>
      <p:ext uri="{BB962C8B-B14F-4D97-AF65-F5344CB8AC3E}">
        <p14:creationId xmlns:p14="http://schemas.microsoft.com/office/powerpoint/2010/main" val="1908000052"/>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976847573"/>
              </p:ext>
            </p:extLst>
          </p:nvPr>
        </p:nvGraphicFramePr>
        <p:xfrm>
          <a:off x="179512" y="188640"/>
          <a:ext cx="8784976" cy="6480720"/>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3240360">
                <a:tc>
                  <a:txBody>
                    <a:bodyPr/>
                    <a:lstStyle/>
                    <a:p>
                      <a:endParaRPr lang="en-GB"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40360">
                <a:tc>
                  <a:txBody>
                    <a:bodyPr/>
                    <a:lstStyle/>
                    <a:p>
                      <a:endParaRPr lang="en-GB"/>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3074" name="Picture 2" descr="http://openwalls.com/image/21496/thumb3_hinduism_supreme_god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1879" y="3514072"/>
            <a:ext cx="4220601" cy="306094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timesofummah.com/wp-content/uploads/2012/04/A-Hindu-temple-in-Pakist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514072"/>
            <a:ext cx="4248472" cy="307834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bbc.co.uk/bristol/content/images/2008/01/24/hindu4_470x3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2021" y="260645"/>
            <a:ext cx="4210459" cy="309743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bbc.co.uk/religion/galleries/worship/images/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42316"/>
            <a:ext cx="4248472" cy="311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63380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823772716"/>
              </p:ext>
            </p:extLst>
          </p:nvPr>
        </p:nvGraphicFramePr>
        <p:xfrm>
          <a:off x="179512" y="188640"/>
          <a:ext cx="8784976" cy="6480720"/>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3240360">
                <a:tc>
                  <a:txBody>
                    <a:bodyPr/>
                    <a:lstStyle/>
                    <a:p>
                      <a:endParaRPr lang="en-GB"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40360">
                <a:tc>
                  <a:txBody>
                    <a:bodyPr/>
                    <a:lstStyle/>
                    <a:p>
                      <a:endParaRPr lang="en-GB"/>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3074" name="Picture 2" descr="http://openwalls.com/image/21496/thumb3_hinduism_supreme_god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1879" y="3514072"/>
            <a:ext cx="4220601" cy="306094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bbc.co.uk/bristol/content/images/2008/01/24/hindu4_470x3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2021" y="260645"/>
            <a:ext cx="4210459" cy="309743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bbc.co.uk/religion/galleries/worship/images/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42316"/>
            <a:ext cx="4248472" cy="311467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3.bp.blogspot.com/_zECt-HA0fD4/TEdGomT7GCI/AAAAAAAAEbg/X6uCoP-CUS0/s1600/hind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514072"/>
            <a:ext cx="4248472" cy="3060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37958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87906476"/>
              </p:ext>
            </p:extLst>
          </p:nvPr>
        </p:nvGraphicFramePr>
        <p:xfrm>
          <a:off x="179512" y="188640"/>
          <a:ext cx="8784976" cy="6480720"/>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3240360">
                <a:tc>
                  <a:txBody>
                    <a:bodyPr/>
                    <a:lstStyle/>
                    <a:p>
                      <a:endParaRPr lang="en-GB"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40360">
                <a:tc>
                  <a:txBody>
                    <a:bodyPr/>
                    <a:lstStyle/>
                    <a:p>
                      <a:endParaRPr lang="en-GB"/>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5122" name="Picture 2" descr="http://www.bbc.co.uk/bristol/content/images/2008/01/24/hindu4_47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2021" y="260645"/>
            <a:ext cx="4210459" cy="309743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bbc.co.uk/religion/galleries/worship/images/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42316"/>
            <a:ext cx="4248472" cy="311467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3.bp.blogspot.com/_zECt-HA0fD4/TEdGomT7GCI/AAAAAAAAEbg/X6uCoP-CUS0/s1600/hind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514072"/>
            <a:ext cx="4248472" cy="306094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www.bbc.co.uk/religion/religions/hinduism/images/mainprom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2020" y="3514071"/>
            <a:ext cx="4210460" cy="3056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136110"/>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84976" cy="6624736"/>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218" name="Picture 2" descr="http://www.orkutpapa.com/scraps/happy-diwali.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7943" y="211460"/>
            <a:ext cx="8610533" cy="645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145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853</Words>
  <Application>Microsoft Office PowerPoint</Application>
  <PresentationFormat>On-screen Show (4:3)</PresentationFormat>
  <Paragraphs>49</Paragraphs>
  <Slides>33</Slides>
  <Notes>4</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https://www.youtube.com/watch?v=rXJ5_dFOaB4  </vt:lpstr>
      <vt:lpstr>PowerPoint Presentation</vt:lpstr>
      <vt:lpstr>PowerPoint Presentation</vt:lpstr>
      <vt:lpstr>PowerPoint Presentation</vt:lpstr>
      <vt:lpstr>PowerPoint Presentation</vt:lpstr>
      <vt:lpstr>PowerPoint Presentation</vt:lpstr>
      <vt:lpstr>PowerPoint Presentation</vt:lpstr>
      <vt:lpstr>Let us pray</vt:lpstr>
      <vt:lpstr>PowerPoint Presentation</vt:lpstr>
    </vt:vector>
  </TitlesOfParts>
  <Company>Ferndown Middle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Ayling, Darren</dc:creator>
  <cp:lastModifiedBy>Mrs T Davis</cp:lastModifiedBy>
  <cp:revision>31</cp:revision>
  <dcterms:created xsi:type="dcterms:W3CDTF">2012-11-10T18:11:16Z</dcterms:created>
  <dcterms:modified xsi:type="dcterms:W3CDTF">2025-10-19T12:27:41Z</dcterms:modified>
</cp:coreProperties>
</file>