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6"/>
  </p:notesMasterIdLst>
  <p:handoutMasterIdLst>
    <p:handoutMasterId r:id="rId17"/>
  </p:handoutMasterIdLst>
  <p:sldIdLst>
    <p:sldId id="268" r:id="rId3"/>
    <p:sldId id="269" r:id="rId4"/>
    <p:sldId id="272" r:id="rId5"/>
    <p:sldId id="274" r:id="rId6"/>
    <p:sldId id="275" r:id="rId7"/>
    <p:sldId id="276" r:id="rId8"/>
    <p:sldId id="277" r:id="rId9"/>
    <p:sldId id="278" r:id="rId10"/>
    <p:sldId id="279" r:id="rId11"/>
    <p:sldId id="280" r:id="rId12"/>
    <p:sldId id="281" r:id="rId13"/>
    <p:sldId id="282" r:id="rId14"/>
    <p:sldId id="270" r:id="rId15"/>
  </p:sldIdLst>
  <p:sldSz cx="9144000" cy="6858000" type="screen4x3"/>
  <p:notesSz cx="6858000" cy="9144000"/>
  <p:embeddedFontLst>
    <p:embeddedFont>
      <p:font typeface="Roboto" panose="02000000000000000000" pitchFamily="2" charset="0"/>
      <p:regular r:id="rId18"/>
      <p:bold r:id="rId19"/>
      <p:italic r:id="rId20"/>
      <p:boldItalic r:id="rId21"/>
    </p:embeddedFont>
    <p:embeddedFont>
      <p:font typeface="Twinkl" pitchFamily="2"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3C90"/>
    <a:srgbClr val="E1D2E6"/>
    <a:srgbClr val="7868AC"/>
    <a:srgbClr val="EDE4F0"/>
    <a:srgbClr val="CFB6D8"/>
    <a:srgbClr val="87BD34"/>
    <a:srgbClr val="689429"/>
    <a:srgbClr val="E5C800"/>
    <a:srgbClr val="FFEDAA"/>
    <a:srgbClr val="CFE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3" d="100"/>
          <a:sy n="63" d="100"/>
        </p:scale>
        <p:origin x="1364" y="5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09/03/2025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09/03/2025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643C90"/>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643C90"/>
                </a:solidFill>
                <a:latin typeface="Roboto" panose="02000000000000000000" pitchFamily="2" charset="0"/>
                <a:ea typeface="Roboto" panose="02000000000000000000" pitchFamily="2" charset="0"/>
              </a:rPr>
              <a:t>Disclaimers</a:t>
            </a:r>
            <a:endParaRPr lang="en-GB" sz="2800" b="1" dirty="0">
              <a:solidFill>
                <a:srgbClr val="643C90"/>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DFD459C1-B08D-4CC8-B4DA-A3EF92195D30}"/>
              </a:ext>
            </a:extLst>
          </p:cNvPr>
          <p:cNvSpPr/>
          <p:nvPr/>
        </p:nvSpPr>
        <p:spPr>
          <a:xfrm>
            <a:off x="3213282" y="3937419"/>
            <a:ext cx="2230588" cy="547779"/>
          </a:xfrm>
          <a:prstGeom prst="roundRect">
            <a:avLst/>
          </a:prstGeom>
          <a:solidFill>
            <a:srgbClr val="7868A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Malala Yousafzai</a:t>
            </a:r>
            <a:endParaRPr lang="en-GB" b="1" dirty="0">
              <a:solidFill>
                <a:schemeClr val="bg1"/>
              </a:solidFill>
            </a:endParaRPr>
          </a:p>
        </p:txBody>
      </p:sp>
      <p:sp>
        <p:nvSpPr>
          <p:cNvPr id="5" name="Rectangle: Rounded Corners 4">
            <a:extLst>
              <a:ext uri="{FF2B5EF4-FFF2-40B4-BE49-F238E27FC236}">
                <a16:creationId xmlns:a16="http://schemas.microsoft.com/office/drawing/2014/main" id="{6B61ABAD-5D9F-4145-AD66-3EE6FFCCAF69}"/>
              </a:ext>
            </a:extLst>
          </p:cNvPr>
          <p:cNvSpPr/>
          <p:nvPr/>
        </p:nvSpPr>
        <p:spPr>
          <a:xfrm>
            <a:off x="1371600" y="-471050"/>
            <a:ext cx="6368908" cy="1403132"/>
          </a:xfrm>
          <a:prstGeom prst="roundRect">
            <a:avLst/>
          </a:prstGeom>
          <a:solidFill>
            <a:srgbClr val="EDE4F0"/>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20">
            <a:extLst>
              <a:ext uri="{FF2B5EF4-FFF2-40B4-BE49-F238E27FC236}">
                <a16:creationId xmlns:a16="http://schemas.microsoft.com/office/drawing/2014/main" id="{26126661-F5A1-4AE1-B0B3-549484CF8C24}"/>
              </a:ext>
            </a:extLst>
          </p:cNvPr>
          <p:cNvSpPr>
            <a:spLocks noGrp="1"/>
          </p:cNvSpPr>
          <p:nvPr>
            <p:ph type="title"/>
          </p:nvPr>
        </p:nvSpPr>
        <p:spPr>
          <a:xfrm>
            <a:off x="461962" y="-12296"/>
            <a:ext cx="8220075" cy="993775"/>
          </a:xfrm>
        </p:spPr>
        <p:txBody>
          <a:bodyPr rtlCol="0"/>
          <a:lstStyle/>
          <a:p>
            <a:pPr fontAlgn="auto">
              <a:spcAft>
                <a:spcPts val="0"/>
              </a:spcAft>
              <a:defRPr/>
            </a:pPr>
            <a:r>
              <a:rPr lang="en-GB" dirty="0">
                <a:solidFill>
                  <a:srgbClr val="643C90"/>
                </a:solidFill>
                <a:latin typeface="+mn-lt"/>
              </a:rPr>
              <a:t>International Women’s Day</a:t>
            </a:r>
            <a:endParaRPr lang="en-GB" sz="3600" dirty="0">
              <a:solidFill>
                <a:srgbClr val="643C90"/>
              </a:solidFill>
              <a:latin typeface="+mn-lt"/>
            </a:endParaRPr>
          </a:p>
        </p:txBody>
      </p:sp>
      <p:sp>
        <p:nvSpPr>
          <p:cNvPr id="13" name="Rectangle 12">
            <a:extLst>
              <a:ext uri="{FF2B5EF4-FFF2-40B4-BE49-F238E27FC236}">
                <a16:creationId xmlns:a16="http://schemas.microsoft.com/office/drawing/2014/main" id="{4ED88702-3C4C-4E65-8129-B151ECD62B49}"/>
              </a:ext>
            </a:extLst>
          </p:cNvPr>
          <p:cNvSpPr>
            <a:spLocks noChangeArrowheads="1"/>
          </p:cNvSpPr>
          <p:nvPr/>
        </p:nvSpPr>
        <p:spPr bwMode="auto">
          <a:xfrm>
            <a:off x="786032" y="1079088"/>
            <a:ext cx="7632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fontAlgn="base">
              <a:spcBef>
                <a:spcPct val="0"/>
              </a:spcBef>
              <a:spcAft>
                <a:spcPct val="0"/>
              </a:spcAft>
              <a:defRPr>
                <a:solidFill>
                  <a:schemeClr val="tx1"/>
                </a:solidFill>
                <a:latin typeface="Twinkl" panose="02000000000000000000" pitchFamily="2" charset="0"/>
              </a:defRPr>
            </a:lvl6pPr>
            <a:lvl7pPr marL="2971800" indent="-228600" fontAlgn="base">
              <a:spcBef>
                <a:spcPct val="0"/>
              </a:spcBef>
              <a:spcAft>
                <a:spcPct val="0"/>
              </a:spcAft>
              <a:defRPr>
                <a:solidFill>
                  <a:schemeClr val="tx1"/>
                </a:solidFill>
                <a:latin typeface="Twinkl" panose="02000000000000000000" pitchFamily="2" charset="0"/>
              </a:defRPr>
            </a:lvl7pPr>
            <a:lvl8pPr marL="3429000" indent="-228600" fontAlgn="base">
              <a:spcBef>
                <a:spcPct val="0"/>
              </a:spcBef>
              <a:spcAft>
                <a:spcPct val="0"/>
              </a:spcAft>
              <a:defRPr>
                <a:solidFill>
                  <a:schemeClr val="tx1"/>
                </a:solidFill>
                <a:latin typeface="Twinkl" panose="02000000000000000000" pitchFamily="2" charset="0"/>
              </a:defRPr>
            </a:lvl8pPr>
            <a:lvl9pPr marL="3886200" indent="-228600" fontAlgn="base">
              <a:spcBef>
                <a:spcPct val="0"/>
              </a:spcBef>
              <a:spcAft>
                <a:spcPct val="0"/>
              </a:spcAft>
              <a:defRPr>
                <a:solidFill>
                  <a:schemeClr val="tx1"/>
                </a:solidFill>
                <a:latin typeface="Twinkl" panose="02000000000000000000" pitchFamily="2" charset="0"/>
              </a:defRPr>
            </a:lvl9pPr>
          </a:lstStyle>
          <a:p>
            <a:pPr algn="ctr"/>
            <a:r>
              <a:rPr lang="en-GB" dirty="0"/>
              <a:t>There are many inspiring women alive today too.</a:t>
            </a:r>
            <a:endParaRPr lang="en-GB" altLang="en-US" dirty="0"/>
          </a:p>
        </p:txBody>
      </p:sp>
      <p:sp>
        <p:nvSpPr>
          <p:cNvPr id="14" name="Rectangle: Rounded Corners 13">
            <a:extLst>
              <a:ext uri="{FF2B5EF4-FFF2-40B4-BE49-F238E27FC236}">
                <a16:creationId xmlns:a16="http://schemas.microsoft.com/office/drawing/2014/main" id="{FA0210E7-2A8D-42B8-8B6A-A20F298C4F63}"/>
              </a:ext>
            </a:extLst>
          </p:cNvPr>
          <p:cNvSpPr/>
          <p:nvPr/>
        </p:nvSpPr>
        <p:spPr>
          <a:xfrm>
            <a:off x="2712578" y="4402646"/>
            <a:ext cx="4655785" cy="1083750"/>
          </a:xfrm>
          <a:prstGeom prst="round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solidFill>
                  <a:schemeClr val="tx1"/>
                </a:solidFill>
              </a:rPr>
              <a:t>“I campaign for the rights of girls and women to have an education. I won a Nobel Peace Prize.”</a:t>
            </a:r>
          </a:p>
        </p:txBody>
      </p:sp>
      <p:sp>
        <p:nvSpPr>
          <p:cNvPr id="15" name="Rectangle: Rounded Corners 14">
            <a:extLst>
              <a:ext uri="{FF2B5EF4-FFF2-40B4-BE49-F238E27FC236}">
                <a16:creationId xmlns:a16="http://schemas.microsoft.com/office/drawing/2014/main" id="{E9DB4FE9-3E2C-465C-A4C8-83C5D07F01E0}"/>
              </a:ext>
            </a:extLst>
          </p:cNvPr>
          <p:cNvSpPr/>
          <p:nvPr/>
        </p:nvSpPr>
        <p:spPr>
          <a:xfrm>
            <a:off x="1546762" y="1690694"/>
            <a:ext cx="1930086" cy="547779"/>
          </a:xfrm>
          <a:prstGeom prst="roundRect">
            <a:avLst/>
          </a:prstGeom>
          <a:solidFill>
            <a:srgbClr val="7868A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Mae Jemison</a:t>
            </a:r>
            <a:endParaRPr lang="en-GB" b="1" dirty="0">
              <a:solidFill>
                <a:schemeClr val="bg1"/>
              </a:solidFill>
            </a:endParaRPr>
          </a:p>
        </p:txBody>
      </p:sp>
      <p:sp>
        <p:nvSpPr>
          <p:cNvPr id="16" name="Rectangle: Rounded Corners 15">
            <a:extLst>
              <a:ext uri="{FF2B5EF4-FFF2-40B4-BE49-F238E27FC236}">
                <a16:creationId xmlns:a16="http://schemas.microsoft.com/office/drawing/2014/main" id="{5573EE6A-CA84-45CE-A885-FA7DFADFF86A}"/>
              </a:ext>
            </a:extLst>
          </p:cNvPr>
          <p:cNvSpPr/>
          <p:nvPr/>
        </p:nvSpPr>
        <p:spPr>
          <a:xfrm>
            <a:off x="1363584" y="2182584"/>
            <a:ext cx="5462518" cy="1160713"/>
          </a:xfrm>
          <a:prstGeom prst="round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“I was the first black woman astronaut to </a:t>
            </a:r>
          </a:p>
          <a:p>
            <a:r>
              <a:rPr lang="en-GB" dirty="0">
                <a:solidFill>
                  <a:schemeClr val="tx1"/>
                </a:solidFill>
              </a:rPr>
              <a:t>travel into space. I help people to learn </a:t>
            </a:r>
          </a:p>
          <a:p>
            <a:r>
              <a:rPr lang="en-GB" dirty="0">
                <a:solidFill>
                  <a:schemeClr val="tx1"/>
                </a:solidFill>
              </a:rPr>
              <a:t>about science.”</a:t>
            </a:r>
          </a:p>
        </p:txBody>
      </p:sp>
      <p:pic>
        <p:nvPicPr>
          <p:cNvPr id="18" name="Picture 17">
            <a:extLst>
              <a:ext uri="{FF2B5EF4-FFF2-40B4-BE49-F238E27FC236}">
                <a16:creationId xmlns:a16="http://schemas.microsoft.com/office/drawing/2014/main" id="{54AF9793-A276-4D20-9126-44E69A42D3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674" r="5520" b="14245"/>
          <a:stretch/>
        </p:blipFill>
        <p:spPr>
          <a:xfrm>
            <a:off x="1011981" y="3878210"/>
            <a:ext cx="2117021" cy="2117803"/>
          </a:xfrm>
          <a:prstGeom prst="ellipse">
            <a:avLst/>
          </a:prstGeom>
          <a:solidFill>
            <a:srgbClr val="E1D2E6"/>
          </a:solidFill>
        </p:spPr>
      </p:pic>
      <p:pic>
        <p:nvPicPr>
          <p:cNvPr id="19" name="Picture 18">
            <a:extLst>
              <a:ext uri="{FF2B5EF4-FFF2-40B4-BE49-F238E27FC236}">
                <a16:creationId xmlns:a16="http://schemas.microsoft.com/office/drawing/2014/main" id="{85E0F0A7-B447-4DA6-B227-2839C420B4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319" t="-2947" r="8600" b="49155"/>
          <a:stretch/>
        </p:blipFill>
        <p:spPr>
          <a:xfrm>
            <a:off x="5908814" y="1740382"/>
            <a:ext cx="2117020" cy="2117805"/>
          </a:xfrm>
          <a:prstGeom prst="ellipse">
            <a:avLst/>
          </a:prstGeom>
          <a:solidFill>
            <a:srgbClr val="E1D2E6"/>
          </a:solidFill>
        </p:spPr>
      </p:pic>
    </p:spTree>
    <p:extLst>
      <p:ext uri="{BB962C8B-B14F-4D97-AF65-F5344CB8AC3E}">
        <p14:creationId xmlns:p14="http://schemas.microsoft.com/office/powerpoint/2010/main" val="18708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par>
                                <p:cTn id="11" presetID="22" presetClass="entr" presetSubtype="2"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22" presetClass="entr" presetSubtype="8" fill="hold" grpId="0" nodeType="withEffect">
                                  <p:stCondLst>
                                    <p:cond delay="50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2" presetClass="entr" presetSubtype="8"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B61ABAD-5D9F-4145-AD66-3EE6FFCCAF69}"/>
              </a:ext>
            </a:extLst>
          </p:cNvPr>
          <p:cNvSpPr/>
          <p:nvPr/>
        </p:nvSpPr>
        <p:spPr>
          <a:xfrm>
            <a:off x="1201479" y="-318978"/>
            <a:ext cx="6762307" cy="1850065"/>
          </a:xfrm>
          <a:prstGeom prst="roundRect">
            <a:avLst/>
          </a:prstGeom>
          <a:solidFill>
            <a:srgbClr val="EDE4F0"/>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20">
            <a:extLst>
              <a:ext uri="{FF2B5EF4-FFF2-40B4-BE49-F238E27FC236}">
                <a16:creationId xmlns:a16="http://schemas.microsoft.com/office/drawing/2014/main" id="{26126661-F5A1-4AE1-B0B3-549484CF8C24}"/>
              </a:ext>
            </a:extLst>
          </p:cNvPr>
          <p:cNvSpPr>
            <a:spLocks noGrp="1"/>
          </p:cNvSpPr>
          <p:nvPr>
            <p:ph type="title"/>
          </p:nvPr>
        </p:nvSpPr>
        <p:spPr>
          <a:xfrm>
            <a:off x="461962" y="317315"/>
            <a:ext cx="8220075" cy="993775"/>
          </a:xfrm>
        </p:spPr>
        <p:txBody>
          <a:bodyPr rtlCol="0"/>
          <a:lstStyle/>
          <a:p>
            <a:pPr algn="ctr" fontAlgn="auto">
              <a:spcAft>
                <a:spcPts val="0"/>
              </a:spcAft>
              <a:defRPr/>
            </a:pPr>
            <a:r>
              <a:rPr lang="en-GB" dirty="0">
                <a:solidFill>
                  <a:srgbClr val="643C90"/>
                </a:solidFill>
                <a:latin typeface="+mn-lt"/>
              </a:rPr>
              <a:t>Why Celebrate</a:t>
            </a:r>
            <a:br>
              <a:rPr lang="en-GB" dirty="0">
                <a:solidFill>
                  <a:srgbClr val="643C90"/>
                </a:solidFill>
                <a:latin typeface="+mn-lt"/>
              </a:rPr>
            </a:br>
            <a:r>
              <a:rPr lang="en-GB" dirty="0">
                <a:solidFill>
                  <a:srgbClr val="643C90"/>
                </a:solidFill>
                <a:latin typeface="+mn-lt"/>
              </a:rPr>
              <a:t>International Women’s Day?</a:t>
            </a:r>
            <a:endParaRPr lang="en-GB" sz="3600" dirty="0">
              <a:solidFill>
                <a:srgbClr val="643C90"/>
              </a:solidFill>
              <a:latin typeface="+mn-lt"/>
            </a:endParaRPr>
          </a:p>
        </p:txBody>
      </p:sp>
      <p:pic>
        <p:nvPicPr>
          <p:cNvPr id="3" name="Picture 2">
            <a:extLst>
              <a:ext uri="{FF2B5EF4-FFF2-40B4-BE49-F238E27FC236}">
                <a16:creationId xmlns:a16="http://schemas.microsoft.com/office/drawing/2014/main" id="{7070FCBA-D17F-4EDA-B0B2-3CF679A2CD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095" y="2701929"/>
            <a:ext cx="3268338" cy="6654721"/>
          </a:xfrm>
          <a:prstGeom prst="rect">
            <a:avLst/>
          </a:prstGeom>
        </p:spPr>
      </p:pic>
      <p:sp>
        <p:nvSpPr>
          <p:cNvPr id="22" name="Speech Bubble: Rectangle with Corners Rounded 21">
            <a:extLst>
              <a:ext uri="{FF2B5EF4-FFF2-40B4-BE49-F238E27FC236}">
                <a16:creationId xmlns:a16="http://schemas.microsoft.com/office/drawing/2014/main" id="{538B1E19-9D71-4541-8E76-7D838CD13079}"/>
              </a:ext>
            </a:extLst>
          </p:cNvPr>
          <p:cNvSpPr/>
          <p:nvPr/>
        </p:nvSpPr>
        <p:spPr>
          <a:xfrm>
            <a:off x="3359888" y="2406117"/>
            <a:ext cx="4818544" cy="1603388"/>
          </a:xfrm>
          <a:prstGeom prst="wedgeRoundRectCallout">
            <a:avLst>
              <a:gd name="adj1" fmla="val -61005"/>
              <a:gd name="adj2" fmla="val 34810"/>
              <a:gd name="adj3" fmla="val 16667"/>
            </a:avLst>
          </a:prstGeom>
          <a:solidFill>
            <a:srgbClr val="E1D2E6"/>
          </a:solidFill>
          <a:ln w="28575">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International Women’s Day was first celebrated over 100 years ago in 1910. The aim was for men and women across the world to be treated equally.</a:t>
            </a:r>
          </a:p>
        </p:txBody>
      </p:sp>
    </p:spTree>
    <p:extLst>
      <p:ext uri="{BB962C8B-B14F-4D97-AF65-F5344CB8AC3E}">
        <p14:creationId xmlns:p14="http://schemas.microsoft.com/office/powerpoint/2010/main" val="189238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B61ABAD-5D9F-4145-AD66-3EE6FFCCAF69}"/>
              </a:ext>
            </a:extLst>
          </p:cNvPr>
          <p:cNvSpPr/>
          <p:nvPr/>
        </p:nvSpPr>
        <p:spPr>
          <a:xfrm>
            <a:off x="1201479" y="-318978"/>
            <a:ext cx="6762307" cy="1850065"/>
          </a:xfrm>
          <a:prstGeom prst="roundRect">
            <a:avLst/>
          </a:prstGeom>
          <a:solidFill>
            <a:srgbClr val="EDE4F0"/>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20">
            <a:extLst>
              <a:ext uri="{FF2B5EF4-FFF2-40B4-BE49-F238E27FC236}">
                <a16:creationId xmlns:a16="http://schemas.microsoft.com/office/drawing/2014/main" id="{26126661-F5A1-4AE1-B0B3-549484CF8C24}"/>
              </a:ext>
            </a:extLst>
          </p:cNvPr>
          <p:cNvSpPr>
            <a:spLocks noGrp="1"/>
          </p:cNvSpPr>
          <p:nvPr>
            <p:ph type="title"/>
          </p:nvPr>
        </p:nvSpPr>
        <p:spPr>
          <a:xfrm>
            <a:off x="461962" y="317315"/>
            <a:ext cx="8220075" cy="993775"/>
          </a:xfrm>
        </p:spPr>
        <p:txBody>
          <a:bodyPr rtlCol="0"/>
          <a:lstStyle/>
          <a:p>
            <a:pPr algn="ctr" fontAlgn="auto">
              <a:spcAft>
                <a:spcPts val="0"/>
              </a:spcAft>
              <a:defRPr/>
            </a:pPr>
            <a:r>
              <a:rPr lang="en-GB" dirty="0">
                <a:solidFill>
                  <a:srgbClr val="643C90"/>
                </a:solidFill>
                <a:latin typeface="+mn-lt"/>
              </a:rPr>
              <a:t>Why Celebrate</a:t>
            </a:r>
            <a:br>
              <a:rPr lang="en-GB" dirty="0">
                <a:solidFill>
                  <a:srgbClr val="643C90"/>
                </a:solidFill>
                <a:latin typeface="+mn-lt"/>
              </a:rPr>
            </a:br>
            <a:r>
              <a:rPr lang="en-GB" dirty="0">
                <a:solidFill>
                  <a:srgbClr val="643C90"/>
                </a:solidFill>
                <a:latin typeface="+mn-lt"/>
              </a:rPr>
              <a:t>International Women’s Day?</a:t>
            </a:r>
            <a:endParaRPr lang="en-GB" sz="3600" dirty="0">
              <a:solidFill>
                <a:srgbClr val="643C90"/>
              </a:solidFill>
              <a:latin typeface="+mn-lt"/>
            </a:endParaRPr>
          </a:p>
        </p:txBody>
      </p:sp>
      <p:pic>
        <p:nvPicPr>
          <p:cNvPr id="3" name="Picture 2">
            <a:extLst>
              <a:ext uri="{FF2B5EF4-FFF2-40B4-BE49-F238E27FC236}">
                <a16:creationId xmlns:a16="http://schemas.microsoft.com/office/drawing/2014/main" id="{7070FCBA-D17F-4EDA-B0B2-3CF679A2CD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095" y="2701929"/>
            <a:ext cx="3268338" cy="6654721"/>
          </a:xfrm>
          <a:prstGeom prst="rect">
            <a:avLst/>
          </a:prstGeom>
        </p:spPr>
      </p:pic>
      <p:sp>
        <p:nvSpPr>
          <p:cNvPr id="22" name="Speech Bubble: Rectangle with Corners Rounded 21">
            <a:extLst>
              <a:ext uri="{FF2B5EF4-FFF2-40B4-BE49-F238E27FC236}">
                <a16:creationId xmlns:a16="http://schemas.microsoft.com/office/drawing/2014/main" id="{538B1E19-9D71-4541-8E76-7D838CD13079}"/>
              </a:ext>
            </a:extLst>
          </p:cNvPr>
          <p:cNvSpPr/>
          <p:nvPr/>
        </p:nvSpPr>
        <p:spPr>
          <a:xfrm>
            <a:off x="3359888" y="2406117"/>
            <a:ext cx="4818544" cy="1603388"/>
          </a:xfrm>
          <a:prstGeom prst="wedgeRoundRectCallout">
            <a:avLst>
              <a:gd name="adj1" fmla="val -61005"/>
              <a:gd name="adj2" fmla="val 34810"/>
              <a:gd name="adj3" fmla="val 16667"/>
            </a:avLst>
          </a:prstGeom>
          <a:solidFill>
            <a:srgbClr val="E1D2E6"/>
          </a:solidFill>
          <a:ln w="28575">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Since then, things have become much more equal for some men and women. However, we still need to work hard to make sure everyone is treated equally.</a:t>
            </a:r>
          </a:p>
        </p:txBody>
      </p:sp>
    </p:spTree>
    <p:extLst>
      <p:ext uri="{BB962C8B-B14F-4D97-AF65-F5344CB8AC3E}">
        <p14:creationId xmlns:p14="http://schemas.microsoft.com/office/powerpoint/2010/main" val="126572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6486C60-3688-4E91-8EF1-CE7A733C3D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550" r="26633"/>
          <a:stretch/>
        </p:blipFill>
        <p:spPr>
          <a:xfrm>
            <a:off x="864905" y="2583711"/>
            <a:ext cx="2425192" cy="6081824"/>
          </a:xfrm>
          <a:prstGeom prst="rect">
            <a:avLst/>
          </a:prstGeom>
        </p:spPr>
      </p:pic>
      <p:sp>
        <p:nvSpPr>
          <p:cNvPr id="15" name="Speech Bubble: Rectangle with Corners Rounded 14">
            <a:extLst>
              <a:ext uri="{FF2B5EF4-FFF2-40B4-BE49-F238E27FC236}">
                <a16:creationId xmlns:a16="http://schemas.microsoft.com/office/drawing/2014/main" id="{5D1AC1EA-2D2C-4FDD-BC65-F798B4BC7B6E}"/>
              </a:ext>
            </a:extLst>
          </p:cNvPr>
          <p:cNvSpPr/>
          <p:nvPr/>
        </p:nvSpPr>
        <p:spPr>
          <a:xfrm>
            <a:off x="2516815" y="1387108"/>
            <a:ext cx="4540103" cy="922350"/>
          </a:xfrm>
          <a:prstGeom prst="wedgeRoundRectCallout">
            <a:avLst>
              <a:gd name="adj1" fmla="val -36897"/>
              <a:gd name="adj2" fmla="val 105818"/>
              <a:gd name="adj3" fmla="val 16667"/>
            </a:avLst>
          </a:prstGeom>
          <a:solidFill>
            <a:schemeClr val="bg1"/>
          </a:solidFill>
          <a:ln w="28575">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International Women’s Day takes place every year on 8th March.</a:t>
            </a:r>
          </a:p>
        </p:txBody>
      </p:sp>
      <p:sp>
        <p:nvSpPr>
          <p:cNvPr id="16" name="Speech Bubble: Rectangle with Corners Rounded 15">
            <a:extLst>
              <a:ext uri="{FF2B5EF4-FFF2-40B4-BE49-F238E27FC236}">
                <a16:creationId xmlns:a16="http://schemas.microsoft.com/office/drawing/2014/main" id="{7074DDD2-0DF2-4F61-A0F9-D1127AEA2162}"/>
              </a:ext>
            </a:extLst>
          </p:cNvPr>
          <p:cNvSpPr/>
          <p:nvPr/>
        </p:nvSpPr>
        <p:spPr>
          <a:xfrm>
            <a:off x="3845320" y="3009842"/>
            <a:ext cx="4184256" cy="1943906"/>
          </a:xfrm>
          <a:prstGeom prst="wedgeRoundRectCallout">
            <a:avLst>
              <a:gd name="adj1" fmla="val -65639"/>
              <a:gd name="adj2" fmla="val -36808"/>
              <a:gd name="adj3" fmla="val 16667"/>
            </a:avLst>
          </a:prstGeom>
          <a:solidFill>
            <a:schemeClr val="bg1"/>
          </a:solidFill>
          <a:ln w="28575">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tx1"/>
                </a:solidFill>
              </a:rPr>
              <a:t>International Women’s Day celebrates the many amazing things done by women. It is a day to think about how women have influenced the world.</a:t>
            </a:r>
          </a:p>
        </p:txBody>
      </p:sp>
      <p:sp>
        <p:nvSpPr>
          <p:cNvPr id="7" name="Rectangle: Rounded Corners 6">
            <a:extLst>
              <a:ext uri="{FF2B5EF4-FFF2-40B4-BE49-F238E27FC236}">
                <a16:creationId xmlns:a16="http://schemas.microsoft.com/office/drawing/2014/main" id="{5823EC97-1F0D-4D29-92B0-39080DCB68B2}"/>
              </a:ext>
            </a:extLst>
          </p:cNvPr>
          <p:cNvSpPr/>
          <p:nvPr/>
        </p:nvSpPr>
        <p:spPr>
          <a:xfrm>
            <a:off x="1424764" y="-471050"/>
            <a:ext cx="6305106" cy="1403132"/>
          </a:xfrm>
          <a:prstGeom prst="roundRect">
            <a:avLst/>
          </a:prstGeom>
          <a:solidFill>
            <a:srgbClr val="EDE4F0"/>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20">
            <a:extLst>
              <a:ext uri="{FF2B5EF4-FFF2-40B4-BE49-F238E27FC236}">
                <a16:creationId xmlns:a16="http://schemas.microsoft.com/office/drawing/2014/main" id="{6ADD6991-C199-4390-8B41-AC07F0C1DA29}"/>
              </a:ext>
            </a:extLst>
          </p:cNvPr>
          <p:cNvSpPr txBox="1">
            <a:spLocks/>
          </p:cNvSpPr>
          <p:nvPr/>
        </p:nvSpPr>
        <p:spPr>
          <a:xfrm>
            <a:off x="461962" y="147199"/>
            <a:ext cx="8220075" cy="993775"/>
          </a:xfrm>
          <a:prstGeom prst="roundRect">
            <a:avLst>
              <a:gd name="adj" fmla="val 9641"/>
            </a:avLst>
          </a:prstGeom>
        </p:spPr>
        <p:txBody>
          <a:bodyPr rtlCol="0"/>
          <a:lst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a:lstStyle>
          <a:p>
            <a:pPr algn="ctr">
              <a:defRPr/>
            </a:pPr>
            <a:r>
              <a:rPr lang="en-GB" dirty="0">
                <a:solidFill>
                  <a:srgbClr val="643C90"/>
                </a:solidFill>
                <a:latin typeface="+mn-lt"/>
              </a:rPr>
              <a:t>International Women's Day</a:t>
            </a:r>
          </a:p>
        </p:txBody>
      </p:sp>
    </p:spTree>
    <p:extLst>
      <p:ext uri="{BB962C8B-B14F-4D97-AF65-F5344CB8AC3E}">
        <p14:creationId xmlns:p14="http://schemas.microsoft.com/office/powerpoint/2010/main" val="102760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B61ABAD-5D9F-4145-AD66-3EE6FFCCAF69}"/>
              </a:ext>
            </a:extLst>
          </p:cNvPr>
          <p:cNvSpPr/>
          <p:nvPr/>
        </p:nvSpPr>
        <p:spPr>
          <a:xfrm>
            <a:off x="1679945" y="-471050"/>
            <a:ext cx="5773478" cy="1403132"/>
          </a:xfrm>
          <a:prstGeom prst="roundRect">
            <a:avLst/>
          </a:prstGeom>
          <a:solidFill>
            <a:srgbClr val="EDE4F0"/>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20">
            <a:extLst>
              <a:ext uri="{FF2B5EF4-FFF2-40B4-BE49-F238E27FC236}">
                <a16:creationId xmlns:a16="http://schemas.microsoft.com/office/drawing/2014/main" id="{26126661-F5A1-4AE1-B0B3-549484CF8C24}"/>
              </a:ext>
            </a:extLst>
          </p:cNvPr>
          <p:cNvSpPr>
            <a:spLocks noGrp="1"/>
          </p:cNvSpPr>
          <p:nvPr>
            <p:ph type="title"/>
          </p:nvPr>
        </p:nvSpPr>
        <p:spPr>
          <a:xfrm>
            <a:off x="461962" y="-12296"/>
            <a:ext cx="8220075" cy="993775"/>
          </a:xfrm>
        </p:spPr>
        <p:txBody>
          <a:bodyPr rtlCol="0"/>
          <a:lstStyle/>
          <a:p>
            <a:pPr fontAlgn="auto">
              <a:spcAft>
                <a:spcPts val="0"/>
              </a:spcAft>
              <a:defRPr/>
            </a:pPr>
            <a:r>
              <a:rPr lang="en-GB" dirty="0">
                <a:solidFill>
                  <a:srgbClr val="643C90"/>
                </a:solidFill>
                <a:latin typeface="+mn-lt"/>
              </a:rPr>
              <a:t>What Are You Good At?</a:t>
            </a:r>
            <a:endParaRPr lang="en-GB" sz="3600" dirty="0">
              <a:solidFill>
                <a:srgbClr val="643C90"/>
              </a:solidFill>
              <a:latin typeface="+mn-lt"/>
            </a:endParaRPr>
          </a:p>
        </p:txBody>
      </p:sp>
      <p:sp>
        <p:nvSpPr>
          <p:cNvPr id="13" name="Rectangle 12">
            <a:extLst>
              <a:ext uri="{FF2B5EF4-FFF2-40B4-BE49-F238E27FC236}">
                <a16:creationId xmlns:a16="http://schemas.microsoft.com/office/drawing/2014/main" id="{4ED88702-3C4C-4E65-8129-B151ECD62B49}"/>
              </a:ext>
            </a:extLst>
          </p:cNvPr>
          <p:cNvSpPr>
            <a:spLocks noChangeArrowheads="1"/>
          </p:cNvSpPr>
          <p:nvPr/>
        </p:nvSpPr>
        <p:spPr bwMode="auto">
          <a:xfrm>
            <a:off x="786032" y="107908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fontAlgn="base">
              <a:spcBef>
                <a:spcPct val="0"/>
              </a:spcBef>
              <a:spcAft>
                <a:spcPct val="0"/>
              </a:spcAft>
              <a:defRPr>
                <a:solidFill>
                  <a:schemeClr val="tx1"/>
                </a:solidFill>
                <a:latin typeface="Twinkl" panose="02000000000000000000" pitchFamily="2" charset="0"/>
              </a:defRPr>
            </a:lvl6pPr>
            <a:lvl7pPr marL="2971800" indent="-228600" fontAlgn="base">
              <a:spcBef>
                <a:spcPct val="0"/>
              </a:spcBef>
              <a:spcAft>
                <a:spcPct val="0"/>
              </a:spcAft>
              <a:defRPr>
                <a:solidFill>
                  <a:schemeClr val="tx1"/>
                </a:solidFill>
                <a:latin typeface="Twinkl" panose="02000000000000000000" pitchFamily="2" charset="0"/>
              </a:defRPr>
            </a:lvl7pPr>
            <a:lvl8pPr marL="3429000" indent="-228600" fontAlgn="base">
              <a:spcBef>
                <a:spcPct val="0"/>
              </a:spcBef>
              <a:spcAft>
                <a:spcPct val="0"/>
              </a:spcAft>
              <a:defRPr>
                <a:solidFill>
                  <a:schemeClr val="tx1"/>
                </a:solidFill>
                <a:latin typeface="Twinkl" panose="02000000000000000000" pitchFamily="2" charset="0"/>
              </a:defRPr>
            </a:lvl8pPr>
            <a:lvl9pPr marL="3886200" indent="-228600" fontAlgn="base">
              <a:spcBef>
                <a:spcPct val="0"/>
              </a:spcBef>
              <a:spcAft>
                <a:spcPct val="0"/>
              </a:spcAft>
              <a:defRPr>
                <a:solidFill>
                  <a:schemeClr val="tx1"/>
                </a:solidFill>
                <a:latin typeface="Twinkl" panose="02000000000000000000" pitchFamily="2" charset="0"/>
              </a:defRPr>
            </a:lvl9pPr>
          </a:lstStyle>
          <a:p>
            <a:pPr algn="ctr"/>
            <a:r>
              <a:rPr lang="en-GB" altLang="en-US" dirty="0"/>
              <a:t>Think about what you are good at. </a:t>
            </a:r>
          </a:p>
          <a:p>
            <a:pPr algn="ctr"/>
            <a:r>
              <a:rPr lang="en-GB" altLang="en-US" dirty="0"/>
              <a:t>What are your friends good at?</a:t>
            </a:r>
          </a:p>
        </p:txBody>
      </p:sp>
      <p:pic>
        <p:nvPicPr>
          <p:cNvPr id="14" name="Picture 13">
            <a:extLst>
              <a:ext uri="{FF2B5EF4-FFF2-40B4-BE49-F238E27FC236}">
                <a16:creationId xmlns:a16="http://schemas.microsoft.com/office/drawing/2014/main" id="{1727EC87-A0FA-443A-9F3D-F7DF3A86EE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350" y="3732213"/>
            <a:ext cx="2119313"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158246-D9ED-4E8C-ABBB-1B517C749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874" y="2014537"/>
            <a:ext cx="362267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68DE0725-C680-4329-A22D-25EF8E879772}"/>
              </a:ext>
            </a:extLst>
          </p:cNvPr>
          <p:cNvSpPr txBox="1">
            <a:spLocks noChangeArrowheads="1"/>
          </p:cNvSpPr>
          <p:nvPr/>
        </p:nvSpPr>
        <p:spPr bwMode="auto">
          <a:xfrm>
            <a:off x="2627259" y="2346640"/>
            <a:ext cx="3080968" cy="173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fontAlgn="base">
              <a:spcBef>
                <a:spcPct val="0"/>
              </a:spcBef>
              <a:spcAft>
                <a:spcPct val="0"/>
              </a:spcAft>
              <a:defRPr>
                <a:solidFill>
                  <a:schemeClr val="tx1"/>
                </a:solidFill>
                <a:latin typeface="Twinkl" panose="02000000000000000000" pitchFamily="2" charset="0"/>
              </a:defRPr>
            </a:lvl6pPr>
            <a:lvl7pPr marL="2971800" indent="-228600" fontAlgn="base">
              <a:spcBef>
                <a:spcPct val="0"/>
              </a:spcBef>
              <a:spcAft>
                <a:spcPct val="0"/>
              </a:spcAft>
              <a:defRPr>
                <a:solidFill>
                  <a:schemeClr val="tx1"/>
                </a:solidFill>
                <a:latin typeface="Twinkl" panose="02000000000000000000" pitchFamily="2" charset="0"/>
              </a:defRPr>
            </a:lvl7pPr>
            <a:lvl8pPr marL="3429000" indent="-228600" fontAlgn="base">
              <a:spcBef>
                <a:spcPct val="0"/>
              </a:spcBef>
              <a:spcAft>
                <a:spcPct val="0"/>
              </a:spcAft>
              <a:defRPr>
                <a:solidFill>
                  <a:schemeClr val="tx1"/>
                </a:solidFill>
                <a:latin typeface="Twinkl" panose="02000000000000000000" pitchFamily="2" charset="0"/>
              </a:defRPr>
            </a:lvl8pPr>
            <a:lvl9pPr marL="3886200" indent="-228600" fontAlgn="base">
              <a:spcBef>
                <a:spcPct val="0"/>
              </a:spcBef>
              <a:spcAft>
                <a:spcPct val="0"/>
              </a:spcAft>
              <a:defRPr>
                <a:solidFill>
                  <a:schemeClr val="tx1"/>
                </a:solidFill>
                <a:latin typeface="Twinkl" panose="02000000000000000000" pitchFamily="2" charset="0"/>
              </a:defRPr>
            </a:lvl9pPr>
          </a:lstStyle>
          <a:p>
            <a:pPr algn="ctr">
              <a:lnSpc>
                <a:spcPct val="120000"/>
              </a:lnSpc>
            </a:pPr>
            <a:r>
              <a:rPr lang="en-GB" altLang="en-US" dirty="0"/>
              <a:t>Do you have to be a </a:t>
            </a:r>
            <a:br>
              <a:rPr lang="en-GB" altLang="en-US" dirty="0"/>
            </a:br>
            <a:r>
              <a:rPr lang="en-GB" altLang="en-US" dirty="0"/>
              <a:t>boy to be good at some things and a girl to be good at others? </a:t>
            </a:r>
            <a:r>
              <a:rPr lang="en-GB" dirty="0"/>
              <a:t>Tell a friend what you think.</a:t>
            </a:r>
            <a:endParaRPr lang="en-GB" altLang="en-US" dirty="0"/>
          </a:p>
        </p:txBody>
      </p:sp>
      <p:pic>
        <p:nvPicPr>
          <p:cNvPr id="3" name="Picture 2">
            <a:extLst>
              <a:ext uri="{FF2B5EF4-FFF2-40B4-BE49-F238E27FC236}">
                <a16:creationId xmlns:a16="http://schemas.microsoft.com/office/drawing/2014/main" id="{41825C17-B76F-4D4D-86FD-9EE04750C5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08" t="-10416" r="-20139" b="28002"/>
          <a:stretch/>
        </p:blipFill>
        <p:spPr>
          <a:xfrm>
            <a:off x="6553587" y="1034644"/>
            <a:ext cx="1920211" cy="1914746"/>
          </a:xfrm>
          <a:prstGeom prst="ellipse">
            <a:avLst/>
          </a:prstGeom>
          <a:solidFill>
            <a:srgbClr val="E1D2E6"/>
          </a:solidFill>
          <a:ln w="28575">
            <a:solidFill>
              <a:srgbClr val="7868AC"/>
            </a:solidFill>
          </a:ln>
        </p:spPr>
      </p:pic>
      <p:pic>
        <p:nvPicPr>
          <p:cNvPr id="21" name="Picture 20">
            <a:extLst>
              <a:ext uri="{FF2B5EF4-FFF2-40B4-BE49-F238E27FC236}">
                <a16:creationId xmlns:a16="http://schemas.microsoft.com/office/drawing/2014/main" id="{6640425E-5DC6-4AE0-B18C-388BEE48AC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017" t="-10974" r="-37743" b="-8949"/>
          <a:stretch/>
        </p:blipFill>
        <p:spPr>
          <a:xfrm>
            <a:off x="651982" y="1098987"/>
            <a:ext cx="1920211" cy="1914746"/>
          </a:xfrm>
          <a:prstGeom prst="ellipse">
            <a:avLst/>
          </a:prstGeom>
          <a:solidFill>
            <a:srgbClr val="E1D2E6"/>
          </a:solidFill>
          <a:ln w="28575">
            <a:solidFill>
              <a:srgbClr val="7868AC"/>
            </a:solidFill>
          </a:ln>
        </p:spPr>
      </p:pic>
      <p:pic>
        <p:nvPicPr>
          <p:cNvPr id="22" name="Picture 21">
            <a:extLst>
              <a:ext uri="{FF2B5EF4-FFF2-40B4-BE49-F238E27FC236}">
                <a16:creationId xmlns:a16="http://schemas.microsoft.com/office/drawing/2014/main" id="{7F624936-4EDB-468D-9EAD-E91304CF646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50" t="-6425" r="-20893" b="18708"/>
          <a:stretch/>
        </p:blipFill>
        <p:spPr>
          <a:xfrm>
            <a:off x="4578310" y="4278270"/>
            <a:ext cx="1920211" cy="1914746"/>
          </a:xfrm>
          <a:prstGeom prst="ellipse">
            <a:avLst/>
          </a:prstGeom>
          <a:solidFill>
            <a:srgbClr val="E1D2E6"/>
          </a:solidFill>
          <a:ln w="28575">
            <a:solidFill>
              <a:srgbClr val="7868AC"/>
            </a:solidFill>
          </a:ln>
        </p:spPr>
      </p:pic>
      <p:pic>
        <p:nvPicPr>
          <p:cNvPr id="24" name="Picture 23">
            <a:extLst>
              <a:ext uri="{FF2B5EF4-FFF2-40B4-BE49-F238E27FC236}">
                <a16:creationId xmlns:a16="http://schemas.microsoft.com/office/drawing/2014/main" id="{3EE29C73-EFDA-4035-82D2-FB02CDF0BA5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055" t="-8950" r="-13181" b="8950"/>
          <a:stretch/>
        </p:blipFill>
        <p:spPr>
          <a:xfrm>
            <a:off x="6498521" y="3181669"/>
            <a:ext cx="1920211" cy="1914746"/>
          </a:xfrm>
          <a:prstGeom prst="ellipse">
            <a:avLst/>
          </a:prstGeom>
          <a:solidFill>
            <a:srgbClr val="E1D2E6"/>
          </a:solidFill>
          <a:ln w="28575">
            <a:solidFill>
              <a:srgbClr val="7868AC"/>
            </a:solidFill>
          </a:ln>
        </p:spPr>
      </p:pic>
    </p:spTree>
    <p:extLst>
      <p:ext uri="{BB962C8B-B14F-4D97-AF65-F5344CB8AC3E}">
        <p14:creationId xmlns:p14="http://schemas.microsoft.com/office/powerpoint/2010/main" val="218453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5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B61ABAD-5D9F-4145-AD66-3EE6FFCCAF69}"/>
              </a:ext>
            </a:extLst>
          </p:cNvPr>
          <p:cNvSpPr/>
          <p:nvPr/>
        </p:nvSpPr>
        <p:spPr>
          <a:xfrm>
            <a:off x="1637413" y="-471051"/>
            <a:ext cx="5869172" cy="1403132"/>
          </a:xfrm>
          <a:prstGeom prst="roundRect">
            <a:avLst/>
          </a:prstGeom>
          <a:solidFill>
            <a:srgbClr val="EDE4F0"/>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20">
            <a:extLst>
              <a:ext uri="{FF2B5EF4-FFF2-40B4-BE49-F238E27FC236}">
                <a16:creationId xmlns:a16="http://schemas.microsoft.com/office/drawing/2014/main" id="{26126661-F5A1-4AE1-B0B3-549484CF8C24}"/>
              </a:ext>
            </a:extLst>
          </p:cNvPr>
          <p:cNvSpPr>
            <a:spLocks noGrp="1"/>
          </p:cNvSpPr>
          <p:nvPr>
            <p:ph type="title"/>
          </p:nvPr>
        </p:nvSpPr>
        <p:spPr>
          <a:xfrm>
            <a:off x="461962" y="-12296"/>
            <a:ext cx="8220075" cy="993775"/>
          </a:xfrm>
        </p:spPr>
        <p:txBody>
          <a:bodyPr rtlCol="0"/>
          <a:lstStyle/>
          <a:p>
            <a:pPr fontAlgn="auto">
              <a:spcAft>
                <a:spcPts val="0"/>
              </a:spcAft>
              <a:defRPr/>
            </a:pPr>
            <a:r>
              <a:rPr lang="en-GB" dirty="0">
                <a:solidFill>
                  <a:srgbClr val="643C90"/>
                </a:solidFill>
                <a:latin typeface="+mn-lt"/>
              </a:rPr>
              <a:t>Women Can Do Anything</a:t>
            </a:r>
            <a:endParaRPr lang="en-GB" sz="3600" dirty="0">
              <a:solidFill>
                <a:srgbClr val="643C90"/>
              </a:solidFill>
              <a:latin typeface="+mn-lt"/>
            </a:endParaRPr>
          </a:p>
        </p:txBody>
      </p:sp>
      <p:sp>
        <p:nvSpPr>
          <p:cNvPr id="2" name="Rectangle 1">
            <a:extLst>
              <a:ext uri="{FF2B5EF4-FFF2-40B4-BE49-F238E27FC236}">
                <a16:creationId xmlns:a16="http://schemas.microsoft.com/office/drawing/2014/main" id="{EEE993ED-A44F-4F07-9171-E3872D88A8FA}"/>
              </a:ext>
            </a:extLst>
          </p:cNvPr>
          <p:cNvSpPr/>
          <p:nvPr/>
        </p:nvSpPr>
        <p:spPr>
          <a:xfrm>
            <a:off x="0" y="1685925"/>
            <a:ext cx="9143999" cy="1473495"/>
          </a:xfrm>
          <a:prstGeom prst="rect">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712BF6B-A7BE-42B4-9117-449F75477D4F}"/>
              </a:ext>
            </a:extLst>
          </p:cNvPr>
          <p:cNvSpPr/>
          <p:nvPr/>
        </p:nvSpPr>
        <p:spPr>
          <a:xfrm>
            <a:off x="0" y="4083788"/>
            <a:ext cx="9143999" cy="1473495"/>
          </a:xfrm>
          <a:prstGeom prst="rect">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603EFD7C-F6ED-4240-86AD-5A7B67DEF5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1786" y="3559005"/>
            <a:ext cx="1415577" cy="2743223"/>
          </a:xfrm>
          <a:prstGeom prst="rect">
            <a:avLst/>
          </a:prstGeom>
        </p:spPr>
      </p:pic>
      <p:pic>
        <p:nvPicPr>
          <p:cNvPr id="10" name="Picture 9">
            <a:extLst>
              <a:ext uri="{FF2B5EF4-FFF2-40B4-BE49-F238E27FC236}">
                <a16:creationId xmlns:a16="http://schemas.microsoft.com/office/drawing/2014/main" id="{0CF192D6-C710-41D3-970C-7D7ED68F6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836" y="3615873"/>
            <a:ext cx="891638" cy="2660475"/>
          </a:xfrm>
          <a:prstGeom prst="rect">
            <a:avLst/>
          </a:prstGeom>
        </p:spPr>
      </p:pic>
      <p:pic>
        <p:nvPicPr>
          <p:cNvPr id="18" name="Picture 17">
            <a:extLst>
              <a:ext uri="{FF2B5EF4-FFF2-40B4-BE49-F238E27FC236}">
                <a16:creationId xmlns:a16="http://schemas.microsoft.com/office/drawing/2014/main" id="{82422B03-A8BB-4B6B-827D-93BD49C74B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9856" y="836966"/>
            <a:ext cx="978293" cy="2678414"/>
          </a:xfrm>
          <a:prstGeom prst="rect">
            <a:avLst/>
          </a:prstGeom>
        </p:spPr>
      </p:pic>
      <p:pic>
        <p:nvPicPr>
          <p:cNvPr id="23" name="Picture 22">
            <a:extLst>
              <a:ext uri="{FF2B5EF4-FFF2-40B4-BE49-F238E27FC236}">
                <a16:creationId xmlns:a16="http://schemas.microsoft.com/office/drawing/2014/main" id="{E0ECCC20-F497-4BC7-B313-BED850C4C5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4421" y="863565"/>
            <a:ext cx="1016870" cy="2662621"/>
          </a:xfrm>
          <a:prstGeom prst="rect">
            <a:avLst/>
          </a:prstGeom>
        </p:spPr>
      </p:pic>
      <p:pic>
        <p:nvPicPr>
          <p:cNvPr id="32" name="Picture 31">
            <a:extLst>
              <a:ext uri="{FF2B5EF4-FFF2-40B4-BE49-F238E27FC236}">
                <a16:creationId xmlns:a16="http://schemas.microsoft.com/office/drawing/2014/main" id="{A2B95FC0-C2E6-4586-A1AB-DC250CAC2E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9094" y="3559005"/>
            <a:ext cx="2163724" cy="2774212"/>
          </a:xfrm>
          <a:prstGeom prst="rect">
            <a:avLst/>
          </a:prstGeom>
        </p:spPr>
      </p:pic>
      <p:pic>
        <p:nvPicPr>
          <p:cNvPr id="34" name="Picture 33">
            <a:extLst>
              <a:ext uri="{FF2B5EF4-FFF2-40B4-BE49-F238E27FC236}">
                <a16:creationId xmlns:a16="http://schemas.microsoft.com/office/drawing/2014/main" id="{0BF61817-506D-421E-AAA6-2E9030C9AD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48139" y="792264"/>
            <a:ext cx="998534" cy="2755552"/>
          </a:xfrm>
          <a:prstGeom prst="rect">
            <a:avLst/>
          </a:prstGeom>
        </p:spPr>
      </p:pic>
      <p:pic>
        <p:nvPicPr>
          <p:cNvPr id="38" name="Picture 37">
            <a:extLst>
              <a:ext uri="{FF2B5EF4-FFF2-40B4-BE49-F238E27FC236}">
                <a16:creationId xmlns:a16="http://schemas.microsoft.com/office/drawing/2014/main" id="{BC98EFB2-BB72-4689-82F5-F65D3FF74B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91913" y="842095"/>
            <a:ext cx="883524" cy="2686050"/>
          </a:xfrm>
          <a:prstGeom prst="rect">
            <a:avLst/>
          </a:prstGeom>
        </p:spPr>
      </p:pic>
      <p:pic>
        <p:nvPicPr>
          <p:cNvPr id="40" name="Picture 39">
            <a:extLst>
              <a:ext uri="{FF2B5EF4-FFF2-40B4-BE49-F238E27FC236}">
                <a16:creationId xmlns:a16="http://schemas.microsoft.com/office/drawing/2014/main" id="{F8D6C836-1D73-49A2-9EC2-609FF867AF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6549" y="4254267"/>
            <a:ext cx="1226463" cy="2068646"/>
          </a:xfrm>
          <a:prstGeom prst="rect">
            <a:avLst/>
          </a:prstGeom>
        </p:spPr>
      </p:pic>
      <p:pic>
        <p:nvPicPr>
          <p:cNvPr id="42" name="Picture 41">
            <a:extLst>
              <a:ext uri="{FF2B5EF4-FFF2-40B4-BE49-F238E27FC236}">
                <a16:creationId xmlns:a16="http://schemas.microsoft.com/office/drawing/2014/main" id="{44C30AF9-A244-492E-B139-826E107C01D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6999" y="904312"/>
            <a:ext cx="991524" cy="2524688"/>
          </a:xfrm>
          <a:prstGeom prst="rect">
            <a:avLst/>
          </a:prstGeom>
        </p:spPr>
      </p:pic>
      <p:pic>
        <p:nvPicPr>
          <p:cNvPr id="44" name="Picture 43">
            <a:extLst>
              <a:ext uri="{FF2B5EF4-FFF2-40B4-BE49-F238E27FC236}">
                <a16:creationId xmlns:a16="http://schemas.microsoft.com/office/drawing/2014/main" id="{0322F260-0796-4D79-93BA-E8E0EB9F16F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68275" y="851851"/>
            <a:ext cx="1057568" cy="2686050"/>
          </a:xfrm>
          <a:prstGeom prst="rect">
            <a:avLst/>
          </a:prstGeom>
        </p:spPr>
      </p:pic>
      <p:pic>
        <p:nvPicPr>
          <p:cNvPr id="48" name="Picture 47">
            <a:extLst>
              <a:ext uri="{FF2B5EF4-FFF2-40B4-BE49-F238E27FC236}">
                <a16:creationId xmlns:a16="http://schemas.microsoft.com/office/drawing/2014/main" id="{3700C31C-07CF-46CB-8F1F-D1DDE95B6D2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77088" y="770719"/>
            <a:ext cx="978293" cy="2766500"/>
          </a:xfrm>
          <a:prstGeom prst="rect">
            <a:avLst/>
          </a:prstGeom>
        </p:spPr>
      </p:pic>
      <p:pic>
        <p:nvPicPr>
          <p:cNvPr id="50" name="Picture 49">
            <a:extLst>
              <a:ext uri="{FF2B5EF4-FFF2-40B4-BE49-F238E27FC236}">
                <a16:creationId xmlns:a16="http://schemas.microsoft.com/office/drawing/2014/main" id="{BC351D12-237D-459B-A59E-E523829CCE36}"/>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833734" y="3559005"/>
            <a:ext cx="927135" cy="2675769"/>
          </a:xfrm>
          <a:prstGeom prst="rect">
            <a:avLst/>
          </a:prstGeom>
        </p:spPr>
      </p:pic>
      <p:pic>
        <p:nvPicPr>
          <p:cNvPr id="52" name="Picture 51">
            <a:extLst>
              <a:ext uri="{FF2B5EF4-FFF2-40B4-BE49-F238E27FC236}">
                <a16:creationId xmlns:a16="http://schemas.microsoft.com/office/drawing/2014/main" id="{4ABB613F-00A4-4656-BA27-E9FA5918132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69295" y="3673746"/>
            <a:ext cx="1373106" cy="2524122"/>
          </a:xfrm>
          <a:prstGeom prst="rect">
            <a:avLst/>
          </a:prstGeom>
        </p:spPr>
      </p:pic>
    </p:spTree>
    <p:extLst>
      <p:ext uri="{BB962C8B-B14F-4D97-AF65-F5344CB8AC3E}">
        <p14:creationId xmlns:p14="http://schemas.microsoft.com/office/powerpoint/2010/main" val="304592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0" presetClass="entr" presetSubtype="0" fill="hold" nodeType="withEffect">
                                  <p:stCondLst>
                                    <p:cond delay="25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50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75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100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125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nodeType="withEffect">
                                  <p:stCondLst>
                                    <p:cond delay="150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nodeType="withEffect">
                                  <p:stCondLst>
                                    <p:cond delay="175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200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nodeType="withEffect">
                                  <p:stCondLst>
                                    <p:cond delay="225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250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nodeType="withEffect">
                                  <p:stCondLst>
                                    <p:cond delay="275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nodeType="withEffect">
                                  <p:stCondLst>
                                    <p:cond delay="300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C4DB2511-FC33-4007-9CAB-48829C038B7C}"/>
              </a:ext>
            </a:extLst>
          </p:cNvPr>
          <p:cNvSpPr/>
          <p:nvPr/>
        </p:nvSpPr>
        <p:spPr>
          <a:xfrm>
            <a:off x="825790" y="4115326"/>
            <a:ext cx="1446028" cy="1446028"/>
          </a:xfrm>
          <a:prstGeom prst="ellipse">
            <a:avLst/>
          </a:prstGeom>
          <a:solidFill>
            <a:srgbClr val="E1D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16347B1F-B55C-40B1-940B-5F930F908CB7}"/>
              </a:ext>
            </a:extLst>
          </p:cNvPr>
          <p:cNvSpPr/>
          <p:nvPr/>
        </p:nvSpPr>
        <p:spPr>
          <a:xfrm>
            <a:off x="6935086" y="2145348"/>
            <a:ext cx="1446028" cy="1446028"/>
          </a:xfrm>
          <a:prstGeom prst="ellipse">
            <a:avLst/>
          </a:prstGeom>
          <a:solidFill>
            <a:srgbClr val="E1D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4A42B6D-188E-4E9D-8049-C09F39B5600F}"/>
              </a:ext>
            </a:extLst>
          </p:cNvPr>
          <p:cNvSpPr/>
          <p:nvPr/>
        </p:nvSpPr>
        <p:spPr>
          <a:xfrm>
            <a:off x="838906" y="1248078"/>
            <a:ext cx="1446028" cy="1446028"/>
          </a:xfrm>
          <a:prstGeom prst="ellipse">
            <a:avLst/>
          </a:prstGeom>
          <a:solidFill>
            <a:srgbClr val="E1D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FF128A20-461E-4E39-A397-93C515F38355}"/>
              </a:ext>
            </a:extLst>
          </p:cNvPr>
          <p:cNvSpPr/>
          <p:nvPr/>
        </p:nvSpPr>
        <p:spPr>
          <a:xfrm>
            <a:off x="1637413" y="-471051"/>
            <a:ext cx="5869172" cy="1403132"/>
          </a:xfrm>
          <a:prstGeom prst="roundRect">
            <a:avLst/>
          </a:prstGeom>
          <a:solidFill>
            <a:srgbClr val="EDE4F0"/>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6B61ABAD-5D9F-4145-AD66-3EE6FFCCAF69}"/>
              </a:ext>
            </a:extLst>
          </p:cNvPr>
          <p:cNvSpPr/>
          <p:nvPr/>
        </p:nvSpPr>
        <p:spPr>
          <a:xfrm>
            <a:off x="1753994" y="1480634"/>
            <a:ext cx="5061390" cy="856273"/>
          </a:xfrm>
          <a:prstGeom prst="round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GB" dirty="0">
                <a:solidFill>
                  <a:schemeClr val="tx1"/>
                </a:solidFill>
              </a:rPr>
              <a:t>Everyone – girls and boys – should be able to follow their dreams.</a:t>
            </a:r>
          </a:p>
        </p:txBody>
      </p:sp>
      <p:sp>
        <p:nvSpPr>
          <p:cNvPr id="12" name="Title 20">
            <a:extLst>
              <a:ext uri="{FF2B5EF4-FFF2-40B4-BE49-F238E27FC236}">
                <a16:creationId xmlns:a16="http://schemas.microsoft.com/office/drawing/2014/main" id="{26126661-F5A1-4AE1-B0B3-549484CF8C24}"/>
              </a:ext>
            </a:extLst>
          </p:cNvPr>
          <p:cNvSpPr>
            <a:spLocks noGrp="1"/>
          </p:cNvSpPr>
          <p:nvPr>
            <p:ph type="title"/>
          </p:nvPr>
        </p:nvSpPr>
        <p:spPr>
          <a:xfrm>
            <a:off x="2102069" y="-10928"/>
            <a:ext cx="5000626" cy="993775"/>
          </a:xfrm>
        </p:spPr>
        <p:txBody>
          <a:bodyPr rtlCol="0"/>
          <a:lstStyle/>
          <a:p>
            <a:pPr fontAlgn="auto">
              <a:spcAft>
                <a:spcPts val="0"/>
              </a:spcAft>
              <a:defRPr/>
            </a:pPr>
            <a:r>
              <a:rPr lang="en-GB" dirty="0">
                <a:solidFill>
                  <a:srgbClr val="643C90"/>
                </a:solidFill>
                <a:latin typeface="+mn-lt"/>
              </a:rPr>
              <a:t>Follow Your Dreams</a:t>
            </a:r>
            <a:endParaRPr lang="en-GB" sz="3600" dirty="0">
              <a:solidFill>
                <a:srgbClr val="643C90"/>
              </a:solidFill>
              <a:latin typeface="+mn-lt"/>
            </a:endParaRPr>
          </a:p>
        </p:txBody>
      </p:sp>
      <p:pic>
        <p:nvPicPr>
          <p:cNvPr id="7" name="Picture 6">
            <a:extLst>
              <a:ext uri="{FF2B5EF4-FFF2-40B4-BE49-F238E27FC236}">
                <a16:creationId xmlns:a16="http://schemas.microsoft.com/office/drawing/2014/main" id="{0A5C786B-0329-47BB-A8D1-4CBDE7ACA7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8"/>
          <a:stretch/>
        </p:blipFill>
        <p:spPr>
          <a:xfrm>
            <a:off x="669701" y="1138248"/>
            <a:ext cx="1991987" cy="1704975"/>
          </a:xfrm>
          <a:prstGeom prst="rect">
            <a:avLst/>
          </a:prstGeom>
        </p:spPr>
      </p:pic>
      <p:sp>
        <p:nvSpPr>
          <p:cNvPr id="23" name="Rectangle: Rounded Corners 22">
            <a:extLst>
              <a:ext uri="{FF2B5EF4-FFF2-40B4-BE49-F238E27FC236}">
                <a16:creationId xmlns:a16="http://schemas.microsoft.com/office/drawing/2014/main" id="{EEF8245B-2B9F-41FD-8A68-49FEE42B65FC}"/>
              </a:ext>
            </a:extLst>
          </p:cNvPr>
          <p:cNvSpPr/>
          <p:nvPr/>
        </p:nvSpPr>
        <p:spPr>
          <a:xfrm>
            <a:off x="2934098" y="2841979"/>
            <a:ext cx="4724002" cy="1467180"/>
          </a:xfrm>
          <a:prstGeom prst="round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International Women’s Day was </a:t>
            </a:r>
            <a:br>
              <a:rPr lang="en-GB" dirty="0">
                <a:solidFill>
                  <a:schemeClr val="tx1"/>
                </a:solidFill>
              </a:rPr>
            </a:br>
            <a:r>
              <a:rPr lang="en-GB" dirty="0">
                <a:solidFill>
                  <a:schemeClr val="tx1"/>
                </a:solidFill>
              </a:rPr>
              <a:t>created to make sure that everyone, </a:t>
            </a:r>
          </a:p>
          <a:p>
            <a:r>
              <a:rPr lang="en-GB" dirty="0">
                <a:solidFill>
                  <a:schemeClr val="tx1"/>
                </a:solidFill>
              </a:rPr>
              <a:t>especially girls, has the right to be </a:t>
            </a:r>
            <a:br>
              <a:rPr lang="en-GB" dirty="0">
                <a:solidFill>
                  <a:schemeClr val="tx1"/>
                </a:solidFill>
              </a:rPr>
            </a:br>
            <a:r>
              <a:rPr lang="en-GB" dirty="0">
                <a:solidFill>
                  <a:schemeClr val="tx1"/>
                </a:solidFill>
              </a:rPr>
              <a:t>the best they can be. </a:t>
            </a:r>
          </a:p>
        </p:txBody>
      </p:sp>
      <p:pic>
        <p:nvPicPr>
          <p:cNvPr id="9" name="Picture 8">
            <a:extLst>
              <a:ext uri="{FF2B5EF4-FFF2-40B4-BE49-F238E27FC236}">
                <a16:creationId xmlns:a16="http://schemas.microsoft.com/office/drawing/2014/main" id="{D44132AA-4C3A-419A-95B3-58593671FB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7404" y="2499671"/>
            <a:ext cx="1068084" cy="2381250"/>
          </a:xfrm>
          <a:prstGeom prst="rect">
            <a:avLst/>
          </a:prstGeom>
        </p:spPr>
      </p:pic>
      <p:sp>
        <p:nvSpPr>
          <p:cNvPr id="25" name="Rectangle: Rounded Corners 24">
            <a:extLst>
              <a:ext uri="{FF2B5EF4-FFF2-40B4-BE49-F238E27FC236}">
                <a16:creationId xmlns:a16="http://schemas.microsoft.com/office/drawing/2014/main" id="{6FE34D8D-876F-4B50-9A52-32830C001950}"/>
              </a:ext>
            </a:extLst>
          </p:cNvPr>
          <p:cNvSpPr/>
          <p:nvPr/>
        </p:nvSpPr>
        <p:spPr>
          <a:xfrm>
            <a:off x="1781175" y="4863479"/>
            <a:ext cx="4510334" cy="856273"/>
          </a:xfrm>
          <a:prstGeom prst="round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solidFill>
                  <a:schemeClr val="tx1"/>
                </a:solidFill>
              </a:rPr>
              <a:t>It’s important for boys to be the best they can be too!</a:t>
            </a:r>
          </a:p>
        </p:txBody>
      </p:sp>
      <p:pic>
        <p:nvPicPr>
          <p:cNvPr id="11" name="Picture 10">
            <a:extLst>
              <a:ext uri="{FF2B5EF4-FFF2-40B4-BE49-F238E27FC236}">
                <a16:creationId xmlns:a16="http://schemas.microsoft.com/office/drawing/2014/main" id="{C1D4B81F-D218-4AE5-A32B-A9144BD2BF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887" y="3591376"/>
            <a:ext cx="1360079" cy="2579090"/>
          </a:xfrm>
          <a:prstGeom prst="rect">
            <a:avLst/>
          </a:prstGeom>
        </p:spPr>
      </p:pic>
    </p:spTree>
    <p:extLst>
      <p:ext uri="{BB962C8B-B14F-4D97-AF65-F5344CB8AC3E}">
        <p14:creationId xmlns:p14="http://schemas.microsoft.com/office/powerpoint/2010/main" val="280222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22" presetClass="entr" presetSubtype="2" fill="hold" grpId="0" nodeType="withEffect">
                                  <p:stCondLst>
                                    <p:cond delay="500"/>
                                  </p:stCondLst>
                                  <p:childTnLst>
                                    <p:set>
                                      <p:cBhvr>
                                        <p:cTn id="28" dur="1" fill="hold">
                                          <p:stCondLst>
                                            <p:cond delay="0"/>
                                          </p:stCondLst>
                                        </p:cTn>
                                        <p:tgtEl>
                                          <p:spTgt spid="23"/>
                                        </p:tgtEl>
                                        <p:attrNameLst>
                                          <p:attrName>style.visibility</p:attrName>
                                        </p:attrNameLst>
                                      </p:cBhvr>
                                      <p:to>
                                        <p:strVal val="visible"/>
                                      </p:to>
                                    </p:set>
                                    <p:animEffect transition="in" filter="wipe(right)">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5" grpId="0" animBg="1"/>
      <p:bldP spid="12" grpId="0"/>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2DCE3071-8292-4D35-952F-DE120F38518B}"/>
              </a:ext>
            </a:extLst>
          </p:cNvPr>
          <p:cNvSpPr/>
          <p:nvPr/>
        </p:nvSpPr>
        <p:spPr>
          <a:xfrm>
            <a:off x="1149292" y="4284726"/>
            <a:ext cx="1446028" cy="1446028"/>
          </a:xfrm>
          <a:prstGeom prst="ellipse">
            <a:avLst/>
          </a:prstGeom>
          <a:solidFill>
            <a:srgbClr val="E1D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FF128A20-461E-4E39-A397-93C515F38355}"/>
              </a:ext>
            </a:extLst>
          </p:cNvPr>
          <p:cNvSpPr/>
          <p:nvPr/>
        </p:nvSpPr>
        <p:spPr>
          <a:xfrm>
            <a:off x="1476376" y="-471051"/>
            <a:ext cx="6229350" cy="1403132"/>
          </a:xfrm>
          <a:prstGeom prst="roundRect">
            <a:avLst/>
          </a:prstGeom>
          <a:solidFill>
            <a:srgbClr val="EDE4F0"/>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20">
            <a:extLst>
              <a:ext uri="{FF2B5EF4-FFF2-40B4-BE49-F238E27FC236}">
                <a16:creationId xmlns:a16="http://schemas.microsoft.com/office/drawing/2014/main" id="{26126661-F5A1-4AE1-B0B3-549484CF8C24}"/>
              </a:ext>
            </a:extLst>
          </p:cNvPr>
          <p:cNvSpPr>
            <a:spLocks noGrp="1"/>
          </p:cNvSpPr>
          <p:nvPr>
            <p:ph type="title"/>
          </p:nvPr>
        </p:nvSpPr>
        <p:spPr>
          <a:xfrm>
            <a:off x="1586662" y="-10928"/>
            <a:ext cx="6001808" cy="993775"/>
          </a:xfrm>
        </p:spPr>
        <p:txBody>
          <a:bodyPr rtlCol="0"/>
          <a:lstStyle/>
          <a:p>
            <a:pPr fontAlgn="auto">
              <a:spcAft>
                <a:spcPts val="0"/>
              </a:spcAft>
              <a:defRPr/>
            </a:pPr>
            <a:r>
              <a:rPr lang="en-GB" dirty="0">
                <a:solidFill>
                  <a:srgbClr val="643C90"/>
                </a:solidFill>
                <a:latin typeface="+mn-lt"/>
              </a:rPr>
              <a:t>What Do You Want to Be?</a:t>
            </a:r>
          </a:p>
        </p:txBody>
      </p:sp>
      <p:sp>
        <p:nvSpPr>
          <p:cNvPr id="25" name="Rectangle: Rounded Corners 24">
            <a:extLst>
              <a:ext uri="{FF2B5EF4-FFF2-40B4-BE49-F238E27FC236}">
                <a16:creationId xmlns:a16="http://schemas.microsoft.com/office/drawing/2014/main" id="{6FE34D8D-876F-4B50-9A52-32830C001950}"/>
              </a:ext>
            </a:extLst>
          </p:cNvPr>
          <p:cNvSpPr/>
          <p:nvPr/>
        </p:nvSpPr>
        <p:spPr>
          <a:xfrm>
            <a:off x="1383629" y="5007741"/>
            <a:ext cx="4510334" cy="856273"/>
          </a:xfrm>
          <a:prstGeom prst="round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GB" dirty="0">
                <a:solidFill>
                  <a:schemeClr val="tx1"/>
                </a:solidFill>
              </a:rPr>
              <a:t>Girls or boys can do any of these jobs.</a:t>
            </a:r>
          </a:p>
        </p:txBody>
      </p:sp>
      <p:sp>
        <p:nvSpPr>
          <p:cNvPr id="16" name="Oval 15">
            <a:extLst>
              <a:ext uri="{FF2B5EF4-FFF2-40B4-BE49-F238E27FC236}">
                <a16:creationId xmlns:a16="http://schemas.microsoft.com/office/drawing/2014/main" id="{87C13AE3-BABE-4946-A628-BCBCE536E1D9}"/>
              </a:ext>
            </a:extLst>
          </p:cNvPr>
          <p:cNvSpPr/>
          <p:nvPr/>
        </p:nvSpPr>
        <p:spPr>
          <a:xfrm>
            <a:off x="6754908" y="2758036"/>
            <a:ext cx="1446028" cy="1446028"/>
          </a:xfrm>
          <a:prstGeom prst="ellipse">
            <a:avLst/>
          </a:prstGeom>
          <a:solidFill>
            <a:srgbClr val="E1D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EEF8245B-2B9F-41FD-8A68-49FEE42B65FC}"/>
              </a:ext>
            </a:extLst>
          </p:cNvPr>
          <p:cNvSpPr/>
          <p:nvPr/>
        </p:nvSpPr>
        <p:spPr>
          <a:xfrm>
            <a:off x="2718588" y="3430479"/>
            <a:ext cx="5190727" cy="854246"/>
          </a:xfrm>
          <a:prstGeom prst="round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Perhaps you'd like to be a builder, </a:t>
            </a:r>
            <a:br>
              <a:rPr lang="en-GB" dirty="0">
                <a:solidFill>
                  <a:schemeClr val="tx1"/>
                </a:solidFill>
              </a:rPr>
            </a:br>
            <a:r>
              <a:rPr lang="en-GB" dirty="0">
                <a:solidFill>
                  <a:schemeClr val="tx1"/>
                </a:solidFill>
              </a:rPr>
              <a:t>a firefighter or a doctor?</a:t>
            </a:r>
          </a:p>
        </p:txBody>
      </p:sp>
      <p:pic>
        <p:nvPicPr>
          <p:cNvPr id="13" name="Picture 12">
            <a:extLst>
              <a:ext uri="{FF2B5EF4-FFF2-40B4-BE49-F238E27FC236}">
                <a16:creationId xmlns:a16="http://schemas.microsoft.com/office/drawing/2014/main" id="{8ECE4DA2-79BF-488C-9998-112613D371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1208"/>
          <a:stretch/>
        </p:blipFill>
        <p:spPr>
          <a:xfrm>
            <a:off x="6490364" y="2313622"/>
            <a:ext cx="1224571" cy="1971104"/>
          </a:xfrm>
          <a:prstGeom prst="rect">
            <a:avLst/>
          </a:prstGeom>
        </p:spPr>
      </p:pic>
      <p:sp>
        <p:nvSpPr>
          <p:cNvPr id="2" name="Oval 1">
            <a:extLst>
              <a:ext uri="{FF2B5EF4-FFF2-40B4-BE49-F238E27FC236}">
                <a16:creationId xmlns:a16="http://schemas.microsoft.com/office/drawing/2014/main" id="{4A7A9E4B-7849-43A1-9348-F8CF6912AF11}"/>
              </a:ext>
            </a:extLst>
          </p:cNvPr>
          <p:cNvSpPr/>
          <p:nvPr/>
        </p:nvSpPr>
        <p:spPr>
          <a:xfrm>
            <a:off x="1161505" y="1248078"/>
            <a:ext cx="1446028" cy="1446028"/>
          </a:xfrm>
          <a:prstGeom prst="ellipse">
            <a:avLst/>
          </a:prstGeom>
          <a:solidFill>
            <a:srgbClr val="E1D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6B61ABAD-5D9F-4145-AD66-3EE6FFCCAF69}"/>
              </a:ext>
            </a:extLst>
          </p:cNvPr>
          <p:cNvSpPr/>
          <p:nvPr/>
        </p:nvSpPr>
        <p:spPr>
          <a:xfrm>
            <a:off x="1581204" y="2031589"/>
            <a:ext cx="4437256" cy="856273"/>
          </a:xfrm>
          <a:prstGeom prst="round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GB" dirty="0">
                <a:solidFill>
                  <a:schemeClr val="tx1"/>
                </a:solidFill>
              </a:rPr>
              <a:t>What would you like to be when you’re older?</a:t>
            </a:r>
          </a:p>
        </p:txBody>
      </p:sp>
      <p:pic>
        <p:nvPicPr>
          <p:cNvPr id="14" name="Picture 13">
            <a:extLst>
              <a:ext uri="{FF2B5EF4-FFF2-40B4-BE49-F238E27FC236}">
                <a16:creationId xmlns:a16="http://schemas.microsoft.com/office/drawing/2014/main" id="{16C6FB34-BF42-471F-A4FF-CEEA027E9F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4524"/>
          <a:stretch/>
        </p:blipFill>
        <p:spPr>
          <a:xfrm>
            <a:off x="1733605" y="838339"/>
            <a:ext cx="1106906" cy="2049524"/>
          </a:xfrm>
          <a:prstGeom prst="rect">
            <a:avLst/>
          </a:prstGeom>
        </p:spPr>
      </p:pic>
      <p:pic>
        <p:nvPicPr>
          <p:cNvPr id="15" name="Picture 14">
            <a:extLst>
              <a:ext uri="{FF2B5EF4-FFF2-40B4-BE49-F238E27FC236}">
                <a16:creationId xmlns:a16="http://schemas.microsoft.com/office/drawing/2014/main" id="{7A2C0BCC-F765-4200-A982-216A470697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6017"/>
          <a:stretch/>
        </p:blipFill>
        <p:spPr>
          <a:xfrm>
            <a:off x="1545653" y="3987370"/>
            <a:ext cx="1158469" cy="1866011"/>
          </a:xfrm>
          <a:prstGeom prst="rect">
            <a:avLst/>
          </a:prstGeom>
        </p:spPr>
      </p:pic>
    </p:spTree>
    <p:extLst>
      <p:ext uri="{BB962C8B-B14F-4D97-AF65-F5344CB8AC3E}">
        <p14:creationId xmlns:p14="http://schemas.microsoft.com/office/powerpoint/2010/main" val="81427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22" presetClass="entr" presetSubtype="2" fill="hold" grpId="0" nodeType="withEffect">
                                  <p:stCondLst>
                                    <p:cond delay="500"/>
                                  </p:stCondLst>
                                  <p:childTnLst>
                                    <p:set>
                                      <p:cBhvr>
                                        <p:cTn id="28" dur="1" fill="hold">
                                          <p:stCondLst>
                                            <p:cond delay="0"/>
                                          </p:stCondLst>
                                        </p:cTn>
                                        <p:tgtEl>
                                          <p:spTgt spid="23"/>
                                        </p:tgtEl>
                                        <p:attrNameLst>
                                          <p:attrName>style.visibility</p:attrName>
                                        </p:attrNameLst>
                                      </p:cBhvr>
                                      <p:to>
                                        <p:strVal val="visible"/>
                                      </p:to>
                                    </p:set>
                                    <p:animEffect transition="in" filter="wipe(right)">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P spid="25" grpId="0" animBg="1"/>
      <p:bldP spid="16" grpId="0" animBg="1"/>
      <p:bldP spid="23" grpId="0" animBg="1"/>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B61ABAD-5D9F-4145-AD66-3EE6FFCCAF69}"/>
              </a:ext>
            </a:extLst>
          </p:cNvPr>
          <p:cNvSpPr/>
          <p:nvPr/>
        </p:nvSpPr>
        <p:spPr>
          <a:xfrm>
            <a:off x="2313874" y="-471050"/>
            <a:ext cx="4512228" cy="1403132"/>
          </a:xfrm>
          <a:prstGeom prst="roundRect">
            <a:avLst/>
          </a:prstGeom>
          <a:solidFill>
            <a:srgbClr val="EDE4F0"/>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20">
            <a:extLst>
              <a:ext uri="{FF2B5EF4-FFF2-40B4-BE49-F238E27FC236}">
                <a16:creationId xmlns:a16="http://schemas.microsoft.com/office/drawing/2014/main" id="{26126661-F5A1-4AE1-B0B3-549484CF8C24}"/>
              </a:ext>
            </a:extLst>
          </p:cNvPr>
          <p:cNvSpPr>
            <a:spLocks noGrp="1"/>
          </p:cNvSpPr>
          <p:nvPr>
            <p:ph type="title"/>
          </p:nvPr>
        </p:nvSpPr>
        <p:spPr>
          <a:xfrm>
            <a:off x="461962" y="-12296"/>
            <a:ext cx="8220075" cy="993775"/>
          </a:xfrm>
        </p:spPr>
        <p:txBody>
          <a:bodyPr rtlCol="0"/>
          <a:lstStyle/>
          <a:p>
            <a:pPr fontAlgn="auto">
              <a:spcAft>
                <a:spcPts val="0"/>
              </a:spcAft>
              <a:defRPr/>
            </a:pPr>
            <a:r>
              <a:rPr lang="en-GB" dirty="0">
                <a:solidFill>
                  <a:srgbClr val="643C90"/>
                </a:solidFill>
                <a:latin typeface="+mn-lt"/>
              </a:rPr>
              <a:t>Inspiring Women</a:t>
            </a:r>
            <a:endParaRPr lang="en-GB" sz="3600" dirty="0">
              <a:solidFill>
                <a:srgbClr val="643C90"/>
              </a:solidFill>
              <a:latin typeface="+mn-lt"/>
            </a:endParaRPr>
          </a:p>
        </p:txBody>
      </p:sp>
      <p:sp>
        <p:nvSpPr>
          <p:cNvPr id="13" name="Rectangle 12">
            <a:extLst>
              <a:ext uri="{FF2B5EF4-FFF2-40B4-BE49-F238E27FC236}">
                <a16:creationId xmlns:a16="http://schemas.microsoft.com/office/drawing/2014/main" id="{4ED88702-3C4C-4E65-8129-B151ECD62B49}"/>
              </a:ext>
            </a:extLst>
          </p:cNvPr>
          <p:cNvSpPr>
            <a:spLocks noChangeArrowheads="1"/>
          </p:cNvSpPr>
          <p:nvPr/>
        </p:nvSpPr>
        <p:spPr bwMode="auto">
          <a:xfrm>
            <a:off x="786032" y="107908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fontAlgn="base">
              <a:spcBef>
                <a:spcPct val="0"/>
              </a:spcBef>
              <a:spcAft>
                <a:spcPct val="0"/>
              </a:spcAft>
              <a:defRPr>
                <a:solidFill>
                  <a:schemeClr val="tx1"/>
                </a:solidFill>
                <a:latin typeface="Twinkl" panose="02000000000000000000" pitchFamily="2" charset="0"/>
              </a:defRPr>
            </a:lvl6pPr>
            <a:lvl7pPr marL="2971800" indent="-228600" fontAlgn="base">
              <a:spcBef>
                <a:spcPct val="0"/>
              </a:spcBef>
              <a:spcAft>
                <a:spcPct val="0"/>
              </a:spcAft>
              <a:defRPr>
                <a:solidFill>
                  <a:schemeClr val="tx1"/>
                </a:solidFill>
                <a:latin typeface="Twinkl" panose="02000000000000000000" pitchFamily="2" charset="0"/>
              </a:defRPr>
            </a:lvl7pPr>
            <a:lvl8pPr marL="3429000" indent="-228600" fontAlgn="base">
              <a:spcBef>
                <a:spcPct val="0"/>
              </a:spcBef>
              <a:spcAft>
                <a:spcPct val="0"/>
              </a:spcAft>
              <a:defRPr>
                <a:solidFill>
                  <a:schemeClr val="tx1"/>
                </a:solidFill>
                <a:latin typeface="Twinkl" panose="02000000000000000000" pitchFamily="2" charset="0"/>
              </a:defRPr>
            </a:lvl8pPr>
            <a:lvl9pPr marL="3886200" indent="-228600" fontAlgn="base">
              <a:spcBef>
                <a:spcPct val="0"/>
              </a:spcBef>
              <a:spcAft>
                <a:spcPct val="0"/>
              </a:spcAft>
              <a:defRPr>
                <a:solidFill>
                  <a:schemeClr val="tx1"/>
                </a:solidFill>
                <a:latin typeface="Twinkl" panose="02000000000000000000" pitchFamily="2" charset="0"/>
              </a:defRPr>
            </a:lvl9pPr>
          </a:lstStyle>
          <a:p>
            <a:pPr algn="ctr"/>
            <a:r>
              <a:rPr lang="en-GB" altLang="en-US" dirty="0"/>
              <a:t>International Women’s Day is a day when we can think about inspiring women and </a:t>
            </a:r>
            <a:r>
              <a:rPr lang="en-GB" dirty="0"/>
              <a:t>all of the good things they've done.</a:t>
            </a:r>
            <a:endParaRPr lang="en-GB" altLang="en-US" dirty="0"/>
          </a:p>
        </p:txBody>
      </p:sp>
      <p:pic>
        <p:nvPicPr>
          <p:cNvPr id="4" name="Picture 3">
            <a:extLst>
              <a:ext uri="{FF2B5EF4-FFF2-40B4-BE49-F238E27FC236}">
                <a16:creationId xmlns:a16="http://schemas.microsoft.com/office/drawing/2014/main" id="{CD503416-0C35-451E-84F9-4025F343A7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674" r="5520" b="14245"/>
          <a:stretch/>
        </p:blipFill>
        <p:spPr>
          <a:xfrm>
            <a:off x="1118306" y="4020253"/>
            <a:ext cx="2117021" cy="2117803"/>
          </a:xfrm>
          <a:prstGeom prst="ellipse">
            <a:avLst/>
          </a:prstGeom>
          <a:solidFill>
            <a:srgbClr val="E1D2E6"/>
          </a:solidFill>
        </p:spPr>
      </p:pic>
      <p:pic>
        <p:nvPicPr>
          <p:cNvPr id="7" name="Picture 6">
            <a:extLst>
              <a:ext uri="{FF2B5EF4-FFF2-40B4-BE49-F238E27FC236}">
                <a16:creationId xmlns:a16="http://schemas.microsoft.com/office/drawing/2014/main" id="{517EA558-8718-4886-AE7B-39F6E52DD6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319" t="-2947" r="8600" b="49155"/>
          <a:stretch/>
        </p:blipFill>
        <p:spPr>
          <a:xfrm>
            <a:off x="5623488" y="4020253"/>
            <a:ext cx="2117020" cy="2117805"/>
          </a:xfrm>
          <a:prstGeom prst="ellipse">
            <a:avLst/>
          </a:prstGeom>
          <a:solidFill>
            <a:srgbClr val="E1D2E6"/>
          </a:solidFill>
        </p:spPr>
      </p:pic>
      <p:pic>
        <p:nvPicPr>
          <p:cNvPr id="9" name="Picture 8">
            <a:extLst>
              <a:ext uri="{FF2B5EF4-FFF2-40B4-BE49-F238E27FC236}">
                <a16:creationId xmlns:a16="http://schemas.microsoft.com/office/drawing/2014/main" id="{BDFB6C00-B3AE-40E2-975A-7BD96DE691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503" t="-2893" r="-4468" b="2616"/>
          <a:stretch/>
        </p:blipFill>
        <p:spPr>
          <a:xfrm>
            <a:off x="5623486" y="1779519"/>
            <a:ext cx="2117022" cy="2117803"/>
          </a:xfrm>
          <a:prstGeom prst="ellipse">
            <a:avLst/>
          </a:prstGeom>
          <a:solidFill>
            <a:srgbClr val="E1D2E6"/>
          </a:solidFill>
        </p:spPr>
      </p:pic>
      <p:pic>
        <p:nvPicPr>
          <p:cNvPr id="11" name="Picture 10">
            <a:extLst>
              <a:ext uri="{FF2B5EF4-FFF2-40B4-BE49-F238E27FC236}">
                <a16:creationId xmlns:a16="http://schemas.microsoft.com/office/drawing/2014/main" id="{7BD50B80-2A01-4C1B-8A29-8DCA71DDE3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30" t="-4136" r="1913" b="4136"/>
          <a:stretch/>
        </p:blipFill>
        <p:spPr>
          <a:xfrm>
            <a:off x="1094112" y="1779519"/>
            <a:ext cx="2117022" cy="2117803"/>
          </a:xfrm>
          <a:prstGeom prst="ellipse">
            <a:avLst/>
          </a:prstGeom>
          <a:solidFill>
            <a:srgbClr val="E1D2E6"/>
          </a:solidFill>
        </p:spPr>
      </p:pic>
      <p:pic>
        <p:nvPicPr>
          <p:cNvPr id="18" name="Picture 17">
            <a:extLst>
              <a:ext uri="{FF2B5EF4-FFF2-40B4-BE49-F238E27FC236}">
                <a16:creationId xmlns:a16="http://schemas.microsoft.com/office/drawing/2014/main" id="{4A5704B9-1280-4329-9123-590472D256F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58" t="-5022" r="11001"/>
          <a:stretch/>
        </p:blipFill>
        <p:spPr>
          <a:xfrm>
            <a:off x="3369428" y="1779519"/>
            <a:ext cx="2117022" cy="2117803"/>
          </a:xfrm>
          <a:prstGeom prst="ellipse">
            <a:avLst/>
          </a:prstGeom>
          <a:solidFill>
            <a:srgbClr val="E1D2E6"/>
          </a:solidFill>
        </p:spPr>
      </p:pic>
      <p:pic>
        <p:nvPicPr>
          <p:cNvPr id="23" name="Picture 22">
            <a:extLst>
              <a:ext uri="{FF2B5EF4-FFF2-40B4-BE49-F238E27FC236}">
                <a16:creationId xmlns:a16="http://schemas.microsoft.com/office/drawing/2014/main" id="{D3A2355C-5E1C-450E-BECC-068A271FA53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313" t="-4700" r="-9522" b="5207"/>
          <a:stretch/>
        </p:blipFill>
        <p:spPr>
          <a:xfrm>
            <a:off x="3369430" y="4020254"/>
            <a:ext cx="2117020" cy="2117804"/>
          </a:xfrm>
          <a:prstGeom prst="ellipse">
            <a:avLst/>
          </a:prstGeom>
          <a:solidFill>
            <a:srgbClr val="E1D2E6"/>
          </a:solidFill>
        </p:spPr>
      </p:pic>
    </p:spTree>
    <p:extLst>
      <p:ext uri="{BB962C8B-B14F-4D97-AF65-F5344CB8AC3E}">
        <p14:creationId xmlns:p14="http://schemas.microsoft.com/office/powerpoint/2010/main" val="209115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DFD459C1-B08D-4CC8-B4DA-A3EF92195D30}"/>
              </a:ext>
            </a:extLst>
          </p:cNvPr>
          <p:cNvSpPr/>
          <p:nvPr/>
        </p:nvSpPr>
        <p:spPr>
          <a:xfrm>
            <a:off x="3213282" y="4033116"/>
            <a:ext cx="1579211" cy="547779"/>
          </a:xfrm>
          <a:prstGeom prst="roundRect">
            <a:avLst/>
          </a:prstGeom>
          <a:solidFill>
            <a:srgbClr val="7868A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Marie Curie</a:t>
            </a:r>
            <a:endParaRPr lang="en-GB" b="1" dirty="0">
              <a:solidFill>
                <a:schemeClr val="bg1"/>
              </a:solidFill>
            </a:endParaRPr>
          </a:p>
        </p:txBody>
      </p:sp>
      <p:sp>
        <p:nvSpPr>
          <p:cNvPr id="5" name="Rectangle: Rounded Corners 4">
            <a:extLst>
              <a:ext uri="{FF2B5EF4-FFF2-40B4-BE49-F238E27FC236}">
                <a16:creationId xmlns:a16="http://schemas.microsoft.com/office/drawing/2014/main" id="{6B61ABAD-5D9F-4145-AD66-3EE6FFCCAF69}"/>
              </a:ext>
            </a:extLst>
          </p:cNvPr>
          <p:cNvSpPr/>
          <p:nvPr/>
        </p:nvSpPr>
        <p:spPr>
          <a:xfrm>
            <a:off x="1371600" y="-471050"/>
            <a:ext cx="6368908" cy="1403132"/>
          </a:xfrm>
          <a:prstGeom prst="roundRect">
            <a:avLst/>
          </a:prstGeom>
          <a:solidFill>
            <a:srgbClr val="EDE4F0"/>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20">
            <a:extLst>
              <a:ext uri="{FF2B5EF4-FFF2-40B4-BE49-F238E27FC236}">
                <a16:creationId xmlns:a16="http://schemas.microsoft.com/office/drawing/2014/main" id="{26126661-F5A1-4AE1-B0B3-549484CF8C24}"/>
              </a:ext>
            </a:extLst>
          </p:cNvPr>
          <p:cNvSpPr>
            <a:spLocks noGrp="1"/>
          </p:cNvSpPr>
          <p:nvPr>
            <p:ph type="title"/>
          </p:nvPr>
        </p:nvSpPr>
        <p:spPr>
          <a:xfrm>
            <a:off x="461962" y="-12296"/>
            <a:ext cx="8220075" cy="993775"/>
          </a:xfrm>
        </p:spPr>
        <p:txBody>
          <a:bodyPr rtlCol="0"/>
          <a:lstStyle/>
          <a:p>
            <a:pPr fontAlgn="auto">
              <a:spcAft>
                <a:spcPts val="0"/>
              </a:spcAft>
              <a:defRPr/>
            </a:pPr>
            <a:r>
              <a:rPr lang="en-GB" dirty="0">
                <a:solidFill>
                  <a:srgbClr val="643C90"/>
                </a:solidFill>
                <a:latin typeface="+mn-lt"/>
              </a:rPr>
              <a:t>International Women’s Day</a:t>
            </a:r>
            <a:endParaRPr lang="en-GB" sz="3600" dirty="0">
              <a:solidFill>
                <a:srgbClr val="643C90"/>
              </a:solidFill>
              <a:latin typeface="+mn-lt"/>
            </a:endParaRPr>
          </a:p>
        </p:txBody>
      </p:sp>
      <p:sp>
        <p:nvSpPr>
          <p:cNvPr id="13" name="Rectangle 12">
            <a:extLst>
              <a:ext uri="{FF2B5EF4-FFF2-40B4-BE49-F238E27FC236}">
                <a16:creationId xmlns:a16="http://schemas.microsoft.com/office/drawing/2014/main" id="{4ED88702-3C4C-4E65-8129-B151ECD62B49}"/>
              </a:ext>
            </a:extLst>
          </p:cNvPr>
          <p:cNvSpPr>
            <a:spLocks noChangeArrowheads="1"/>
          </p:cNvSpPr>
          <p:nvPr/>
        </p:nvSpPr>
        <p:spPr bwMode="auto">
          <a:xfrm>
            <a:off x="786032" y="1079088"/>
            <a:ext cx="7632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fontAlgn="base">
              <a:spcBef>
                <a:spcPct val="0"/>
              </a:spcBef>
              <a:spcAft>
                <a:spcPct val="0"/>
              </a:spcAft>
              <a:defRPr>
                <a:solidFill>
                  <a:schemeClr val="tx1"/>
                </a:solidFill>
                <a:latin typeface="Twinkl" panose="02000000000000000000" pitchFamily="2" charset="0"/>
              </a:defRPr>
            </a:lvl6pPr>
            <a:lvl7pPr marL="2971800" indent="-228600" fontAlgn="base">
              <a:spcBef>
                <a:spcPct val="0"/>
              </a:spcBef>
              <a:spcAft>
                <a:spcPct val="0"/>
              </a:spcAft>
              <a:defRPr>
                <a:solidFill>
                  <a:schemeClr val="tx1"/>
                </a:solidFill>
                <a:latin typeface="Twinkl" panose="02000000000000000000" pitchFamily="2" charset="0"/>
              </a:defRPr>
            </a:lvl7pPr>
            <a:lvl8pPr marL="3429000" indent="-228600" fontAlgn="base">
              <a:spcBef>
                <a:spcPct val="0"/>
              </a:spcBef>
              <a:spcAft>
                <a:spcPct val="0"/>
              </a:spcAft>
              <a:defRPr>
                <a:solidFill>
                  <a:schemeClr val="tx1"/>
                </a:solidFill>
                <a:latin typeface="Twinkl" panose="02000000000000000000" pitchFamily="2" charset="0"/>
              </a:defRPr>
            </a:lvl8pPr>
            <a:lvl9pPr marL="3886200" indent="-228600" fontAlgn="base">
              <a:spcBef>
                <a:spcPct val="0"/>
              </a:spcBef>
              <a:spcAft>
                <a:spcPct val="0"/>
              </a:spcAft>
              <a:defRPr>
                <a:solidFill>
                  <a:schemeClr val="tx1"/>
                </a:solidFill>
                <a:latin typeface="Twinkl" panose="02000000000000000000" pitchFamily="2" charset="0"/>
              </a:defRPr>
            </a:lvl9pPr>
          </a:lstStyle>
          <a:p>
            <a:pPr algn="ctr"/>
            <a:r>
              <a:rPr lang="en-GB" altLang="en-US" dirty="0"/>
              <a:t>Some inspiring women lived in the past.</a:t>
            </a:r>
          </a:p>
        </p:txBody>
      </p:sp>
      <p:sp>
        <p:nvSpPr>
          <p:cNvPr id="14" name="Rectangle: Rounded Corners 13">
            <a:extLst>
              <a:ext uri="{FF2B5EF4-FFF2-40B4-BE49-F238E27FC236}">
                <a16:creationId xmlns:a16="http://schemas.microsoft.com/office/drawing/2014/main" id="{FA0210E7-2A8D-42B8-8B6A-A20F298C4F63}"/>
              </a:ext>
            </a:extLst>
          </p:cNvPr>
          <p:cNvSpPr/>
          <p:nvPr/>
        </p:nvSpPr>
        <p:spPr>
          <a:xfrm>
            <a:off x="2712578" y="4498343"/>
            <a:ext cx="5070459" cy="856273"/>
          </a:xfrm>
          <a:prstGeom prst="round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solidFill>
                  <a:schemeClr val="tx1"/>
                </a:solidFill>
              </a:rPr>
              <a:t>“I spent my life looking for ways to make poorly people better with medicine.”</a:t>
            </a:r>
          </a:p>
        </p:txBody>
      </p:sp>
      <p:sp>
        <p:nvSpPr>
          <p:cNvPr id="15" name="Rectangle: Rounded Corners 14">
            <a:extLst>
              <a:ext uri="{FF2B5EF4-FFF2-40B4-BE49-F238E27FC236}">
                <a16:creationId xmlns:a16="http://schemas.microsoft.com/office/drawing/2014/main" id="{E9DB4FE9-3E2C-465C-A4C8-83C5D07F01E0}"/>
              </a:ext>
            </a:extLst>
          </p:cNvPr>
          <p:cNvSpPr/>
          <p:nvPr/>
        </p:nvSpPr>
        <p:spPr>
          <a:xfrm>
            <a:off x="1546761" y="1825028"/>
            <a:ext cx="2456127" cy="547779"/>
          </a:xfrm>
          <a:prstGeom prst="roundRect">
            <a:avLst/>
          </a:prstGeom>
          <a:solidFill>
            <a:srgbClr val="7868A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solidFill>
                  <a:schemeClr val="bg1"/>
                </a:solidFill>
              </a:rPr>
              <a:t>Florence Nightingale</a:t>
            </a:r>
          </a:p>
        </p:txBody>
      </p:sp>
      <p:sp>
        <p:nvSpPr>
          <p:cNvPr id="16" name="Rectangle: Rounded Corners 15">
            <a:extLst>
              <a:ext uri="{FF2B5EF4-FFF2-40B4-BE49-F238E27FC236}">
                <a16:creationId xmlns:a16="http://schemas.microsoft.com/office/drawing/2014/main" id="{5573EE6A-CA84-45CE-A885-FA7DFADFF86A}"/>
              </a:ext>
            </a:extLst>
          </p:cNvPr>
          <p:cNvSpPr/>
          <p:nvPr/>
        </p:nvSpPr>
        <p:spPr>
          <a:xfrm>
            <a:off x="1363584" y="2314551"/>
            <a:ext cx="5462518" cy="854246"/>
          </a:xfrm>
          <a:prstGeom prst="round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“I was a nurse who helped soldiers. I also </a:t>
            </a:r>
          </a:p>
          <a:p>
            <a:r>
              <a:rPr lang="en-GB" dirty="0">
                <a:solidFill>
                  <a:schemeClr val="tx1"/>
                </a:solidFill>
              </a:rPr>
              <a:t>made their hospitals much better.”</a:t>
            </a:r>
          </a:p>
        </p:txBody>
      </p:sp>
      <p:pic>
        <p:nvPicPr>
          <p:cNvPr id="9" name="Picture 8">
            <a:extLst>
              <a:ext uri="{FF2B5EF4-FFF2-40B4-BE49-F238E27FC236}">
                <a16:creationId xmlns:a16="http://schemas.microsoft.com/office/drawing/2014/main" id="{BDFB6C00-B3AE-40E2-975A-7BD96DE691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03" t="-2893" r="-4468" b="2616"/>
          <a:stretch/>
        </p:blipFill>
        <p:spPr>
          <a:xfrm>
            <a:off x="5963728" y="1655321"/>
            <a:ext cx="2117022" cy="2117803"/>
          </a:xfrm>
          <a:prstGeom prst="ellipse">
            <a:avLst/>
          </a:prstGeom>
          <a:solidFill>
            <a:srgbClr val="E1D2E6"/>
          </a:solidFill>
        </p:spPr>
      </p:pic>
      <p:pic>
        <p:nvPicPr>
          <p:cNvPr id="11" name="Picture 10">
            <a:extLst>
              <a:ext uri="{FF2B5EF4-FFF2-40B4-BE49-F238E27FC236}">
                <a16:creationId xmlns:a16="http://schemas.microsoft.com/office/drawing/2014/main" id="{7BD50B80-2A01-4C1B-8A29-8DCA71DDE3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0" t="-4136" r="1913" b="4136"/>
          <a:stretch/>
        </p:blipFill>
        <p:spPr>
          <a:xfrm>
            <a:off x="1019684" y="3778440"/>
            <a:ext cx="2117022" cy="2117803"/>
          </a:xfrm>
          <a:prstGeom prst="ellipse">
            <a:avLst/>
          </a:prstGeom>
          <a:solidFill>
            <a:srgbClr val="E1D2E6"/>
          </a:solidFill>
        </p:spPr>
      </p:pic>
    </p:spTree>
    <p:extLst>
      <p:ext uri="{BB962C8B-B14F-4D97-AF65-F5344CB8AC3E}">
        <p14:creationId xmlns:p14="http://schemas.microsoft.com/office/powerpoint/2010/main" val="21402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par>
                                <p:cTn id="19" presetID="22" presetClass="entr" presetSubtype="2"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P spid="13" grpId="0"/>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DFD459C1-B08D-4CC8-B4DA-A3EF92195D30}"/>
              </a:ext>
            </a:extLst>
          </p:cNvPr>
          <p:cNvSpPr/>
          <p:nvPr/>
        </p:nvSpPr>
        <p:spPr>
          <a:xfrm>
            <a:off x="3181385" y="1871636"/>
            <a:ext cx="1579211" cy="547779"/>
          </a:xfrm>
          <a:prstGeom prst="roundRect">
            <a:avLst/>
          </a:prstGeom>
          <a:solidFill>
            <a:srgbClr val="7868A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Rosa Parks</a:t>
            </a:r>
            <a:endParaRPr lang="en-GB" b="1" dirty="0">
              <a:solidFill>
                <a:schemeClr val="bg1"/>
              </a:solidFill>
            </a:endParaRPr>
          </a:p>
        </p:txBody>
      </p:sp>
      <p:sp>
        <p:nvSpPr>
          <p:cNvPr id="5" name="Rectangle: Rounded Corners 4">
            <a:extLst>
              <a:ext uri="{FF2B5EF4-FFF2-40B4-BE49-F238E27FC236}">
                <a16:creationId xmlns:a16="http://schemas.microsoft.com/office/drawing/2014/main" id="{6B61ABAD-5D9F-4145-AD66-3EE6FFCCAF69}"/>
              </a:ext>
            </a:extLst>
          </p:cNvPr>
          <p:cNvSpPr/>
          <p:nvPr/>
        </p:nvSpPr>
        <p:spPr>
          <a:xfrm>
            <a:off x="1371600" y="-471050"/>
            <a:ext cx="6368908" cy="1403132"/>
          </a:xfrm>
          <a:prstGeom prst="roundRect">
            <a:avLst/>
          </a:prstGeom>
          <a:solidFill>
            <a:srgbClr val="EDE4F0"/>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20">
            <a:extLst>
              <a:ext uri="{FF2B5EF4-FFF2-40B4-BE49-F238E27FC236}">
                <a16:creationId xmlns:a16="http://schemas.microsoft.com/office/drawing/2014/main" id="{26126661-F5A1-4AE1-B0B3-549484CF8C24}"/>
              </a:ext>
            </a:extLst>
          </p:cNvPr>
          <p:cNvSpPr>
            <a:spLocks noGrp="1"/>
          </p:cNvSpPr>
          <p:nvPr>
            <p:ph type="title"/>
          </p:nvPr>
        </p:nvSpPr>
        <p:spPr>
          <a:xfrm>
            <a:off x="461962" y="-12296"/>
            <a:ext cx="8220075" cy="993775"/>
          </a:xfrm>
        </p:spPr>
        <p:txBody>
          <a:bodyPr rtlCol="0"/>
          <a:lstStyle/>
          <a:p>
            <a:pPr fontAlgn="auto">
              <a:spcAft>
                <a:spcPts val="0"/>
              </a:spcAft>
              <a:defRPr/>
            </a:pPr>
            <a:r>
              <a:rPr lang="en-GB" dirty="0">
                <a:solidFill>
                  <a:srgbClr val="643C90"/>
                </a:solidFill>
                <a:latin typeface="+mn-lt"/>
              </a:rPr>
              <a:t>International Women’s Day</a:t>
            </a:r>
            <a:endParaRPr lang="en-GB" sz="3600" dirty="0">
              <a:solidFill>
                <a:srgbClr val="643C90"/>
              </a:solidFill>
              <a:latin typeface="+mn-lt"/>
            </a:endParaRPr>
          </a:p>
        </p:txBody>
      </p:sp>
      <p:sp>
        <p:nvSpPr>
          <p:cNvPr id="13" name="Rectangle 12">
            <a:extLst>
              <a:ext uri="{FF2B5EF4-FFF2-40B4-BE49-F238E27FC236}">
                <a16:creationId xmlns:a16="http://schemas.microsoft.com/office/drawing/2014/main" id="{4ED88702-3C4C-4E65-8129-B151ECD62B49}"/>
              </a:ext>
            </a:extLst>
          </p:cNvPr>
          <p:cNvSpPr>
            <a:spLocks noChangeArrowheads="1"/>
          </p:cNvSpPr>
          <p:nvPr/>
        </p:nvSpPr>
        <p:spPr bwMode="auto">
          <a:xfrm>
            <a:off x="786032" y="1079088"/>
            <a:ext cx="7632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fontAlgn="base">
              <a:spcBef>
                <a:spcPct val="0"/>
              </a:spcBef>
              <a:spcAft>
                <a:spcPct val="0"/>
              </a:spcAft>
              <a:defRPr>
                <a:solidFill>
                  <a:schemeClr val="tx1"/>
                </a:solidFill>
                <a:latin typeface="Twinkl" panose="02000000000000000000" pitchFamily="2" charset="0"/>
              </a:defRPr>
            </a:lvl6pPr>
            <a:lvl7pPr marL="2971800" indent="-228600" fontAlgn="base">
              <a:spcBef>
                <a:spcPct val="0"/>
              </a:spcBef>
              <a:spcAft>
                <a:spcPct val="0"/>
              </a:spcAft>
              <a:defRPr>
                <a:solidFill>
                  <a:schemeClr val="tx1"/>
                </a:solidFill>
                <a:latin typeface="Twinkl" panose="02000000000000000000" pitchFamily="2" charset="0"/>
              </a:defRPr>
            </a:lvl7pPr>
            <a:lvl8pPr marL="3429000" indent="-228600" fontAlgn="base">
              <a:spcBef>
                <a:spcPct val="0"/>
              </a:spcBef>
              <a:spcAft>
                <a:spcPct val="0"/>
              </a:spcAft>
              <a:defRPr>
                <a:solidFill>
                  <a:schemeClr val="tx1"/>
                </a:solidFill>
                <a:latin typeface="Twinkl" panose="02000000000000000000" pitchFamily="2" charset="0"/>
              </a:defRPr>
            </a:lvl8pPr>
            <a:lvl9pPr marL="3886200" indent="-228600" fontAlgn="base">
              <a:spcBef>
                <a:spcPct val="0"/>
              </a:spcBef>
              <a:spcAft>
                <a:spcPct val="0"/>
              </a:spcAft>
              <a:defRPr>
                <a:solidFill>
                  <a:schemeClr val="tx1"/>
                </a:solidFill>
                <a:latin typeface="Twinkl" panose="02000000000000000000" pitchFamily="2" charset="0"/>
              </a:defRPr>
            </a:lvl9pPr>
          </a:lstStyle>
          <a:p>
            <a:pPr algn="ctr"/>
            <a:r>
              <a:rPr lang="en-GB" dirty="0"/>
              <a:t>Some inspiring women campaigned for fairness.</a:t>
            </a:r>
            <a:endParaRPr lang="en-GB" altLang="en-US" dirty="0"/>
          </a:p>
        </p:txBody>
      </p:sp>
      <p:sp>
        <p:nvSpPr>
          <p:cNvPr id="14" name="Rectangle: Rounded Corners 13">
            <a:extLst>
              <a:ext uri="{FF2B5EF4-FFF2-40B4-BE49-F238E27FC236}">
                <a16:creationId xmlns:a16="http://schemas.microsoft.com/office/drawing/2014/main" id="{FA0210E7-2A8D-42B8-8B6A-A20F298C4F63}"/>
              </a:ext>
            </a:extLst>
          </p:cNvPr>
          <p:cNvSpPr/>
          <p:nvPr/>
        </p:nvSpPr>
        <p:spPr>
          <a:xfrm>
            <a:off x="2680681" y="2336863"/>
            <a:ext cx="4155855" cy="856273"/>
          </a:xfrm>
          <a:prstGeom prst="round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solidFill>
                  <a:schemeClr val="tx1"/>
                </a:solidFill>
              </a:rPr>
              <a:t>"I campaigned for black people to be treated fairly."</a:t>
            </a:r>
          </a:p>
        </p:txBody>
      </p:sp>
      <p:sp>
        <p:nvSpPr>
          <p:cNvPr id="15" name="Rectangle: Rounded Corners 14">
            <a:extLst>
              <a:ext uri="{FF2B5EF4-FFF2-40B4-BE49-F238E27FC236}">
                <a16:creationId xmlns:a16="http://schemas.microsoft.com/office/drawing/2014/main" id="{E9DB4FE9-3E2C-465C-A4C8-83C5D07F01E0}"/>
              </a:ext>
            </a:extLst>
          </p:cNvPr>
          <p:cNvSpPr/>
          <p:nvPr/>
        </p:nvSpPr>
        <p:spPr>
          <a:xfrm>
            <a:off x="2825007" y="3917608"/>
            <a:ext cx="2456127" cy="547779"/>
          </a:xfrm>
          <a:prstGeom prst="roundRect">
            <a:avLst/>
          </a:prstGeom>
          <a:solidFill>
            <a:srgbClr val="7868A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Emmeline Pankhurst</a:t>
            </a:r>
            <a:endParaRPr lang="en-GB" b="1" dirty="0">
              <a:solidFill>
                <a:schemeClr val="bg1"/>
              </a:solidFill>
            </a:endParaRPr>
          </a:p>
        </p:txBody>
      </p:sp>
      <p:sp>
        <p:nvSpPr>
          <p:cNvPr id="16" name="Rectangle: Rounded Corners 15">
            <a:extLst>
              <a:ext uri="{FF2B5EF4-FFF2-40B4-BE49-F238E27FC236}">
                <a16:creationId xmlns:a16="http://schemas.microsoft.com/office/drawing/2014/main" id="{5573EE6A-CA84-45CE-A885-FA7DFADFF86A}"/>
              </a:ext>
            </a:extLst>
          </p:cNvPr>
          <p:cNvSpPr/>
          <p:nvPr/>
        </p:nvSpPr>
        <p:spPr>
          <a:xfrm>
            <a:off x="2644527" y="4407643"/>
            <a:ext cx="4274090" cy="854246"/>
          </a:xfrm>
          <a:prstGeom prst="round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“I campaigned for the right of </a:t>
            </a:r>
          </a:p>
          <a:p>
            <a:r>
              <a:rPr lang="en-GB" dirty="0">
                <a:solidFill>
                  <a:schemeClr val="tx1"/>
                </a:solidFill>
              </a:rPr>
              <a:t>women to vote.”</a:t>
            </a:r>
          </a:p>
        </p:txBody>
      </p:sp>
      <p:pic>
        <p:nvPicPr>
          <p:cNvPr id="18" name="Picture 17">
            <a:extLst>
              <a:ext uri="{FF2B5EF4-FFF2-40B4-BE49-F238E27FC236}">
                <a16:creationId xmlns:a16="http://schemas.microsoft.com/office/drawing/2014/main" id="{B26974C1-41FD-4C42-B6D3-E881DB704C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58" t="-5022" r="11001"/>
          <a:stretch/>
        </p:blipFill>
        <p:spPr>
          <a:xfrm>
            <a:off x="951986" y="1630610"/>
            <a:ext cx="2117022" cy="2117803"/>
          </a:xfrm>
          <a:prstGeom prst="ellipse">
            <a:avLst/>
          </a:prstGeom>
          <a:solidFill>
            <a:srgbClr val="E1D2E6"/>
          </a:solidFill>
        </p:spPr>
      </p:pic>
      <p:pic>
        <p:nvPicPr>
          <p:cNvPr id="19" name="Picture 18">
            <a:extLst>
              <a:ext uri="{FF2B5EF4-FFF2-40B4-BE49-F238E27FC236}">
                <a16:creationId xmlns:a16="http://schemas.microsoft.com/office/drawing/2014/main" id="{F0364DA8-3605-4671-B416-9BC07F75AD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13" t="-4700" r="-9522" b="5207"/>
          <a:stretch/>
        </p:blipFill>
        <p:spPr>
          <a:xfrm>
            <a:off x="6043284" y="3748413"/>
            <a:ext cx="2117020" cy="2117804"/>
          </a:xfrm>
          <a:prstGeom prst="ellipse">
            <a:avLst/>
          </a:prstGeom>
          <a:solidFill>
            <a:srgbClr val="E1D2E6"/>
          </a:solidFill>
        </p:spPr>
      </p:pic>
    </p:spTree>
    <p:extLst>
      <p:ext uri="{BB962C8B-B14F-4D97-AF65-F5344CB8AC3E}">
        <p14:creationId xmlns:p14="http://schemas.microsoft.com/office/powerpoint/2010/main" val="129694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22" presetClass="entr" presetSubtype="2"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par>
                                <p:cTn id="22" presetID="22" presetClass="entr" presetSubtype="2"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6"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818967BD-3F5D-45E4-920B-3A4DE90DB0D5}" vid="{9CB0817E-6574-419C-B293-357208AF0FD0}"/>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818967BD-3F5D-45E4-920B-3A4DE90DB0D5}" vid="{9291ADD2-A6FB-4DBB-AD57-BDB7844DEA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208</TotalTime>
  <Words>434</Words>
  <Application>Microsoft Office PowerPoint</Application>
  <PresentationFormat>On-screen Show (4:3)</PresentationFormat>
  <Paragraphs>45</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Twinkl</vt:lpstr>
      <vt:lpstr>Arial</vt:lpstr>
      <vt:lpstr>Calibri</vt:lpstr>
      <vt:lpstr>Roboto</vt:lpstr>
      <vt:lpstr>Slide Layouts</vt:lpstr>
      <vt:lpstr>Disclaimers/Guidance</vt:lpstr>
      <vt:lpstr>PowerPoint Presentation</vt:lpstr>
      <vt:lpstr>PowerPoint Presentation</vt:lpstr>
      <vt:lpstr>What Are You Good At?</vt:lpstr>
      <vt:lpstr>Women Can Do Anything</vt:lpstr>
      <vt:lpstr>Follow Your Dreams</vt:lpstr>
      <vt:lpstr>What Do You Want to Be?</vt:lpstr>
      <vt:lpstr>Inspiring Women</vt:lpstr>
      <vt:lpstr>International Women’s Day</vt:lpstr>
      <vt:lpstr>International Women’s Day</vt:lpstr>
      <vt:lpstr>International Women’s Day</vt:lpstr>
      <vt:lpstr>Why Celebrate International Women’s Day?</vt:lpstr>
      <vt:lpstr>Why Celebrate International Women’s 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Crook</dc:creator>
  <cp:lastModifiedBy>Mrs T Davis</cp:lastModifiedBy>
  <cp:revision>11</cp:revision>
  <dcterms:created xsi:type="dcterms:W3CDTF">2023-01-23T15:38:12Z</dcterms:created>
  <dcterms:modified xsi:type="dcterms:W3CDTF">2025-03-09T16:46:31Z</dcterms:modified>
</cp:coreProperties>
</file>