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4" r:id="rId3"/>
    <p:sldId id="264" r:id="rId4"/>
    <p:sldId id="275" r:id="rId5"/>
    <p:sldId id="276" r:id="rId6"/>
    <p:sldId id="277" r:id="rId7"/>
    <p:sldId id="278" r:id="rId8"/>
    <p:sldId id="279" r:id="rId9"/>
    <p:sldId id="280" r:id="rId10"/>
    <p:sldId id="267" r:id="rId11"/>
  </p:sldIdLst>
  <p:sldSz cx="9144000" cy="6858000" type="screen4x3"/>
  <p:notesSz cx="6858000" cy="9144000"/>
  <p:embeddedFontLst>
    <p:embeddedFont>
      <p:font typeface="Twinkl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48B"/>
    <a:srgbClr val="4DB1E3"/>
    <a:srgbClr val="EAB800"/>
    <a:srgbClr val="CCA000"/>
    <a:srgbClr val="FFCE13"/>
    <a:srgbClr val="8D358B"/>
    <a:srgbClr val="CA4692"/>
    <a:srgbClr val="2CB7BC"/>
    <a:srgbClr val="2DB6BC"/>
    <a:srgbClr val="00A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3" autoAdjust="0"/>
    <p:restoredTop sz="95676" autoAdjust="0"/>
  </p:normalViewPr>
  <p:slideViewPr>
    <p:cSldViewPr snapToGrid="0" showGuides="1">
      <p:cViewPr varScale="1">
        <p:scale>
          <a:sx n="59" d="100"/>
          <a:sy n="59" d="100"/>
        </p:scale>
        <p:origin x="1480" y="5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-organised-events/topics-organised-events-womens-day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-organised-events/topics-organised-events-womens-day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F0F896DA-690C-4ACA-9D84-A0F7C7F298F4}"/>
              </a:ext>
            </a:extLst>
          </p:cNvPr>
          <p:cNvSpPr/>
          <p:nvPr userDrawn="1"/>
        </p:nvSpPr>
        <p:spPr>
          <a:xfrm>
            <a:off x="7464829" y="5785658"/>
            <a:ext cx="1537855" cy="107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EA58CEE2-1C2B-4AAD-A46B-B20354D96862}"/>
              </a:ext>
            </a:extLst>
          </p:cNvPr>
          <p:cNvSpPr/>
          <p:nvPr userDrawn="1"/>
        </p:nvSpPr>
        <p:spPr>
          <a:xfrm>
            <a:off x="7464829" y="5785658"/>
            <a:ext cx="1537855" cy="107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B1A9022B-4F67-BF48-BD56-1C52D9B457EA}"/>
              </a:ext>
            </a:extLst>
          </p:cNvPr>
          <p:cNvSpPr/>
          <p:nvPr/>
        </p:nvSpPr>
        <p:spPr>
          <a:xfrm>
            <a:off x="3453631" y="3534587"/>
            <a:ext cx="4985681" cy="1099837"/>
          </a:xfrm>
          <a:prstGeom prst="roundRect">
            <a:avLst>
              <a:gd name="adj" fmla="val 8979"/>
            </a:avLst>
          </a:prstGeom>
          <a:solidFill>
            <a:srgbClr val="8C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Twinkl" charset="0"/>
              <a:ea typeface="Twinkl" charset="0"/>
              <a:cs typeface="Twinkl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Twinkl" charset="0"/>
              <a:ea typeface="Twinkl" charset="0"/>
              <a:cs typeface="Twinkl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Twinkl" charset="0"/>
              <a:ea typeface="Twinkl" charset="0"/>
              <a:cs typeface="Twinkl" charset="0"/>
            </a:endParaRP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1493B71D-1A2B-6441-9069-25695AAAE141}"/>
              </a:ext>
            </a:extLst>
          </p:cNvPr>
          <p:cNvSpPr/>
          <p:nvPr/>
        </p:nvSpPr>
        <p:spPr>
          <a:xfrm>
            <a:off x="725933" y="3537325"/>
            <a:ext cx="4985681" cy="1099837"/>
          </a:xfrm>
          <a:prstGeom prst="roundRect">
            <a:avLst>
              <a:gd name="adj" fmla="val 8979"/>
            </a:avLst>
          </a:prstGeom>
          <a:solidFill>
            <a:srgbClr val="8C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International Women’s Day is a day to think about how we can make the world a fairer place for all people.</a:t>
            </a:r>
            <a:endParaRPr lang="en-GB" dirty="0">
              <a:solidFill>
                <a:schemeClr val="tx1"/>
              </a:solidFill>
              <a:latin typeface="Twinkl" charset="0"/>
              <a:ea typeface="Twinkl" charset="0"/>
              <a:cs typeface="Twinkl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A70205-CBC2-49C5-840C-7FDE9EA27F67}"/>
              </a:ext>
            </a:extLst>
          </p:cNvPr>
          <p:cNvSpPr/>
          <p:nvPr/>
        </p:nvSpPr>
        <p:spPr>
          <a:xfrm>
            <a:off x="-522451" y="605440"/>
            <a:ext cx="10284823" cy="813006"/>
          </a:xfrm>
          <a:prstGeom prst="roundRect">
            <a:avLst/>
          </a:prstGeom>
          <a:solidFill>
            <a:srgbClr val="FFCE13"/>
          </a:solidFill>
          <a:ln w="57150">
            <a:solidFill>
              <a:srgbClr val="EA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/>
          <p:cNvSpPr/>
          <p:nvPr/>
        </p:nvSpPr>
        <p:spPr>
          <a:xfrm>
            <a:off x="755650" y="1509211"/>
            <a:ext cx="7703002" cy="547779"/>
          </a:xfrm>
          <a:prstGeom prst="round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Girls, women, boys and men are not always treated the same.</a:t>
            </a:r>
            <a:endParaRPr lang="en-GB" dirty="0">
              <a:solidFill>
                <a:schemeClr val="tx1"/>
              </a:solidFill>
              <a:latin typeface="Twinkl" charset="0"/>
              <a:ea typeface="Twinkl" charset="0"/>
              <a:cs typeface="Twinkl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0038" y="514790"/>
            <a:ext cx="8220075" cy="994306"/>
          </a:xfrm>
        </p:spPr>
        <p:txBody>
          <a:bodyPr/>
          <a:lstStyle/>
          <a:p>
            <a:r>
              <a:rPr lang="en-GB" sz="3600" dirty="0">
                <a:latin typeface="Twinkl" charset="0"/>
                <a:ea typeface="Twinkl" charset="0"/>
                <a:cs typeface="Twinkl" charset="0"/>
              </a:rPr>
              <a:t>Introduction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2096244"/>
            <a:ext cx="7703002" cy="547779"/>
          </a:xfrm>
          <a:prstGeom prst="roundRect">
            <a:avLst/>
          </a:prstGeom>
          <a:solidFill>
            <a:srgbClr val="2A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Sometimes they were seen as being less important than boys and men.</a:t>
            </a:r>
            <a:endParaRPr lang="en-GB" dirty="0">
              <a:solidFill>
                <a:schemeClr val="tx1"/>
              </a:solidFill>
              <a:latin typeface="Twinkl" charset="0"/>
              <a:ea typeface="Twinkl" charset="0"/>
              <a:cs typeface="Twinkl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25933" y="2692089"/>
            <a:ext cx="7713379" cy="809443"/>
          </a:xfrm>
          <a:prstGeom prst="roundRect">
            <a:avLst>
              <a:gd name="adj" fmla="val 8979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Although the lives of many women have improved, some girls and women are still treated unfairly.</a:t>
            </a:r>
            <a:endParaRPr lang="en-GB" dirty="0">
              <a:solidFill>
                <a:schemeClr val="tx1"/>
              </a:solidFill>
              <a:latin typeface="Twinkl" charset="0"/>
              <a:ea typeface="Twinkl" charset="0"/>
              <a:cs typeface="Twink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19" y="3284373"/>
            <a:ext cx="2502088" cy="2498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45"/>
          <a:stretch/>
        </p:blipFill>
        <p:spPr>
          <a:xfrm>
            <a:off x="1458417" y="4237274"/>
            <a:ext cx="4126305" cy="21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5D3B326-7F8B-488D-8621-029AD4EC4B38}"/>
              </a:ext>
            </a:extLst>
          </p:cNvPr>
          <p:cNvSpPr/>
          <p:nvPr/>
        </p:nvSpPr>
        <p:spPr>
          <a:xfrm>
            <a:off x="-522451" y="605440"/>
            <a:ext cx="10284823" cy="813006"/>
          </a:xfrm>
          <a:prstGeom prst="roundRect">
            <a:avLst/>
          </a:prstGeom>
          <a:solidFill>
            <a:srgbClr val="FFCE13"/>
          </a:solidFill>
          <a:ln w="57150">
            <a:solidFill>
              <a:srgbClr val="EA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/>
          <p:cNvSpPr/>
          <p:nvPr/>
        </p:nvSpPr>
        <p:spPr>
          <a:xfrm>
            <a:off x="666358" y="1443021"/>
            <a:ext cx="7801753" cy="547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In the past, women were not always allowed to: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357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In the Past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932314" y="4202547"/>
            <a:ext cx="5347991" cy="547779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Twinkl" charset="0"/>
                <a:ea typeface="Twinkl" charset="0"/>
                <a:cs typeface="Twinkl" charset="0"/>
              </a:rPr>
              <a:t>go to school or university;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932316" y="2275787"/>
            <a:ext cx="5347990" cy="547779"/>
          </a:xfrm>
          <a:prstGeom prst="roundRect">
            <a:avLst/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choose whether to get married or not;</a:t>
            </a:r>
            <a:endParaRPr lang="en-GB" dirty="0">
              <a:solidFill>
                <a:schemeClr val="tx1"/>
              </a:solidFill>
              <a:latin typeface="Twinkl" charset="0"/>
              <a:ea typeface="Twinkl" charset="0"/>
              <a:cs typeface="Twinkl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932316" y="2919413"/>
            <a:ext cx="5347990" cy="547779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have a job or be paid fairly for it;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1932316" y="3563039"/>
            <a:ext cx="5347990" cy="547779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ysClr val="windowText" lastClr="000000"/>
                </a:solidFill>
              </a:rPr>
              <a:t>                        vote in elections;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1932316" y="4858598"/>
            <a:ext cx="5347990" cy="547779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choose to not have children;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1932316" y="5478034"/>
            <a:ext cx="5347990" cy="854246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Twinkl" charset="0"/>
                <a:ea typeface="Twinkl" charset="0"/>
                <a:cs typeface="Twinkl" charset="0"/>
              </a:rPr>
              <a:t>make important decisions about their               lives or their families.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4F0BE5-C79B-4B4E-81E1-38699938016D}"/>
              </a:ext>
            </a:extLst>
          </p:cNvPr>
          <p:cNvGrpSpPr/>
          <p:nvPr/>
        </p:nvGrpSpPr>
        <p:grpSpPr>
          <a:xfrm>
            <a:off x="6784963" y="2349640"/>
            <a:ext cx="1892309" cy="3714410"/>
            <a:chOff x="6784963" y="2349640"/>
            <a:chExt cx="1892309" cy="37144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C02812-F787-43A2-9BE7-31D70E1847E7}"/>
                </a:ext>
              </a:extLst>
            </p:cNvPr>
            <p:cNvSpPr/>
            <p:nvPr/>
          </p:nvSpPr>
          <p:spPr>
            <a:xfrm>
              <a:off x="6784963" y="5626765"/>
              <a:ext cx="1892309" cy="437285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1478" y="2349640"/>
              <a:ext cx="1639277" cy="362129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8" y="2349640"/>
            <a:ext cx="1172649" cy="34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6BC1F-6344-433F-AD62-7803A70783CD}"/>
              </a:ext>
            </a:extLst>
          </p:cNvPr>
          <p:cNvSpPr/>
          <p:nvPr/>
        </p:nvSpPr>
        <p:spPr>
          <a:xfrm>
            <a:off x="-522451" y="605440"/>
            <a:ext cx="10284823" cy="813006"/>
          </a:xfrm>
          <a:prstGeom prst="roundRect">
            <a:avLst/>
          </a:prstGeom>
          <a:solidFill>
            <a:srgbClr val="FFCE13"/>
          </a:solidFill>
          <a:ln w="57150">
            <a:solidFill>
              <a:srgbClr val="EA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67" y="2507040"/>
            <a:ext cx="1378297" cy="26536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485" y="2099327"/>
            <a:ext cx="1013873" cy="2936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4012" y="1540263"/>
            <a:ext cx="1087014" cy="3125082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4790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In the Past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3"/>
          <a:stretch/>
        </p:blipFill>
        <p:spPr>
          <a:xfrm>
            <a:off x="4809949" y="1599746"/>
            <a:ext cx="1486348" cy="3560922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666358" y="4858598"/>
            <a:ext cx="1861182" cy="1467180"/>
          </a:xfrm>
          <a:prstGeom prst="roundRect">
            <a:avLst>
              <a:gd name="adj" fmla="val 10496"/>
            </a:avLst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Boys were seen as more valued than girls.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2646548" y="4590891"/>
            <a:ext cx="1861182" cy="1696127"/>
          </a:xfrm>
          <a:prstGeom prst="roundRect">
            <a:avLst>
              <a:gd name="adj" fmla="val 10542"/>
            </a:avLst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Some cultures thought that girls were not as clever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as boys.</a:t>
            </a:r>
            <a:endParaRPr lang="en-GB" dirty="0">
              <a:solidFill>
                <a:schemeClr val="tx1"/>
              </a:solidFill>
              <a:latin typeface="Twinkl" charset="0"/>
              <a:ea typeface="Twinkl" charset="0"/>
              <a:cs typeface="Twinkl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4626738" y="4282030"/>
            <a:ext cx="1861182" cy="2043748"/>
          </a:xfrm>
          <a:prstGeom prst="roundRect">
            <a:avLst>
              <a:gd name="adj" fmla="val 11316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Many women were expected to get married at a young age and start a family.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6606929" y="4001783"/>
            <a:ext cx="1861182" cy="2323995"/>
          </a:xfrm>
          <a:prstGeom prst="roundRect">
            <a:avLst>
              <a:gd name="adj" fmla="val 11803"/>
            </a:avLst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Women were not able to work in certain jobs because they were seen as ‘men’s jobs’.</a:t>
            </a:r>
          </a:p>
        </p:txBody>
      </p:sp>
    </p:spTree>
    <p:extLst>
      <p:ext uri="{BB962C8B-B14F-4D97-AF65-F5344CB8AC3E}">
        <p14:creationId xmlns:p14="http://schemas.microsoft.com/office/powerpoint/2010/main" val="17900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8CDF29-3056-4B58-9EBB-6774C586A2C3}"/>
              </a:ext>
            </a:extLst>
          </p:cNvPr>
          <p:cNvSpPr/>
          <p:nvPr/>
        </p:nvSpPr>
        <p:spPr>
          <a:xfrm>
            <a:off x="-522451" y="605440"/>
            <a:ext cx="10284823" cy="813006"/>
          </a:xfrm>
          <a:prstGeom prst="roundRect">
            <a:avLst/>
          </a:prstGeom>
          <a:solidFill>
            <a:srgbClr val="FFCE13"/>
          </a:solidFill>
          <a:ln w="57150">
            <a:solidFill>
              <a:srgbClr val="EA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2F7DD4-34DC-4F02-888E-8A1AD9D3F5A8}"/>
              </a:ext>
            </a:extLst>
          </p:cNvPr>
          <p:cNvSpPr/>
          <p:nvPr/>
        </p:nvSpPr>
        <p:spPr>
          <a:xfrm>
            <a:off x="3100251" y="2842013"/>
            <a:ext cx="5367859" cy="207420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/>
          <p:cNvSpPr/>
          <p:nvPr/>
        </p:nvSpPr>
        <p:spPr>
          <a:xfrm>
            <a:off x="4465114" y="1551976"/>
            <a:ext cx="3998385" cy="11607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Many people have worked, or are still working, to make things better for women across the world.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4790"/>
            <a:ext cx="8220075" cy="994306"/>
          </a:xfrm>
        </p:spPr>
        <p:txBody>
          <a:bodyPr/>
          <a:lstStyle/>
          <a:p>
            <a:r>
              <a:rPr lang="en-GB" sz="3600" dirty="0">
                <a:latin typeface="Twinkl" charset="0"/>
                <a:ea typeface="Twinkl" charset="0"/>
                <a:cs typeface="Twinkl" charset="0"/>
              </a:rPr>
              <a:t>What Has Changed?</a:t>
            </a:r>
            <a:endParaRPr lang="en-GB" sz="3600" dirty="0">
              <a:latin typeface="+mn-lt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66357" y="5361061"/>
            <a:ext cx="7801753" cy="854246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Current role models for women’s equality include Alexandria Ocasio-Cortez and Malala Yousafzai. </a:t>
            </a:r>
            <a:endParaRPr lang="en-GB" b="1" dirty="0">
              <a:solidFill>
                <a:srgbClr val="FF0000"/>
              </a:solidFill>
              <a:latin typeface="Twinkl" charset="0"/>
              <a:ea typeface="Twinkl" charset="0"/>
              <a:cs typeface="Twink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17" y="1551976"/>
            <a:ext cx="4545733" cy="3761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F3964E-509F-4C7A-89DD-4C4F4E66CE22}"/>
              </a:ext>
            </a:extLst>
          </p:cNvPr>
          <p:cNvSpPr txBox="1"/>
          <p:nvPr/>
        </p:nvSpPr>
        <p:spPr>
          <a:xfrm>
            <a:off x="4258751" y="2884894"/>
            <a:ext cx="40709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During the Victorian era, the Suffragettes campaigned for women to have the right to vote in elections. As a result, in the UK in 1928, all women over age 21 were finally allowed to have a say in who governed their country.</a:t>
            </a:r>
          </a:p>
        </p:txBody>
      </p:sp>
    </p:spTree>
    <p:extLst>
      <p:ext uri="{BB962C8B-B14F-4D97-AF65-F5344CB8AC3E}">
        <p14:creationId xmlns:p14="http://schemas.microsoft.com/office/powerpoint/2010/main" val="40903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1"/>
          <a:stretch/>
        </p:blipFill>
        <p:spPr>
          <a:xfrm>
            <a:off x="2397447" y="2361460"/>
            <a:ext cx="2019434" cy="3825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56" y="1599746"/>
            <a:ext cx="2116602" cy="381058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B9FEB9-CC61-4ED9-BA2D-510F4AC8C79F}"/>
              </a:ext>
            </a:extLst>
          </p:cNvPr>
          <p:cNvSpPr/>
          <p:nvPr/>
        </p:nvSpPr>
        <p:spPr>
          <a:xfrm>
            <a:off x="-522451" y="605440"/>
            <a:ext cx="10284823" cy="813006"/>
          </a:xfrm>
          <a:prstGeom prst="roundRect">
            <a:avLst/>
          </a:prstGeom>
          <a:solidFill>
            <a:srgbClr val="FFCE13"/>
          </a:solidFill>
          <a:ln w="57150">
            <a:solidFill>
              <a:srgbClr val="EA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7F119-AF86-4FCF-8E21-C3C11E8A1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6" y="2724690"/>
            <a:ext cx="1861183" cy="279719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4790"/>
            <a:ext cx="8220075" cy="994306"/>
          </a:xfrm>
        </p:spPr>
        <p:txBody>
          <a:bodyPr/>
          <a:lstStyle/>
          <a:p>
            <a:r>
              <a:rPr lang="en-GB" sz="3600" dirty="0">
                <a:latin typeface="Twinkl" charset="0"/>
                <a:ea typeface="Twinkl" charset="0"/>
                <a:cs typeface="Twinkl" charset="0"/>
              </a:rPr>
              <a:t>What Has Changed?</a:t>
            </a:r>
            <a:endParaRPr lang="en-GB" sz="3600" dirty="0">
              <a:latin typeface="+mn-lt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66358" y="5438954"/>
            <a:ext cx="1861182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Women vote </a:t>
            </a:r>
            <a:b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</a:br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in elections.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646548" y="5132487"/>
            <a:ext cx="1861182" cy="1160713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Women work in every </a:t>
            </a:r>
            <a:b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</a:br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kind of job.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6606929" y="4001783"/>
            <a:ext cx="1861182" cy="2323995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Women have the right </a:t>
            </a:r>
            <a:b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</a:br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to make their own decisions about their lives and family.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24" y="2823099"/>
            <a:ext cx="1646732" cy="1877626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4626738" y="4552130"/>
            <a:ext cx="1861182" cy="1773647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  <a:latin typeface="Twinkl" charset="0"/>
              <a:ea typeface="Twinkl" charset="0"/>
              <a:cs typeface="Twinkl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Women have the right to </a:t>
            </a:r>
            <a:b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</a:br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be educated.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charset="0"/>
              <a:ea typeface="Twinkl" charset="0"/>
              <a:cs typeface="Twink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433171-7A95-4E50-8170-1CDC3E5B9985}"/>
              </a:ext>
            </a:extLst>
          </p:cNvPr>
          <p:cNvSpPr/>
          <p:nvPr/>
        </p:nvSpPr>
        <p:spPr>
          <a:xfrm>
            <a:off x="-522451" y="605440"/>
            <a:ext cx="10284823" cy="813006"/>
          </a:xfrm>
          <a:prstGeom prst="roundRect">
            <a:avLst/>
          </a:prstGeom>
          <a:solidFill>
            <a:srgbClr val="FFCE13"/>
          </a:solidFill>
          <a:ln w="57150">
            <a:solidFill>
              <a:srgbClr val="EA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3321"/>
            <a:ext cx="8220075" cy="994306"/>
          </a:xfrm>
        </p:spPr>
        <p:txBody>
          <a:bodyPr/>
          <a:lstStyle/>
          <a:p>
            <a:r>
              <a:rPr lang="en-GB" dirty="0"/>
              <a:t>International Women’s Day</a:t>
            </a:r>
            <a:endParaRPr lang="en-GB" sz="3600" dirty="0">
              <a:latin typeface="+mn-lt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571000" y="1443628"/>
            <a:ext cx="4771840" cy="8542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International Women’s Day is held every year on the </a:t>
            </a:r>
            <a:r>
              <a:rPr lang="en-GB" b="1" dirty="0">
                <a:solidFill>
                  <a:schemeClr val="tx1"/>
                </a:solidFill>
              </a:rPr>
              <a:t>8</a:t>
            </a:r>
            <a:r>
              <a:rPr lang="en-GB" b="1" baseline="30000" dirty="0">
                <a:solidFill>
                  <a:schemeClr val="tx1"/>
                </a:solidFill>
              </a:rPr>
              <a:t>th</a:t>
            </a:r>
            <a:r>
              <a:rPr lang="en-GB" b="1" dirty="0">
                <a:solidFill>
                  <a:schemeClr val="tx1"/>
                </a:solidFill>
              </a:rPr>
              <a:t> of March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  <a:latin typeface="Twinkl" charset="0"/>
              <a:ea typeface="Twinkl" charset="0"/>
              <a:cs typeface="Twinkl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570999" y="2306883"/>
            <a:ext cx="4771841" cy="78614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rgbClr val="1C1C1C"/>
                </a:solidFill>
              </a:rPr>
              <a:t>We remember those who have done or are doing incredible things to make life fairer for women.</a:t>
            </a:r>
            <a:endParaRPr lang="en-GB" sz="16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570999" y="3184878"/>
            <a:ext cx="7959166" cy="78614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rgbClr val="1C1C1C"/>
                </a:solidFill>
              </a:rPr>
              <a:t>Some women still need to fight for their opinions to be heard or to do what they want to do with their lives.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3244001" y="4232281"/>
            <a:ext cx="3644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1C1C1C"/>
                </a:solidFill>
              </a:rPr>
              <a:t>What could you do to make the world a more equal place for all people?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9" y="4372356"/>
            <a:ext cx="3215365" cy="2330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8"/>
          <a:stretch/>
        </p:blipFill>
        <p:spPr>
          <a:xfrm>
            <a:off x="6976053" y="3616808"/>
            <a:ext cx="1701220" cy="3241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5"/>
          <a:stretch/>
        </p:blipFill>
        <p:spPr>
          <a:xfrm>
            <a:off x="5823400" y="1516632"/>
            <a:ext cx="2373191" cy="16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D9C099-873C-460D-A8F1-865E5B949CD0}"/>
              </a:ext>
            </a:extLst>
          </p:cNvPr>
          <p:cNvSpPr/>
          <p:nvPr/>
        </p:nvSpPr>
        <p:spPr>
          <a:xfrm>
            <a:off x="-522451" y="605440"/>
            <a:ext cx="10284823" cy="813006"/>
          </a:xfrm>
          <a:prstGeom prst="roundRect">
            <a:avLst/>
          </a:prstGeom>
          <a:solidFill>
            <a:srgbClr val="FFCE13"/>
          </a:solidFill>
          <a:ln w="57150">
            <a:solidFill>
              <a:srgbClr val="EA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4518"/>
            <a:ext cx="8220075" cy="994306"/>
          </a:xfrm>
        </p:spPr>
        <p:txBody>
          <a:bodyPr/>
          <a:lstStyle/>
          <a:p>
            <a:r>
              <a:rPr lang="en-GB" sz="3600" dirty="0"/>
              <a:t>What Can We Do Now?</a:t>
            </a:r>
            <a:endParaRPr lang="en-GB" sz="3600" dirty="0">
              <a:latin typeface="+mn-lt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66358" y="1419849"/>
            <a:ext cx="7888017" cy="8542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can we make the world a fairer place?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Share your answers to these questions.</a:t>
            </a:r>
            <a:endParaRPr lang="en-GB" dirty="0">
              <a:latin typeface="Twinkl" charset="0"/>
              <a:ea typeface="Twinkl" charset="0"/>
              <a:cs typeface="Twinkl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666357" y="2310123"/>
            <a:ext cx="7888018" cy="513728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Does it matter if toys say ‘for boys’ or ‘for girls’?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23224" y="3396587"/>
            <a:ext cx="7888018" cy="513728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Does it matter if girls like football or boys like unicorns?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06098" y="4481014"/>
            <a:ext cx="7888018" cy="513728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Is it OK for boys to cry when they’re sad?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604908" y="5561120"/>
            <a:ext cx="7888018" cy="51372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Is it OK for girls to carry chairs or books around school?</a:t>
            </a:r>
          </a:p>
        </p:txBody>
      </p:sp>
      <p:sp>
        <p:nvSpPr>
          <p:cNvPr id="3" name="Oval 2"/>
          <p:cNvSpPr/>
          <p:nvPr/>
        </p:nvSpPr>
        <p:spPr>
          <a:xfrm>
            <a:off x="543460" y="2017519"/>
            <a:ext cx="1136565" cy="1094859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417810" y="3106021"/>
            <a:ext cx="1136565" cy="1094859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43459" y="4188288"/>
            <a:ext cx="1136565" cy="1094859"/>
          </a:xfrm>
          <a:prstGeom prst="ellipse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417810" y="5243880"/>
            <a:ext cx="1136565" cy="1094859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4" y="1914993"/>
            <a:ext cx="932355" cy="1406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10" y="3002572"/>
            <a:ext cx="1347492" cy="13856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439" y="4188288"/>
            <a:ext cx="1186003" cy="11078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0973" y="5091598"/>
            <a:ext cx="458451" cy="14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  <p:bldP spid="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3D4F132-D5BA-4D20-BDD5-1CC6EB5CCCA9}"/>
              </a:ext>
            </a:extLst>
          </p:cNvPr>
          <p:cNvSpPr/>
          <p:nvPr/>
        </p:nvSpPr>
        <p:spPr>
          <a:xfrm>
            <a:off x="-522451" y="605440"/>
            <a:ext cx="10284823" cy="813006"/>
          </a:xfrm>
          <a:prstGeom prst="roundRect">
            <a:avLst/>
          </a:prstGeom>
          <a:solidFill>
            <a:srgbClr val="FFCE13"/>
          </a:solidFill>
          <a:ln w="57150">
            <a:solidFill>
              <a:srgbClr val="EA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C19FD16-2AFE-41C5-9A89-7F693D0D7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8" y="3059937"/>
            <a:ext cx="3046426" cy="35330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D29F34-EC67-400A-B3DD-A7C0D0D21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45" y="3582208"/>
            <a:ext cx="2334446" cy="292331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340"/>
            <a:ext cx="8220075" cy="994306"/>
          </a:xfrm>
        </p:spPr>
        <p:txBody>
          <a:bodyPr/>
          <a:lstStyle/>
          <a:p>
            <a:r>
              <a:rPr lang="en-GB" sz="3600" dirty="0">
                <a:latin typeface="Twinkl" charset="0"/>
                <a:ea typeface="Twinkl" charset="0"/>
                <a:cs typeface="Twinkl" charset="0"/>
              </a:rPr>
              <a:t>Finally…</a:t>
            </a:r>
            <a:endParaRPr lang="en-GB" sz="3600" dirty="0">
              <a:latin typeface="+mn-lt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66358" y="1434836"/>
            <a:ext cx="7801753" cy="547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All of us can work together to create a world where everyone is equal.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666357" y="2148845"/>
            <a:ext cx="7801753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On 8</a:t>
            </a:r>
            <a:r>
              <a:rPr lang="en-GB" baseline="30000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th</a:t>
            </a:r>
            <a:r>
              <a:rPr lang="en-GB" dirty="0">
                <a:solidFill>
                  <a:schemeClr val="tx1"/>
                </a:solidFill>
                <a:latin typeface="Twinkl" charset="0"/>
                <a:ea typeface="Twinkl" charset="0"/>
                <a:cs typeface="Twinkl" charset="0"/>
              </a:rPr>
              <a:t> March, we celebrate women’s achievements and we challenge unfairness and inequality.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7C4D8-2E8A-45FD-9E45-01CCDE85A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" y="3022671"/>
            <a:ext cx="1756471" cy="3485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DAA40-389C-453A-8C55-F8B611D037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9" y="3212712"/>
            <a:ext cx="1697692" cy="33802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529E1-13E3-40F4-A00E-44AC7D7A13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55" y="3212713"/>
            <a:ext cx="1847916" cy="33802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0B002D-D114-478F-96C2-7C72A0A7B5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00" y="2843305"/>
            <a:ext cx="884267" cy="3749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236D3D-128E-4290-80B0-29CEDB4BD2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37" y="3582208"/>
            <a:ext cx="1187562" cy="30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253</TotalTime>
  <Words>494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Introduction</vt:lpstr>
      <vt:lpstr>In the Past</vt:lpstr>
      <vt:lpstr>In the Past</vt:lpstr>
      <vt:lpstr>What Has Changed?</vt:lpstr>
      <vt:lpstr>What Has Changed?</vt:lpstr>
      <vt:lpstr>International Women’s Day</vt:lpstr>
      <vt:lpstr>What Can We Do Now?</vt:lpstr>
      <vt:lpstr>Finally…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Sabine Drabble</dc:creator>
  <cp:lastModifiedBy>Mrs T Davis</cp:lastModifiedBy>
  <cp:revision>40</cp:revision>
  <dcterms:created xsi:type="dcterms:W3CDTF">2019-02-20T13:39:43Z</dcterms:created>
  <dcterms:modified xsi:type="dcterms:W3CDTF">2025-03-09T16:43:00Z</dcterms:modified>
</cp:coreProperties>
</file>