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6" r:id="rId2"/>
    <p:sldId id="257" r:id="rId3"/>
    <p:sldId id="263" r:id="rId4"/>
    <p:sldId id="273" r:id="rId5"/>
    <p:sldId id="274" r:id="rId6"/>
    <p:sldId id="287" r:id="rId7"/>
    <p:sldId id="271" r:id="rId8"/>
    <p:sldId id="275" r:id="rId9"/>
    <p:sldId id="288" r:id="rId10"/>
    <p:sldId id="281" r:id="rId11"/>
    <p:sldId id="289" r:id="rId12"/>
    <p:sldId id="285" r:id="rId13"/>
    <p:sldId id="260" r:id="rId14"/>
    <p:sldId id="261" r:id="rId15"/>
    <p:sldId id="290"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y Lant" initials="FL" lastIdx="8" clrIdx="0">
    <p:extLst>
      <p:ext uri="{19B8F6BF-5375-455C-9EA6-DF929625EA0E}">
        <p15:presenceInfo xmlns:p15="http://schemas.microsoft.com/office/powerpoint/2012/main" userId="Fay Lant" providerId="None"/>
      </p:ext>
    </p:extLst>
  </p:cmAuthor>
  <p:cmAuthor id="2" name="Isobel Gibbon" initials="IG" lastIdx="1" clrIdx="1">
    <p:extLst>
      <p:ext uri="{19B8F6BF-5375-455C-9EA6-DF929625EA0E}">
        <p15:presenceInfo xmlns:p15="http://schemas.microsoft.com/office/powerpoint/2012/main" userId="S-1-5-21-3425941141-4006594723-2200959845-1440" providerId="AD"/>
      </p:ext>
    </p:extLst>
  </p:cmAuthor>
  <p:cmAuthor id="3" name="Fiona Stewart" initials="FS" lastIdx="6" clrIdx="2">
    <p:extLst>
      <p:ext uri="{19B8F6BF-5375-455C-9EA6-DF929625EA0E}">
        <p15:presenceInfo xmlns:p15="http://schemas.microsoft.com/office/powerpoint/2012/main" userId="S-1-5-21-1296991418-1119710355-2256795524-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52" autoAdjust="0"/>
    <p:restoredTop sz="70504" autoAdjust="0"/>
  </p:normalViewPr>
  <p:slideViewPr>
    <p:cSldViewPr snapToGrid="0">
      <p:cViewPr varScale="1">
        <p:scale>
          <a:sx n="61" d="100"/>
          <a:sy n="61" d="100"/>
        </p:scale>
        <p:origin x="9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B294C-45CF-4E29-9465-548EDE1C55B2}" type="datetimeFigureOut">
              <a:rPr lang="en-GB" smtClean="0"/>
              <a:t>09/11/2023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A11E3-5532-46A6-AA4A-B6DE35AD2629}" type="slidenum">
              <a:rPr lang="en-GB" smtClean="0"/>
              <a:t>‹#›</a:t>
            </a:fld>
            <a:endParaRPr lang="en-GB"/>
          </a:p>
        </p:txBody>
      </p:sp>
    </p:spTree>
    <p:extLst>
      <p:ext uri="{BB962C8B-B14F-4D97-AF65-F5344CB8AC3E}">
        <p14:creationId xmlns:p14="http://schemas.microsoft.com/office/powerpoint/2010/main" val="153953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sz="1800" dirty="0">
                <a:solidFill>
                  <a:srgbClr val="172B4D"/>
                </a:solidFill>
                <a:effectLst/>
                <a:latin typeface="Segoe UI" panose="020B0502040204020203" pitchFamily="34" charset="0"/>
                <a:ea typeface="Calibri" panose="020F0502020204030204" pitchFamily="34" charset="0"/>
              </a:rPr>
              <a:t>Ask children if they can think of any symbols or traditions of Remembrance. </a:t>
            </a:r>
            <a:r>
              <a:rPr lang="en-GB" baseline="0" dirty="0"/>
              <a:t>Answers might include:</a:t>
            </a:r>
          </a:p>
          <a:p>
            <a:pPr marL="285750" indent="-285750"/>
            <a:r>
              <a:rPr lang="en-GB" dirty="0"/>
              <a:t>Cenotaph </a:t>
            </a:r>
          </a:p>
          <a:p>
            <a:pPr marL="285750" indent="-285750"/>
            <a:r>
              <a:rPr lang="en-GB" dirty="0"/>
              <a:t>Cenotaph</a:t>
            </a:r>
            <a:r>
              <a:rPr lang="en-GB" baseline="0" dirty="0"/>
              <a:t> </a:t>
            </a:r>
            <a:r>
              <a:rPr lang="en-GB" dirty="0"/>
              <a:t>march-past</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GB" dirty="0"/>
              <a:t>The service for the Unknown Warrior </a:t>
            </a:r>
          </a:p>
          <a:p>
            <a:pPr marL="285750" indent="-285750"/>
            <a:r>
              <a:rPr lang="en-GB" dirty="0"/>
              <a:t>Wreaths</a:t>
            </a:r>
          </a:p>
          <a:p>
            <a:pPr marL="285750" indent="-285750"/>
            <a:r>
              <a:rPr lang="en-GB" dirty="0"/>
              <a:t>Two Minute Silence  </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GB" dirty="0"/>
              <a:t>Poppy</a:t>
            </a:r>
            <a:r>
              <a:rPr lang="en-GB" baseline="0" dirty="0"/>
              <a:t> </a:t>
            </a:r>
            <a:endParaRPr lang="en-GB" dirty="0"/>
          </a:p>
          <a:p>
            <a:pPr marL="285750" indent="-285750"/>
            <a:r>
              <a:rPr lang="en-GB" dirty="0"/>
              <a:t>Crosses/war cemetery</a:t>
            </a:r>
          </a:p>
          <a:p>
            <a:endParaRPr lang="en-GB" dirty="0"/>
          </a:p>
          <a:p>
            <a:r>
              <a:rPr lang="en-GB" dirty="0"/>
              <a:t>Many</a:t>
            </a:r>
            <a:r>
              <a:rPr lang="en-GB" baseline="0" dirty="0"/>
              <a:t> of these symbols and traditions have remained the same over the last 100 years but new symbols and new ways of marking Remembrance continue to develop.</a:t>
            </a:r>
            <a:endParaRPr lang="en-GB" dirty="0"/>
          </a:p>
          <a:p>
            <a:endParaRPr lang="en-GB" dirty="0"/>
          </a:p>
          <a:p>
            <a:r>
              <a:rPr lang="en-GB" dirty="0"/>
              <a:t>Define Remembrance as an opportunity to pause, reflect and remember those who have served others and made sacrifices for their country. </a:t>
            </a:r>
            <a:r>
              <a:rPr lang="en-US" sz="1200" b="0" i="0" kern="1200" dirty="0">
                <a:solidFill>
                  <a:schemeClr val="tx1"/>
                </a:solidFill>
                <a:effectLst/>
                <a:latin typeface="+mn-lt"/>
                <a:ea typeface="+mn-ea"/>
                <a:cs typeface="+mn-cs"/>
              </a:rPr>
              <a:t>In every act of Remembrance, we </a:t>
            </a:r>
            <a:r>
              <a:rPr lang="en-US" sz="1200" b="0" i="0" kern="1200" dirty="0" err="1">
                <a:solidFill>
                  <a:schemeClr val="tx1"/>
                </a:solidFill>
                <a:effectLst/>
                <a:latin typeface="+mn-lt"/>
                <a:ea typeface="+mn-ea"/>
                <a:cs typeface="+mn-cs"/>
              </a:rPr>
              <a:t>honour</a:t>
            </a:r>
            <a:r>
              <a:rPr lang="en-US" sz="1200" b="0" i="0" kern="1200" dirty="0">
                <a:solidFill>
                  <a:schemeClr val="tx1"/>
                </a:solidFill>
                <a:effectLst/>
                <a:latin typeface="+mn-lt"/>
                <a:ea typeface="+mn-ea"/>
                <a:cs typeface="+mn-cs"/>
              </a:rPr>
              <a:t> the memory of the fallen and pledge to care for the living. Although we have these well-known symbols and ceremonies, the act of Remembrance can look different for different people.</a:t>
            </a:r>
            <a:endParaRPr lang="en-GB" dirty="0"/>
          </a:p>
        </p:txBody>
      </p:sp>
      <p:sp>
        <p:nvSpPr>
          <p:cNvPr id="4" name="Slide Number Placeholder 3"/>
          <p:cNvSpPr>
            <a:spLocks noGrp="1"/>
          </p:cNvSpPr>
          <p:nvPr>
            <p:ph type="sldNum" sz="quarter" idx="5"/>
          </p:nvPr>
        </p:nvSpPr>
        <p:spPr/>
        <p:txBody>
          <a:bodyPr/>
          <a:lstStyle/>
          <a:p>
            <a:fld id="{E54A11E3-5532-46A6-AA4A-B6DE35AD2629}" type="slidenum">
              <a:rPr lang="en-GB" smtClean="0"/>
              <a:t>2</a:t>
            </a:fld>
            <a:endParaRPr lang="en-GB"/>
          </a:p>
        </p:txBody>
      </p:sp>
    </p:spTree>
    <p:extLst>
      <p:ext uri="{BB962C8B-B14F-4D97-AF65-F5344CB8AC3E}">
        <p14:creationId xmlns:p14="http://schemas.microsoft.com/office/powerpoint/2010/main" val="910788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was Bill’s act of Remembrance?</a:t>
            </a:r>
            <a:r>
              <a:rPr lang="en-GB" baseline="0" dirty="0"/>
              <a:t> </a:t>
            </a:r>
          </a:p>
          <a:p>
            <a:r>
              <a:rPr lang="en-GB" baseline="0" dirty="0"/>
              <a:t>Why was it important to him?</a:t>
            </a:r>
          </a:p>
          <a:p>
            <a:r>
              <a:rPr lang="en-GB" baseline="0" dirty="0"/>
              <a:t>How did his act of Remembrance change in 2020?</a:t>
            </a:r>
          </a:p>
          <a:p>
            <a:endParaRPr lang="en-GB" dirty="0"/>
          </a:p>
          <a:p>
            <a:r>
              <a:rPr lang="en-GB" dirty="0"/>
              <a:t>Extension/challenge</a:t>
            </a:r>
            <a:r>
              <a:rPr lang="en-GB" baseline="0" dirty="0"/>
              <a:t> question: what are the similarities between these acts of Remembrance? What are the differences? For example, pupils might notice that some acts are public and some are more private; some take place throughout the year and some mark a special day.</a:t>
            </a:r>
            <a:endParaRPr lang="en-GB" dirty="0"/>
          </a:p>
          <a:p>
            <a:endParaRPr lang="en-GB" dirty="0"/>
          </a:p>
          <a:p>
            <a:r>
              <a:rPr lang="en-GB" dirty="0"/>
              <a:t>For more</a:t>
            </a:r>
            <a:r>
              <a:rPr lang="en-GB" baseline="0" dirty="0"/>
              <a:t> examples of acts of Remembrance visit </a:t>
            </a:r>
            <a:r>
              <a:rPr lang="en-GB" dirty="0"/>
              <a:t>https://</a:t>
            </a:r>
            <a:r>
              <a:rPr lang="en-GB" dirty="0" err="1"/>
              <a:t>www.britishlegion.org.uk</a:t>
            </a:r>
            <a:r>
              <a:rPr lang="en-GB" dirty="0"/>
              <a:t>/about-us/our-centenary/telling-our-story/100-years-of-Remembrance</a:t>
            </a:r>
          </a:p>
          <a:p>
            <a:endParaRPr lang="en-GB" dirty="0"/>
          </a:p>
        </p:txBody>
      </p:sp>
      <p:sp>
        <p:nvSpPr>
          <p:cNvPr id="4" name="Slide Number Placeholder 3"/>
          <p:cNvSpPr>
            <a:spLocks noGrp="1"/>
          </p:cNvSpPr>
          <p:nvPr>
            <p:ph type="sldNum" sz="quarter" idx="5"/>
          </p:nvPr>
        </p:nvSpPr>
        <p:spPr/>
        <p:txBody>
          <a:bodyPr/>
          <a:lstStyle/>
          <a:p>
            <a:fld id="{E54A11E3-5532-46A6-AA4A-B6DE35AD2629}" type="slidenum">
              <a:rPr lang="en-GB" smtClean="0"/>
              <a:t>11</a:t>
            </a:fld>
            <a:endParaRPr lang="en-GB"/>
          </a:p>
        </p:txBody>
      </p:sp>
    </p:spTree>
    <p:extLst>
      <p:ext uri="{BB962C8B-B14F-4D97-AF65-F5344CB8AC3E}">
        <p14:creationId xmlns:p14="http://schemas.microsoft.com/office/powerpoint/2010/main" val="187568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Question: Do</a:t>
            </a:r>
            <a:r>
              <a:rPr lang="en-GB" b="1" baseline="0" dirty="0"/>
              <a:t> you think these sounds are the same or different in countries around the world? Why do you think this?</a:t>
            </a:r>
            <a:endParaRPr lang="en-GB" b="1" dirty="0"/>
          </a:p>
          <a:p>
            <a:endParaRPr lang="en-GB" baseline="0" dirty="0"/>
          </a:p>
        </p:txBody>
      </p:sp>
      <p:sp>
        <p:nvSpPr>
          <p:cNvPr id="4" name="Slide Number Placeholder 3"/>
          <p:cNvSpPr>
            <a:spLocks noGrp="1"/>
          </p:cNvSpPr>
          <p:nvPr>
            <p:ph type="sldNum" sz="quarter" idx="5"/>
          </p:nvPr>
        </p:nvSpPr>
        <p:spPr/>
        <p:txBody>
          <a:bodyPr/>
          <a:lstStyle/>
          <a:p>
            <a:fld id="{E54A11E3-5532-46A6-AA4A-B6DE35AD2629}" type="slidenum">
              <a:rPr lang="en-GB" smtClean="0"/>
              <a:t>12</a:t>
            </a:fld>
            <a:endParaRPr lang="en-GB"/>
          </a:p>
        </p:txBody>
      </p:sp>
    </p:spTree>
    <p:extLst>
      <p:ext uri="{BB962C8B-B14F-4D97-AF65-F5344CB8AC3E}">
        <p14:creationId xmlns:p14="http://schemas.microsoft.com/office/powerpoint/2010/main" val="692859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Watch the video produced by the Royal British Legion to promote the two-minute silence on 11th November.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Link: https://</a:t>
            </a:r>
            <a:r>
              <a:rPr lang="en-GB" b="0" u="none" dirty="0" err="1"/>
              <a:t>www.youtube.com</a:t>
            </a:r>
            <a:r>
              <a:rPr lang="en-GB" b="0" u="none" dirty="0"/>
              <a:t>/</a:t>
            </a:r>
            <a:r>
              <a:rPr lang="en-GB" b="0" u="none" dirty="0" err="1"/>
              <a:t>watch?v</a:t>
            </a:r>
            <a:r>
              <a:rPr lang="en-GB" b="0" u="none" dirty="0"/>
              <a:t>=HJIulcbrR0U</a:t>
            </a:r>
          </a:p>
          <a:p>
            <a:endParaRPr lang="en-GB" b="1" u="sng" dirty="0"/>
          </a:p>
          <a:p>
            <a:r>
              <a:rPr lang="en-GB" b="1" u="sng" dirty="0"/>
              <a:t>Questions:</a:t>
            </a:r>
          </a:p>
          <a:p>
            <a:r>
              <a:rPr lang="en-GB" b="0" u="none" dirty="0"/>
              <a:t>What does the speaker mean by pause? What would ‘pausing’ look like for us?</a:t>
            </a:r>
          </a:p>
          <a:p>
            <a:r>
              <a:rPr lang="en-GB" b="0" u="none" dirty="0"/>
              <a:t>What emotions is the speaker trying to share with the audience? What language is used to suggest this?</a:t>
            </a:r>
          </a:p>
          <a:p>
            <a:r>
              <a:rPr lang="en-GB" b="0" u="none" dirty="0"/>
              <a:t>What does ‘empathise’ mean? Who does the speaker want us to empathise with? How can we empathise with people we might never have met?</a:t>
            </a:r>
          </a:p>
          <a:p>
            <a:r>
              <a:rPr lang="en-GB" b="0" u="none" dirty="0"/>
              <a:t>How can reflecting on the sacrifice of others help us to remember?</a:t>
            </a:r>
          </a:p>
          <a:p>
            <a:endParaRPr lang="en-GB" b="0" u="none" dirty="0"/>
          </a:p>
          <a:p>
            <a:endParaRPr lang="en-GB" b="0" u="none" dirty="0"/>
          </a:p>
          <a:p>
            <a:endParaRPr lang="en-GB" b="0" u="none" dirty="0"/>
          </a:p>
        </p:txBody>
      </p:sp>
      <p:sp>
        <p:nvSpPr>
          <p:cNvPr id="4" name="Slide Number Placeholder 3"/>
          <p:cNvSpPr>
            <a:spLocks noGrp="1"/>
          </p:cNvSpPr>
          <p:nvPr>
            <p:ph type="sldNum" sz="quarter" idx="5"/>
          </p:nvPr>
        </p:nvSpPr>
        <p:spPr/>
        <p:txBody>
          <a:bodyPr/>
          <a:lstStyle/>
          <a:p>
            <a:fld id="{E54A11E3-5532-46A6-AA4A-B6DE35AD2629}" type="slidenum">
              <a:rPr lang="en-GB" smtClean="0"/>
              <a:t>13</a:t>
            </a:fld>
            <a:endParaRPr lang="en-GB"/>
          </a:p>
        </p:txBody>
      </p:sp>
    </p:spTree>
    <p:extLst>
      <p:ext uri="{BB962C8B-B14F-4D97-AF65-F5344CB8AC3E}">
        <p14:creationId xmlns:p14="http://schemas.microsoft.com/office/powerpoint/2010/main" val="1736733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Explore with pupils these examples of informal Remembrance.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a:p>
            <a:r>
              <a:rPr lang="en-GB" b="1" u="sng" dirty="0"/>
              <a:t>Questions:</a:t>
            </a:r>
          </a:p>
          <a:p>
            <a:pPr marL="171450" indent="-171450">
              <a:buFont typeface="Arial" panose="020B0604020202020204" pitchFamily="34" charset="0"/>
              <a:buChar char="•"/>
            </a:pPr>
            <a:r>
              <a:rPr lang="en-GB" b="0" u="none" dirty="0"/>
              <a:t>What does the rainbow image symbolise and why do you think this is? </a:t>
            </a:r>
            <a:r>
              <a:rPr lang="en-GB" b="0" i="1" u="none" dirty="0"/>
              <a:t>– hope, possibility, positivity; bright, rain and sun mixing, only occasionally seen.</a:t>
            </a:r>
          </a:p>
          <a:p>
            <a:pPr marL="171450" indent="-171450">
              <a:buFont typeface="Arial" panose="020B0604020202020204" pitchFamily="34" charset="0"/>
              <a:buChar char="•"/>
            </a:pPr>
            <a:r>
              <a:rPr lang="en-GB" sz="1200" b="0" u="none" kern="1200" dirty="0">
                <a:solidFill>
                  <a:schemeClr val="tx1"/>
                </a:solidFill>
                <a:latin typeface="+mn-lt"/>
                <a:ea typeface="+mn-ea"/>
                <a:cs typeface="+mn-cs"/>
              </a:rPr>
              <a:t>Can you remember what the poppy symbolises? </a:t>
            </a:r>
          </a:p>
          <a:p>
            <a:pPr marL="171450" indent="-171450">
              <a:buFont typeface="Arial" panose="020B0604020202020204" pitchFamily="34" charset="0"/>
              <a:buChar char="•"/>
            </a:pPr>
            <a:r>
              <a:rPr lang="en-GB" b="0" i="0" u="none" dirty="0"/>
              <a:t>In Germany, people were encouraged to light a candle as an act of Remembrance. What can a candle symbolise?</a:t>
            </a:r>
          </a:p>
          <a:p>
            <a:endParaRPr lang="en-GB" b="0" i="0" u="none" dirty="0"/>
          </a:p>
          <a:p>
            <a:endParaRPr lang="en-GB" b="0" u="none" dirty="0"/>
          </a:p>
        </p:txBody>
      </p:sp>
      <p:sp>
        <p:nvSpPr>
          <p:cNvPr id="4" name="Slide Number Placeholder 3"/>
          <p:cNvSpPr>
            <a:spLocks noGrp="1"/>
          </p:cNvSpPr>
          <p:nvPr>
            <p:ph type="sldNum" sz="quarter" idx="5"/>
          </p:nvPr>
        </p:nvSpPr>
        <p:spPr/>
        <p:txBody>
          <a:bodyPr/>
          <a:lstStyle/>
          <a:p>
            <a:fld id="{E54A11E3-5532-46A6-AA4A-B6DE35AD2629}" type="slidenum">
              <a:rPr lang="en-GB" smtClean="0"/>
              <a:t>14</a:t>
            </a:fld>
            <a:endParaRPr lang="en-GB"/>
          </a:p>
        </p:txBody>
      </p:sp>
    </p:spTree>
    <p:extLst>
      <p:ext uri="{BB962C8B-B14F-4D97-AF65-F5344CB8AC3E}">
        <p14:creationId xmlns:p14="http://schemas.microsoft.com/office/powerpoint/2010/main" val="71033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A11E3-5532-46A6-AA4A-B6DE35AD2629}" type="slidenum">
              <a:rPr lang="en-GB" smtClean="0"/>
              <a:t>15</a:t>
            </a:fld>
            <a:endParaRPr lang="en-GB"/>
          </a:p>
        </p:txBody>
      </p:sp>
    </p:spTree>
    <p:extLst>
      <p:ext uri="{BB962C8B-B14F-4D97-AF65-F5344CB8AC3E}">
        <p14:creationId xmlns:p14="http://schemas.microsoft.com/office/powerpoint/2010/main" val="2161359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A11E3-5532-46A6-AA4A-B6DE35AD2629}" type="slidenum">
              <a:rPr lang="en-GB" smtClean="0"/>
              <a:t>16</a:t>
            </a:fld>
            <a:endParaRPr lang="en-GB"/>
          </a:p>
        </p:txBody>
      </p:sp>
    </p:spTree>
    <p:extLst>
      <p:ext uri="{BB962C8B-B14F-4D97-AF65-F5344CB8AC3E}">
        <p14:creationId xmlns:p14="http://schemas.microsoft.com/office/powerpoint/2010/main" val="65573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We remember the sacrifice of the Armed Forces from Britain and the Commonwealth, serving across the world. We pay tribute to the emergency services who also continue to put service before themselves and make sacrifices to ensure the safety of civilians. We acknowledge civilians who have lost their lives in conflict and acts of terrorism. </a:t>
            </a:r>
            <a:endParaRPr lang="en-GB" b="1" dirty="0"/>
          </a:p>
        </p:txBody>
      </p:sp>
      <p:sp>
        <p:nvSpPr>
          <p:cNvPr id="4" name="Slide Number Placeholder 3"/>
          <p:cNvSpPr>
            <a:spLocks noGrp="1"/>
          </p:cNvSpPr>
          <p:nvPr>
            <p:ph type="sldNum" sz="quarter" idx="5"/>
          </p:nvPr>
        </p:nvSpPr>
        <p:spPr/>
        <p:txBody>
          <a:bodyPr/>
          <a:lstStyle/>
          <a:p>
            <a:fld id="{E54A11E3-5532-46A6-AA4A-B6DE35AD2629}" type="slidenum">
              <a:rPr lang="en-GB" smtClean="0"/>
              <a:t>3</a:t>
            </a:fld>
            <a:endParaRPr lang="en-GB"/>
          </a:p>
        </p:txBody>
      </p:sp>
    </p:spTree>
    <p:extLst>
      <p:ext uri="{BB962C8B-B14F-4D97-AF65-F5344CB8AC3E}">
        <p14:creationId xmlns:p14="http://schemas.microsoft.com/office/powerpoint/2010/main" val="104610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4A11E3-5532-46A6-AA4A-B6DE35AD2629}" type="slidenum">
              <a:rPr lang="en-GB" smtClean="0"/>
              <a:t>4</a:t>
            </a:fld>
            <a:endParaRPr lang="en-GB"/>
          </a:p>
        </p:txBody>
      </p:sp>
    </p:spTree>
    <p:extLst>
      <p:ext uri="{BB962C8B-B14F-4D97-AF65-F5344CB8AC3E}">
        <p14:creationId xmlns:p14="http://schemas.microsoft.com/office/powerpoint/2010/main" val="261078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all of them!</a:t>
            </a:r>
          </a:p>
          <a:p>
            <a:endParaRPr lang="en-GB" dirty="0"/>
          </a:p>
          <a:p>
            <a:r>
              <a:rPr lang="en-GB" dirty="0"/>
              <a:t>The next slides</a:t>
            </a:r>
            <a:r>
              <a:rPr lang="en-GB" baseline="0" dirty="0"/>
              <a:t> feature case studies of each of these Remembrance acts. Some are public, some are private; some take place in the UK and some are in Commonwealth and other allied countries – we suggest you and your pupils choose two acts of Remembrance to look at in more detail.</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Extension/challenge</a:t>
            </a:r>
            <a:r>
              <a:rPr lang="en-GB" baseline="0" dirty="0"/>
              <a:t> question: what are the similarities between these acts of Remembrance? What are the differences? For example, pupils might notice that some acts are public and some are more private; some take place throughout the year and some mark a special day.</a:t>
            </a:r>
            <a:endParaRPr lang="en-GB" dirty="0"/>
          </a:p>
          <a:p>
            <a:endParaRPr lang="en-GB" dirty="0"/>
          </a:p>
        </p:txBody>
      </p:sp>
      <p:sp>
        <p:nvSpPr>
          <p:cNvPr id="4" name="Slide Number Placeholder 3"/>
          <p:cNvSpPr>
            <a:spLocks noGrp="1"/>
          </p:cNvSpPr>
          <p:nvPr>
            <p:ph type="sldNum" sz="quarter" idx="10"/>
          </p:nvPr>
        </p:nvSpPr>
        <p:spPr/>
        <p:txBody>
          <a:bodyPr/>
          <a:lstStyle/>
          <a:p>
            <a:fld id="{E54A11E3-5532-46A6-AA4A-B6DE35AD2629}" type="slidenum">
              <a:rPr lang="en-GB" smtClean="0"/>
              <a:t>5</a:t>
            </a:fld>
            <a:endParaRPr lang="en-GB"/>
          </a:p>
        </p:txBody>
      </p:sp>
    </p:spTree>
    <p:extLst>
      <p:ext uri="{BB962C8B-B14F-4D97-AF65-F5344CB8AC3E}">
        <p14:creationId xmlns:p14="http://schemas.microsoft.com/office/powerpoint/2010/main" val="245873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t>
            </a:r>
            <a:r>
              <a:rPr lang="en-GB" baseline="0" dirty="0"/>
              <a:t> has the British Sikh community’s attitude to war memorials changed? Why do you think this is?</a:t>
            </a:r>
          </a:p>
          <a:p>
            <a:r>
              <a:rPr lang="en-GB" baseline="0" dirty="0"/>
              <a:t>Why do you think this memorial is important?</a:t>
            </a:r>
          </a:p>
          <a:p>
            <a:r>
              <a:rPr lang="en-GB" baseline="0" dirty="0"/>
              <a:t>Can you think of other examples of monuments or special places where people mark Remembrance?</a:t>
            </a:r>
          </a:p>
          <a:p>
            <a:endParaRPr lang="en-GB" dirty="0"/>
          </a:p>
          <a:p>
            <a:r>
              <a:rPr lang="en-GB" dirty="0"/>
              <a:t>For more</a:t>
            </a:r>
            <a:r>
              <a:rPr lang="en-GB" baseline="0" dirty="0"/>
              <a:t> examples of acts of Remembrance visit </a:t>
            </a:r>
            <a:r>
              <a:rPr lang="en-GB" dirty="0"/>
              <a:t>https://www.britishlegion.org.uk/about-us/our-centenary/telling-our-story/100-years-of-Remembrance</a:t>
            </a:r>
          </a:p>
        </p:txBody>
      </p:sp>
      <p:sp>
        <p:nvSpPr>
          <p:cNvPr id="4" name="Slide Number Placeholder 3"/>
          <p:cNvSpPr>
            <a:spLocks noGrp="1"/>
          </p:cNvSpPr>
          <p:nvPr>
            <p:ph type="sldNum" sz="quarter" idx="10"/>
          </p:nvPr>
        </p:nvSpPr>
        <p:spPr/>
        <p:txBody>
          <a:bodyPr/>
          <a:lstStyle/>
          <a:p>
            <a:fld id="{E54A11E3-5532-46A6-AA4A-B6DE35AD2629}" type="slidenum">
              <a:rPr lang="en-GB" smtClean="0"/>
              <a:t>6</a:t>
            </a:fld>
            <a:endParaRPr lang="en-GB"/>
          </a:p>
        </p:txBody>
      </p:sp>
    </p:spTree>
    <p:extLst>
      <p:ext uri="{BB962C8B-B14F-4D97-AF65-F5344CB8AC3E}">
        <p14:creationId xmlns:p14="http://schemas.microsoft.com/office/powerpoint/2010/main" val="1727972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t>
            </a:r>
            <a:r>
              <a:rPr lang="en-GB" baseline="0" dirty="0"/>
              <a:t> has the British Sikh community’s attitude to war memorials changed? Why do you think this is?</a:t>
            </a:r>
          </a:p>
          <a:p>
            <a:r>
              <a:rPr lang="en-GB" baseline="0" dirty="0"/>
              <a:t>Why do you think this memorial is important?</a:t>
            </a:r>
          </a:p>
          <a:p>
            <a:r>
              <a:rPr lang="en-GB" baseline="0" dirty="0"/>
              <a:t>Can you think of other examples of monuments or special places where people mark Remembrance?</a:t>
            </a:r>
          </a:p>
          <a:p>
            <a:endParaRPr lang="en-GB" dirty="0"/>
          </a:p>
          <a:p>
            <a:r>
              <a:rPr lang="en-GB" dirty="0"/>
              <a:t>For more</a:t>
            </a:r>
            <a:r>
              <a:rPr lang="en-GB" baseline="0" dirty="0"/>
              <a:t> examples of acts of Remembrance visit </a:t>
            </a:r>
            <a:r>
              <a:rPr lang="en-GB" dirty="0"/>
              <a:t>https://</a:t>
            </a:r>
            <a:r>
              <a:rPr lang="en-GB" dirty="0" err="1"/>
              <a:t>www.britishlegion.org.uk</a:t>
            </a:r>
            <a:r>
              <a:rPr lang="en-GB" dirty="0"/>
              <a:t>/about-us/our-centenary/telling-our-story/100-years-of-Remembrance</a:t>
            </a:r>
          </a:p>
          <a:p>
            <a:endParaRPr lang="en-GB" dirty="0"/>
          </a:p>
        </p:txBody>
      </p:sp>
      <p:sp>
        <p:nvSpPr>
          <p:cNvPr id="4" name="Slide Number Placeholder 3"/>
          <p:cNvSpPr>
            <a:spLocks noGrp="1"/>
          </p:cNvSpPr>
          <p:nvPr>
            <p:ph type="sldNum" sz="quarter" idx="10"/>
          </p:nvPr>
        </p:nvSpPr>
        <p:spPr/>
        <p:txBody>
          <a:bodyPr/>
          <a:lstStyle/>
          <a:p>
            <a:fld id="{E54A11E3-5532-46A6-AA4A-B6DE35AD2629}" type="slidenum">
              <a:rPr lang="en-GB" smtClean="0"/>
              <a:t>7</a:t>
            </a:fld>
            <a:endParaRPr lang="en-GB"/>
          </a:p>
        </p:txBody>
      </p:sp>
    </p:spTree>
    <p:extLst>
      <p:ext uri="{BB962C8B-B14F-4D97-AF65-F5344CB8AC3E}">
        <p14:creationId xmlns:p14="http://schemas.microsoft.com/office/powerpoint/2010/main" val="98782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a:t>
            </a:r>
            <a:r>
              <a:rPr lang="en-GB" baseline="0" dirty="0"/>
              <a:t> and listen to Laura’s poem on the Children’s Poetry Archive: https://childrens.poetryarchive.org/poem/we-remember/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also watc</a:t>
            </a:r>
            <a:r>
              <a:rPr lang="en-GB" baseline="0" dirty="0"/>
              <a:t>h this video which explores Laura’s process of writing a poem of Remembrance: </a:t>
            </a:r>
            <a:r>
              <a:rPr lang="en-GB" dirty="0"/>
              <a:t>https://vimeo.com/465716963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the children think of any other examples</a:t>
            </a:r>
            <a:r>
              <a:rPr lang="en-GB" baseline="0" dirty="0"/>
              <a:t> of poems of Remembrance? Is Laura’s poem similar or different?</a:t>
            </a:r>
            <a:endParaRPr lang="en-GB" dirty="0"/>
          </a:p>
          <a:p>
            <a:endParaRPr lang="en-GB" dirty="0"/>
          </a:p>
          <a:p>
            <a:r>
              <a:rPr lang="en-GB" dirty="0"/>
              <a:t>For more</a:t>
            </a:r>
            <a:r>
              <a:rPr lang="en-GB" baseline="0" dirty="0"/>
              <a:t> examples of acts of Remembrance visit </a:t>
            </a:r>
            <a:r>
              <a:rPr lang="en-GB" dirty="0"/>
              <a:t>https://www.britishlegion.org.uk/about-us/our-centenary/telling-our-story/100-years-of-Remembrance</a:t>
            </a:r>
          </a:p>
        </p:txBody>
      </p:sp>
      <p:sp>
        <p:nvSpPr>
          <p:cNvPr id="4" name="Slide Number Placeholder 3"/>
          <p:cNvSpPr>
            <a:spLocks noGrp="1"/>
          </p:cNvSpPr>
          <p:nvPr>
            <p:ph type="sldNum" sz="quarter" idx="10"/>
          </p:nvPr>
        </p:nvSpPr>
        <p:spPr/>
        <p:txBody>
          <a:bodyPr/>
          <a:lstStyle/>
          <a:p>
            <a:fld id="{E54A11E3-5532-46A6-AA4A-B6DE35AD2629}" type="slidenum">
              <a:rPr lang="en-GB" smtClean="0"/>
              <a:t>8</a:t>
            </a:fld>
            <a:endParaRPr lang="en-GB"/>
          </a:p>
        </p:txBody>
      </p:sp>
    </p:spTree>
    <p:extLst>
      <p:ext uri="{BB962C8B-B14F-4D97-AF65-F5344CB8AC3E}">
        <p14:creationId xmlns:p14="http://schemas.microsoft.com/office/powerpoint/2010/main" val="409430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a:t>
            </a:r>
            <a:r>
              <a:rPr lang="en-GB" baseline="0" dirty="0"/>
              <a:t> and listen to Laura’s poem on the Children’s Poetry Archive: https://</a:t>
            </a:r>
            <a:r>
              <a:rPr lang="en-GB" baseline="0" dirty="0" err="1"/>
              <a:t>childrens.poetryarchive.org</a:t>
            </a:r>
            <a:r>
              <a:rPr lang="en-GB" baseline="0" dirty="0"/>
              <a:t>/poem/we-remember/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also watc</a:t>
            </a:r>
            <a:r>
              <a:rPr lang="en-GB" baseline="0" dirty="0"/>
              <a:t>h this video which explores Laura’s process of writing a poem of Remembrance: </a:t>
            </a:r>
            <a:r>
              <a:rPr lang="en-GB" dirty="0"/>
              <a:t>https://</a:t>
            </a:r>
            <a:r>
              <a:rPr lang="en-GB" dirty="0" err="1"/>
              <a:t>vimeo.com</a:t>
            </a:r>
            <a:r>
              <a:rPr lang="en-GB" dirty="0"/>
              <a:t>/465716963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the children think of any other examples</a:t>
            </a:r>
            <a:r>
              <a:rPr lang="en-GB" baseline="0" dirty="0"/>
              <a:t> of poems of Remembrance? Is Laura’s poem similar or different?</a:t>
            </a:r>
            <a:endParaRPr lang="en-GB" dirty="0"/>
          </a:p>
          <a:p>
            <a:endParaRPr lang="en-GB" dirty="0"/>
          </a:p>
          <a:p>
            <a:r>
              <a:rPr lang="en-GB" dirty="0"/>
              <a:t>For more</a:t>
            </a:r>
            <a:r>
              <a:rPr lang="en-GB" baseline="0" dirty="0"/>
              <a:t> examples of acts of Remembrance visit </a:t>
            </a:r>
            <a:r>
              <a:rPr lang="en-GB" dirty="0"/>
              <a:t>https://</a:t>
            </a:r>
            <a:r>
              <a:rPr lang="en-GB" dirty="0" err="1"/>
              <a:t>www.britishlegion.org.uk</a:t>
            </a:r>
            <a:r>
              <a:rPr lang="en-GB" dirty="0"/>
              <a:t>/about-us/our-centenary/telling-our-story/100-years-of-Remembrance</a:t>
            </a:r>
          </a:p>
          <a:p>
            <a:endParaRPr lang="en-GB" dirty="0"/>
          </a:p>
        </p:txBody>
      </p:sp>
      <p:sp>
        <p:nvSpPr>
          <p:cNvPr id="4" name="Slide Number Placeholder 3"/>
          <p:cNvSpPr>
            <a:spLocks noGrp="1"/>
          </p:cNvSpPr>
          <p:nvPr>
            <p:ph type="sldNum" sz="quarter" idx="5"/>
          </p:nvPr>
        </p:nvSpPr>
        <p:spPr/>
        <p:txBody>
          <a:bodyPr/>
          <a:lstStyle/>
          <a:p>
            <a:fld id="{E54A11E3-5532-46A6-AA4A-B6DE35AD2629}" type="slidenum">
              <a:rPr lang="en-GB" smtClean="0"/>
              <a:t>9</a:t>
            </a:fld>
            <a:endParaRPr lang="en-GB"/>
          </a:p>
        </p:txBody>
      </p:sp>
    </p:spTree>
    <p:extLst>
      <p:ext uri="{BB962C8B-B14F-4D97-AF65-F5344CB8AC3E}">
        <p14:creationId xmlns:p14="http://schemas.microsoft.com/office/powerpoint/2010/main" val="3143794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was Bill’s act of Remembrance?</a:t>
            </a:r>
            <a:r>
              <a:rPr lang="en-GB" baseline="0" dirty="0"/>
              <a:t> </a:t>
            </a:r>
          </a:p>
          <a:p>
            <a:r>
              <a:rPr lang="en-GB" baseline="0" dirty="0"/>
              <a:t>Why was it important to him?</a:t>
            </a:r>
          </a:p>
          <a:p>
            <a:r>
              <a:rPr lang="en-GB" baseline="0" dirty="0"/>
              <a:t>How did his act of Remembrance change in 2020?</a:t>
            </a:r>
          </a:p>
          <a:p>
            <a:endParaRPr lang="en-GB" dirty="0"/>
          </a:p>
          <a:p>
            <a:r>
              <a:rPr lang="en-GB" dirty="0"/>
              <a:t>Extension/challenge</a:t>
            </a:r>
            <a:r>
              <a:rPr lang="en-GB" baseline="0" dirty="0"/>
              <a:t> question: what are the similarities between these acts of Remembrance? What are the differences? For example, pupils might notice that some acts are public and some are more private; some take place throughout the year and some mark a special day.</a:t>
            </a:r>
            <a:endParaRPr lang="en-GB" dirty="0"/>
          </a:p>
          <a:p>
            <a:endParaRPr lang="en-GB" dirty="0"/>
          </a:p>
          <a:p>
            <a:r>
              <a:rPr lang="en-GB" dirty="0"/>
              <a:t>For more</a:t>
            </a:r>
            <a:r>
              <a:rPr lang="en-GB" baseline="0" dirty="0"/>
              <a:t> examples of acts of Remembrance visit </a:t>
            </a:r>
            <a:r>
              <a:rPr lang="en-GB" dirty="0"/>
              <a:t>https://www.britishlegion.org.uk/about-us/our-centenary/telling-our-story/100-years-of-Remembrance</a:t>
            </a:r>
          </a:p>
        </p:txBody>
      </p:sp>
      <p:sp>
        <p:nvSpPr>
          <p:cNvPr id="4" name="Slide Number Placeholder 3"/>
          <p:cNvSpPr>
            <a:spLocks noGrp="1"/>
          </p:cNvSpPr>
          <p:nvPr>
            <p:ph type="sldNum" sz="quarter" idx="10"/>
          </p:nvPr>
        </p:nvSpPr>
        <p:spPr/>
        <p:txBody>
          <a:bodyPr/>
          <a:lstStyle/>
          <a:p>
            <a:fld id="{E54A11E3-5532-46A6-AA4A-B6DE35AD2629}" type="slidenum">
              <a:rPr lang="en-GB" smtClean="0"/>
              <a:t>10</a:t>
            </a:fld>
            <a:endParaRPr lang="en-GB"/>
          </a:p>
        </p:txBody>
      </p:sp>
    </p:spTree>
    <p:extLst>
      <p:ext uri="{BB962C8B-B14F-4D97-AF65-F5344CB8AC3E}">
        <p14:creationId xmlns:p14="http://schemas.microsoft.com/office/powerpoint/2010/main" val="348226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4B5DB-192B-41D9-A906-E678530ECC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E19D3B-B053-4A2B-97A0-CD8E3A4DAB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3902BD-9B04-4791-8B61-EFBF60362733}"/>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C49A5A52-51A0-4A3E-849B-D2A668A54E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383A38-BAB5-4E52-A3F1-4AADC9AF0EDD}"/>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2014577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5D9C-A7D8-4FE0-B063-D56AC98BDC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C52B90-E1F9-4AC3-B137-052BB31E93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10F5DD-9710-4557-9D3B-4A90EF21DE5E}"/>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CAC9BC2E-6701-4E0D-B063-012704EDEB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275EBE-39C9-40C5-B472-EAC4ED4C3C65}"/>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388258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C5C5F-63CB-422E-8950-919E4AA443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3F60BE-5FC2-43DD-8320-6D1BF84614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3B9391-F73A-4446-A5AC-513935898EC1}"/>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CECBAC34-DFCD-4A70-8F77-2566913DA3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7DECBA-E404-4889-B3E5-EF9D0F796F50}"/>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125096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C688-E617-4CCA-8CD1-D4AF0AB9F5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AA35D8-B76E-4013-B1BC-41FC126181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279A31-D68A-462D-A46E-88CCFE296A5C}"/>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1D570149-A759-41E6-88F9-BF5FB60596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176317-1513-4F51-A848-0DC794759AD4}"/>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3410129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FE1A-B92F-44A1-9782-E3D8E78928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99400E-1D2C-4724-9F0D-73AF1CFEE3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784BF2-32B7-464F-AE25-8FD5F5AC13FE}"/>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3E6B6405-F74B-4E18-89D4-95BDE8B467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1882A7-3BDA-4DF9-84A0-76944FE4DCC4}"/>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283484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85E1-8019-4F9C-ADC7-6ECAB7F1F0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17E367-8099-4D72-9A76-0EF332AA55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50634A-F6F4-400E-9265-3484E36D40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B6B47C-F927-44C5-A8BD-4E32FF8A58B9}"/>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6" name="Footer Placeholder 5">
            <a:extLst>
              <a:ext uri="{FF2B5EF4-FFF2-40B4-BE49-F238E27FC236}">
                <a16:creationId xmlns:a16="http://schemas.microsoft.com/office/drawing/2014/main" id="{6326FFE9-7310-4589-A1E0-D12CCD0BBC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7662DC-5F82-4FCB-A1BF-BE5807B78446}"/>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182340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409D-E435-4CA6-AC1A-90DED50FF9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1663BC-6030-4A6F-A217-26520DBA86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BF0188-0776-4CEE-855F-F947E36FF5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2DAE62-841B-4739-BCAF-A84AEA2111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166C1E-E751-434D-B5C7-6EBB8EF834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95B1F1-D9C6-45AC-A49E-4ECDBD2336C0}"/>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8" name="Footer Placeholder 7">
            <a:extLst>
              <a:ext uri="{FF2B5EF4-FFF2-40B4-BE49-F238E27FC236}">
                <a16:creationId xmlns:a16="http://schemas.microsoft.com/office/drawing/2014/main" id="{AF432926-6D5F-41D5-9150-F056F08BBB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CE38BB-3EBB-4324-8028-1E640C2981F0}"/>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299351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B633-20D4-4318-98D9-AC162D6809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D0EE31-E569-443F-8818-9BB65D2813CA}"/>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4" name="Footer Placeholder 3">
            <a:extLst>
              <a:ext uri="{FF2B5EF4-FFF2-40B4-BE49-F238E27FC236}">
                <a16:creationId xmlns:a16="http://schemas.microsoft.com/office/drawing/2014/main" id="{5B0ADD08-9AB9-4E71-93BC-F067C57991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966316-8FE8-40E7-85F8-D7A0E66ABC2A}"/>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50768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FBD44D-2FB1-4AD2-9F0B-0CAFA315B6F8}"/>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3" name="Footer Placeholder 2">
            <a:extLst>
              <a:ext uri="{FF2B5EF4-FFF2-40B4-BE49-F238E27FC236}">
                <a16:creationId xmlns:a16="http://schemas.microsoft.com/office/drawing/2014/main" id="{DC72FC38-80EC-4ECE-B47B-F70EEF1D5F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6E453D-4E2A-4B62-A571-B0C433E0A3DD}"/>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425589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BF3B-9630-4186-BB65-A2616070D5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E69FE9-0194-40D8-8ED9-60D4F4D74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E981B2-55F6-40D1-A2BE-ACE4E58D4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3DB468-3FEF-4239-9665-B61EFCB4F609}"/>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6" name="Footer Placeholder 5">
            <a:extLst>
              <a:ext uri="{FF2B5EF4-FFF2-40B4-BE49-F238E27FC236}">
                <a16:creationId xmlns:a16="http://schemas.microsoft.com/office/drawing/2014/main" id="{CAABBE54-9244-4346-B56C-5DB7868E9D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1C168A-2E60-45E8-B4FB-A7F8591B4BE2}"/>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128829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2EA1-4E8F-4DEF-9495-45D9AC6C6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7F68A7-6B8E-4AAC-ADF4-4D3236A77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1B93AD9-3597-433E-A87F-3AAD5B9C8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5DAC52-0DBE-4455-B931-F37A1519C3D3}"/>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6" name="Footer Placeholder 5">
            <a:extLst>
              <a:ext uri="{FF2B5EF4-FFF2-40B4-BE49-F238E27FC236}">
                <a16:creationId xmlns:a16="http://schemas.microsoft.com/office/drawing/2014/main" id="{83D6D5BD-0EBA-4D2F-B73C-3E305B0E78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9CC76D-12DC-46D5-8916-54B28DBECC43}"/>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3800758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1B3F4-9F0B-4DF6-A5B1-803ADD6BC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8B0FD9-1E9A-46B9-B480-67CF4739E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780B8C-B2D7-42B3-B0D0-93925DEE8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6C3F8D92-E667-43EC-BFDF-26827858C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D59E3E-B13D-494F-B886-451F548D17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07197-BF81-4502-9976-97DC83F4ADCC}" type="slidenum">
              <a:rPr lang="en-GB" smtClean="0"/>
              <a:t>‹#›</a:t>
            </a:fld>
            <a:endParaRPr lang="en-GB"/>
          </a:p>
        </p:txBody>
      </p:sp>
    </p:spTree>
    <p:extLst>
      <p:ext uri="{BB962C8B-B14F-4D97-AF65-F5344CB8AC3E}">
        <p14:creationId xmlns:p14="http://schemas.microsoft.com/office/powerpoint/2010/main" val="142143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HJIulcbrR0U"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2weDBlOTgmo"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283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704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560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74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B601FF16-C520-4304-920E-27872CB92188}"/>
              </a:ext>
            </a:extLst>
          </p:cNvPr>
          <p:cNvPicPr>
            <a:picLocks noRot="1" noChangeAspect="1"/>
          </p:cNvPicPr>
          <p:nvPr>
            <a:videoFile r:link="rId1"/>
          </p:nvPr>
        </p:nvPicPr>
        <p:blipFill>
          <a:blip r:embed="rId5"/>
          <a:stretch>
            <a:fillRect/>
          </a:stretch>
        </p:blipFill>
        <p:spPr>
          <a:xfrm>
            <a:off x="2053331" y="1708418"/>
            <a:ext cx="8085338" cy="4548003"/>
          </a:xfrm>
          <a:prstGeom prst="rect">
            <a:avLst/>
          </a:prstGeom>
        </p:spPr>
      </p:pic>
    </p:spTree>
    <p:extLst>
      <p:ext uri="{BB962C8B-B14F-4D97-AF65-F5344CB8AC3E}">
        <p14:creationId xmlns:p14="http://schemas.microsoft.com/office/powerpoint/2010/main" val="1925095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495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64088C-73E0-4AA1-8F86-FEC24687BBDE}"/>
              </a:ext>
            </a:extLst>
          </p:cNvPr>
          <p:cNvSpPr/>
          <p:nvPr/>
        </p:nvSpPr>
        <p:spPr>
          <a:xfrm>
            <a:off x="798251" y="3244334"/>
            <a:ext cx="1465338" cy="369332"/>
          </a:xfrm>
          <a:prstGeom prst="rect">
            <a:avLst/>
          </a:prstGeom>
        </p:spPr>
        <p:txBody>
          <a:bodyPr wrap="none">
            <a:spAutoFit/>
          </a:bodyPr>
          <a:lstStyle/>
          <a:p>
            <a:r>
              <a:rPr lang="en-GB" dirty="0">
                <a:hlinkClick r:id="rId3"/>
              </a:rPr>
              <a:t>The Last Post </a:t>
            </a:r>
            <a:endParaRPr lang="en-GB" dirty="0"/>
          </a:p>
        </p:txBody>
      </p:sp>
      <p:sp>
        <p:nvSpPr>
          <p:cNvPr id="3" name="TextBox 2">
            <a:extLst>
              <a:ext uri="{FF2B5EF4-FFF2-40B4-BE49-F238E27FC236}">
                <a16:creationId xmlns:a16="http://schemas.microsoft.com/office/drawing/2014/main" id="{E5B4DCAF-EE12-458E-A21E-DA03BB5F6276}"/>
              </a:ext>
            </a:extLst>
          </p:cNvPr>
          <p:cNvSpPr txBox="1"/>
          <p:nvPr/>
        </p:nvSpPr>
        <p:spPr>
          <a:xfrm>
            <a:off x="413359" y="288099"/>
            <a:ext cx="11323529" cy="4524315"/>
          </a:xfrm>
          <a:prstGeom prst="rect">
            <a:avLst/>
          </a:prstGeom>
          <a:noFill/>
        </p:spPr>
        <p:txBody>
          <a:bodyPr wrap="square" rtlCol="0">
            <a:spAutoFit/>
          </a:bodyPr>
          <a:lstStyle/>
          <a:p>
            <a:r>
              <a:rPr lang="en-GB" dirty="0"/>
              <a:t>Let us pray</a:t>
            </a:r>
          </a:p>
          <a:p>
            <a:endParaRPr lang="en-GB" dirty="0"/>
          </a:p>
          <a:p>
            <a:endParaRPr lang="en-GB" dirty="0"/>
          </a:p>
          <a:p>
            <a:r>
              <a:rPr lang="en-GB" dirty="0"/>
              <a:t>As we enter our two minutes silence, we think of all those who have lost their lives in war, from past to present.</a:t>
            </a:r>
          </a:p>
          <a:p>
            <a:endParaRPr lang="en-GB" dirty="0"/>
          </a:p>
          <a:p>
            <a:r>
              <a:rPr lang="en-GB" dirty="0"/>
              <a:t>We thank them for their bravery.</a:t>
            </a:r>
          </a:p>
          <a:p>
            <a:endParaRPr lang="en-GB" dirty="0"/>
          </a:p>
          <a:p>
            <a:r>
              <a:rPr lang="en-GB" dirty="0"/>
              <a:t>We pray that they are at peace with God.</a:t>
            </a:r>
          </a:p>
          <a:p>
            <a:endParaRPr lang="en-GB" dirty="0"/>
          </a:p>
          <a:p>
            <a:r>
              <a:rPr lang="en-GB" dirty="0"/>
              <a:t>Please bow your heads and stand still for the 2 minutes silence. (Then play last post – </a:t>
            </a:r>
            <a:r>
              <a:rPr lang="en-GB" dirty="0">
                <a:solidFill>
                  <a:srgbClr val="FF0000"/>
                </a:solidFill>
              </a:rPr>
              <a:t>get this ready so that adverts are missed</a:t>
            </a:r>
            <a:r>
              <a:rPr lang="en-GB" dirty="0"/>
              <a:t>)</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233538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E83DF8-9B48-45EA-A5EA-2428B09BF417}"/>
              </a:ext>
            </a:extLst>
          </p:cNvPr>
          <p:cNvSpPr/>
          <p:nvPr/>
        </p:nvSpPr>
        <p:spPr>
          <a:xfrm>
            <a:off x="188537" y="243512"/>
            <a:ext cx="1840679" cy="6370975"/>
          </a:xfrm>
          <a:prstGeom prst="rect">
            <a:avLst/>
          </a:prstGeom>
        </p:spPr>
        <p:txBody>
          <a:bodyPr wrap="square">
            <a:spAutoFit/>
          </a:bodyPr>
          <a:lstStyle/>
          <a:p>
            <a:r>
              <a:rPr lang="en-GB" sz="2400" dirty="0"/>
              <a:t>We say together:</a:t>
            </a:r>
          </a:p>
          <a:p>
            <a:endParaRPr lang="en-GB" sz="2400" b="1" dirty="0">
              <a:solidFill>
                <a:schemeClr val="bg1"/>
              </a:solidFill>
            </a:endParaRPr>
          </a:p>
          <a:p>
            <a:endParaRPr lang="en-GB" sz="2400" b="1" dirty="0">
              <a:solidFill>
                <a:schemeClr val="bg1"/>
              </a:solidFill>
            </a:endParaRPr>
          </a:p>
          <a:p>
            <a:r>
              <a:rPr lang="en-GB" sz="2400" b="1" dirty="0">
                <a:solidFill>
                  <a:schemeClr val="bg1"/>
                </a:solidFill>
              </a:rPr>
              <a:t>Eternal rest,</a:t>
            </a:r>
          </a:p>
          <a:p>
            <a:endParaRPr lang="en-GB" sz="2400" b="1" dirty="0">
              <a:solidFill>
                <a:schemeClr val="bg1"/>
              </a:solidFill>
            </a:endParaRPr>
          </a:p>
          <a:p>
            <a:r>
              <a:rPr lang="en-GB" sz="2400" b="1" dirty="0">
                <a:solidFill>
                  <a:schemeClr val="bg1"/>
                </a:solidFill>
              </a:rPr>
              <a:t>Grant unto them O Lord. And let perpetual light shine upon them.</a:t>
            </a:r>
          </a:p>
          <a:p>
            <a:endParaRPr lang="en-GB" sz="2400" b="1" dirty="0">
              <a:solidFill>
                <a:schemeClr val="bg1"/>
              </a:solidFill>
            </a:endParaRPr>
          </a:p>
          <a:p>
            <a:r>
              <a:rPr lang="en-GB" sz="2400" b="1" dirty="0">
                <a:solidFill>
                  <a:schemeClr val="bg1"/>
                </a:solidFill>
              </a:rPr>
              <a:t>May they rest in peace, Amen.</a:t>
            </a:r>
          </a:p>
        </p:txBody>
      </p:sp>
      <p:pic>
        <p:nvPicPr>
          <p:cNvPr id="3" name="Picture 2">
            <a:extLst>
              <a:ext uri="{FF2B5EF4-FFF2-40B4-BE49-F238E27FC236}">
                <a16:creationId xmlns:a16="http://schemas.microsoft.com/office/drawing/2014/main" id="{C2D60AFE-EB6F-4405-9CED-EDB5AC6828DE}"/>
              </a:ext>
            </a:extLst>
          </p:cNvPr>
          <p:cNvPicPr>
            <a:picLocks noChangeAspect="1"/>
          </p:cNvPicPr>
          <p:nvPr/>
        </p:nvPicPr>
        <p:blipFill>
          <a:blip r:embed="rId3"/>
          <a:stretch>
            <a:fillRect/>
          </a:stretch>
        </p:blipFill>
        <p:spPr>
          <a:xfrm>
            <a:off x="2188858" y="393003"/>
            <a:ext cx="9814605" cy="5707171"/>
          </a:xfrm>
          <a:prstGeom prst="rect">
            <a:avLst/>
          </a:prstGeom>
        </p:spPr>
      </p:pic>
    </p:spTree>
    <p:extLst>
      <p:ext uri="{BB962C8B-B14F-4D97-AF65-F5344CB8AC3E}">
        <p14:creationId xmlns:p14="http://schemas.microsoft.com/office/powerpoint/2010/main" val="367091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89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661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121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833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484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80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045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8378A5-BD44-43EC-BBA7-ADFE24BA6F08}"/>
              </a:ext>
            </a:extLst>
          </p:cNvPr>
          <p:cNvSpPr/>
          <p:nvPr/>
        </p:nvSpPr>
        <p:spPr>
          <a:xfrm>
            <a:off x="6096000" y="350822"/>
            <a:ext cx="5636030" cy="369332"/>
          </a:xfrm>
          <a:prstGeom prst="rect">
            <a:avLst/>
          </a:prstGeom>
        </p:spPr>
        <p:txBody>
          <a:bodyPr wrap="none">
            <a:spAutoFit/>
          </a:bodyPr>
          <a:lstStyle/>
          <a:p>
            <a:pPr lvl="0">
              <a:defRPr/>
            </a:pPr>
            <a:r>
              <a:rPr lang="en-GB" dirty="0"/>
              <a:t>https://childrens.poetryarchive.org/poem/we-remember/</a:t>
            </a:r>
          </a:p>
        </p:txBody>
      </p:sp>
    </p:spTree>
    <p:extLst>
      <p:ext uri="{BB962C8B-B14F-4D97-AF65-F5344CB8AC3E}">
        <p14:creationId xmlns:p14="http://schemas.microsoft.com/office/powerpoint/2010/main" val="2978533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5428</TotalTime>
  <Words>1165</Words>
  <Application>Microsoft Office PowerPoint</Application>
  <PresentationFormat>Widescreen</PresentationFormat>
  <Paragraphs>111</Paragraphs>
  <Slides>16</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Stewart</dc:creator>
  <cp:lastModifiedBy>T Davis</cp:lastModifiedBy>
  <cp:revision>131</cp:revision>
  <dcterms:created xsi:type="dcterms:W3CDTF">2021-03-24T11:18:08Z</dcterms:created>
  <dcterms:modified xsi:type="dcterms:W3CDTF">2023-11-09T22:58:48Z</dcterms:modified>
</cp:coreProperties>
</file>