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2" r:id="rId4"/>
    <p:sldId id="263" r:id="rId5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C0A2-CAA5-4F24-AE0B-FF920E8FBA59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FAC9-50C3-4F7D-ADC9-A2146FAC9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416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C0A2-CAA5-4F24-AE0B-FF920E8FBA59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FAC9-50C3-4F7D-ADC9-A2146FAC9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288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C0A2-CAA5-4F24-AE0B-FF920E8FBA59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FAC9-50C3-4F7D-ADC9-A2146FAC9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038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C0A2-CAA5-4F24-AE0B-FF920E8FBA59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FAC9-50C3-4F7D-ADC9-A2146FAC9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866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C0A2-CAA5-4F24-AE0B-FF920E8FBA59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FAC9-50C3-4F7D-ADC9-A2146FAC9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367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C0A2-CAA5-4F24-AE0B-FF920E8FBA59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FAC9-50C3-4F7D-ADC9-A2146FAC9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105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C0A2-CAA5-4F24-AE0B-FF920E8FBA59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FAC9-50C3-4F7D-ADC9-A2146FAC9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47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C0A2-CAA5-4F24-AE0B-FF920E8FBA59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FAC9-50C3-4F7D-ADC9-A2146FAC9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077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C0A2-CAA5-4F24-AE0B-FF920E8FBA59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FAC9-50C3-4F7D-ADC9-A2146FAC9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767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C0A2-CAA5-4F24-AE0B-FF920E8FBA59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FAC9-50C3-4F7D-ADC9-A2146FAC9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731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C0A2-CAA5-4F24-AE0B-FF920E8FBA59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FAC9-50C3-4F7D-ADC9-A2146FAC9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887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BC0A2-CAA5-4F24-AE0B-FF920E8FBA59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BFAC9-50C3-4F7D-ADC9-A2146FAC9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80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AB9126-5ACE-F39F-E489-8DCB61B89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B024599-B471-70D4-CB49-0EC667A898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025124"/>
              </p:ext>
            </p:extLst>
          </p:nvPr>
        </p:nvGraphicFramePr>
        <p:xfrm>
          <a:off x="2191689" y="1574800"/>
          <a:ext cx="7338810" cy="43327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7762">
                  <a:extLst>
                    <a:ext uri="{9D8B030D-6E8A-4147-A177-3AD203B41FA5}">
                      <a16:colId xmlns:a16="http://schemas.microsoft.com/office/drawing/2014/main" val="1322032218"/>
                    </a:ext>
                  </a:extLst>
                </a:gridCol>
                <a:gridCol w="1467762">
                  <a:extLst>
                    <a:ext uri="{9D8B030D-6E8A-4147-A177-3AD203B41FA5}">
                      <a16:colId xmlns:a16="http://schemas.microsoft.com/office/drawing/2014/main" val="688730096"/>
                    </a:ext>
                  </a:extLst>
                </a:gridCol>
                <a:gridCol w="1467762">
                  <a:extLst>
                    <a:ext uri="{9D8B030D-6E8A-4147-A177-3AD203B41FA5}">
                      <a16:colId xmlns:a16="http://schemas.microsoft.com/office/drawing/2014/main" val="3969200283"/>
                    </a:ext>
                  </a:extLst>
                </a:gridCol>
                <a:gridCol w="1467762">
                  <a:extLst>
                    <a:ext uri="{9D8B030D-6E8A-4147-A177-3AD203B41FA5}">
                      <a16:colId xmlns:a16="http://schemas.microsoft.com/office/drawing/2014/main" val="2146917153"/>
                    </a:ext>
                  </a:extLst>
                </a:gridCol>
                <a:gridCol w="1467762">
                  <a:extLst>
                    <a:ext uri="{9D8B030D-6E8A-4147-A177-3AD203B41FA5}">
                      <a16:colId xmlns:a16="http://schemas.microsoft.com/office/drawing/2014/main" val="818995569"/>
                    </a:ext>
                  </a:extLst>
                </a:gridCol>
              </a:tblGrid>
              <a:tr h="11391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Kung Pao Chicken with Stir Fry Vegetables and Noodles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£3.40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Quarter Pounder Cheese Burger with Coleslaw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£3.40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Chicken Curry Pocket with Indian Rice, Slaw and Mango Chutney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£3.40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Giant Yorkshire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Pork sausage, Roast Potatoes, Peas and Gravy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£3.65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Flamin</a:t>
                      </a: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Fish           Burger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£3.40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2945300"/>
                  </a:ext>
                </a:extLst>
              </a:tr>
              <a:tr h="16827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Vegetable Spring rolls with Stir Fry Vegetables and Noodles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£3.40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Spicy Bean Burger with Coleslaw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£3.40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Vegetable Curry Pocket with Indian Rice, Slaw and Mango Chutney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£3.40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Giant Yorkshire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Veggie sausage, Roast Potatoes, Peas and Gravy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£3.65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Falafel Wrap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£3.40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305983"/>
                  </a:ext>
                </a:extLst>
              </a:tr>
              <a:tr h="12768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Jacket Potato with Baked Beans and Cheese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£2.50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Macaroni Cheese Pot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£2.65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Nacho’s Basket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Salsa, Sour Cream, Cheese and Jalapeno’s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£2.50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Tomato and Basil Pasta Pot with Garlic Bread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£2.65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Dirty Fries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Cheese and Bacon or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BBQ sauce and Garlic Mayo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£2.25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149980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08E6AD45-72D4-B6F0-E970-5D7F425F2235}"/>
              </a:ext>
            </a:extLst>
          </p:cNvPr>
          <p:cNvSpPr txBox="1"/>
          <p:nvPr/>
        </p:nvSpPr>
        <p:spPr>
          <a:xfrm rot="16200000">
            <a:off x="9178" y="2740696"/>
            <a:ext cx="843698" cy="235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/>
            <a:r>
              <a:rPr lang="en-GB" sz="1400" b="1" baseline="30000" dirty="0">
                <a:solidFill>
                  <a:schemeClr val="bg1"/>
                </a:solidFill>
                <a:latin typeface="Realist ExtraBold" panose="02000000000000000000" pitchFamily="50" charset="0"/>
              </a:rPr>
              <a:t>fr</a:t>
            </a:r>
            <a:r>
              <a:rPr lang="en-GB" sz="1400" b="1" i="0" u="none" strike="noStrike" baseline="30000" dirty="0">
                <a:solidFill>
                  <a:schemeClr val="bg1"/>
                </a:solidFill>
                <a:latin typeface="Realist ExtraBold" panose="02000000000000000000" pitchFamily="50" charset="0"/>
              </a:rPr>
              <a:t>om £</a:t>
            </a:r>
            <a:r>
              <a:rPr lang="en-GB" sz="1400" b="1" baseline="30000" dirty="0">
                <a:solidFill>
                  <a:schemeClr val="bg1"/>
                </a:solidFill>
                <a:latin typeface="Realist ExtraBold" panose="02000000000000000000" pitchFamily="50" charset="0"/>
              </a:rPr>
              <a:t>3.00</a:t>
            </a:r>
            <a:endParaRPr lang="en-GB" sz="1400" b="0" i="0" u="none" strike="noStrike" baseline="30000" dirty="0">
              <a:solidFill>
                <a:schemeClr val="bg1"/>
              </a:solidFill>
              <a:latin typeface="Realist Medium" panose="02000000000000000000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3C07D1-1542-1D53-36EA-D32DFAD6F0B4}"/>
              </a:ext>
            </a:extLst>
          </p:cNvPr>
          <p:cNvSpPr txBox="1"/>
          <p:nvPr/>
        </p:nvSpPr>
        <p:spPr>
          <a:xfrm rot="16200000">
            <a:off x="8289" y="4896292"/>
            <a:ext cx="843698" cy="235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/>
            <a:r>
              <a:rPr lang="en-GB" sz="1400" b="1" baseline="30000" dirty="0">
                <a:solidFill>
                  <a:schemeClr val="bg1"/>
                </a:solidFill>
                <a:latin typeface="Realist ExtraBold" panose="02000000000000000000" pitchFamily="50" charset="0"/>
              </a:rPr>
              <a:t>fr</a:t>
            </a:r>
            <a:r>
              <a:rPr lang="en-GB" sz="1400" b="1" i="0" u="none" strike="noStrike" baseline="30000" dirty="0">
                <a:solidFill>
                  <a:schemeClr val="bg1"/>
                </a:solidFill>
                <a:latin typeface="Realist ExtraBold" panose="02000000000000000000" pitchFamily="50" charset="0"/>
              </a:rPr>
              <a:t>om £</a:t>
            </a:r>
            <a:r>
              <a:rPr lang="en-GB" sz="1400" b="1" baseline="30000" dirty="0">
                <a:solidFill>
                  <a:schemeClr val="bg1"/>
                </a:solidFill>
                <a:latin typeface="Realist ExtraBold" panose="02000000000000000000" pitchFamily="50" charset="0"/>
              </a:rPr>
              <a:t>2.00</a:t>
            </a:r>
            <a:endParaRPr lang="en-GB" sz="1400" b="0" i="0" u="none" strike="noStrike" baseline="30000" dirty="0">
              <a:solidFill>
                <a:schemeClr val="bg1"/>
              </a:solidFill>
              <a:latin typeface="Realist Medium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919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7EC00E-B3B5-6BE6-4D25-B5F15CBE4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254FB49-7E91-24FF-4743-CC3B2530F8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653813"/>
              </p:ext>
            </p:extLst>
          </p:nvPr>
        </p:nvGraphicFramePr>
        <p:xfrm>
          <a:off x="2191689" y="1574800"/>
          <a:ext cx="7338810" cy="42264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7762">
                  <a:extLst>
                    <a:ext uri="{9D8B030D-6E8A-4147-A177-3AD203B41FA5}">
                      <a16:colId xmlns:a16="http://schemas.microsoft.com/office/drawing/2014/main" val="1322032218"/>
                    </a:ext>
                  </a:extLst>
                </a:gridCol>
                <a:gridCol w="1467762">
                  <a:extLst>
                    <a:ext uri="{9D8B030D-6E8A-4147-A177-3AD203B41FA5}">
                      <a16:colId xmlns:a16="http://schemas.microsoft.com/office/drawing/2014/main" val="688730096"/>
                    </a:ext>
                  </a:extLst>
                </a:gridCol>
                <a:gridCol w="1467762">
                  <a:extLst>
                    <a:ext uri="{9D8B030D-6E8A-4147-A177-3AD203B41FA5}">
                      <a16:colId xmlns:a16="http://schemas.microsoft.com/office/drawing/2014/main" val="3969200283"/>
                    </a:ext>
                  </a:extLst>
                </a:gridCol>
                <a:gridCol w="1467762">
                  <a:extLst>
                    <a:ext uri="{9D8B030D-6E8A-4147-A177-3AD203B41FA5}">
                      <a16:colId xmlns:a16="http://schemas.microsoft.com/office/drawing/2014/main" val="2146917153"/>
                    </a:ext>
                  </a:extLst>
                </a:gridCol>
                <a:gridCol w="1467762">
                  <a:extLst>
                    <a:ext uri="{9D8B030D-6E8A-4147-A177-3AD203B41FA5}">
                      <a16:colId xmlns:a16="http://schemas.microsoft.com/office/drawing/2014/main" val="818995569"/>
                    </a:ext>
                  </a:extLst>
                </a:gridCol>
              </a:tblGrid>
              <a:tr h="11391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Chinese Chicken with Noodles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£3.40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Jerk Chicken with Mexican Rice and Slaw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£3.55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Buttermilk Chicken Burger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£3.40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Pizza Pot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6” Pizza, wings and Potato Wedges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£3.65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Beef Chilli Con Carne with Rice and Nacho’s with Salsa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£3.40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2945300"/>
                  </a:ext>
                </a:extLst>
              </a:tr>
              <a:tr h="16558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Vegetable Gyoza with Stir Fry Noodles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£3.40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Cauliflower Curry with Rice and naan Bread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£3.40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Spicy Bean Burger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£3.40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Pizza Pot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6” Pizza, wings and Potato Wedges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£3.65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Vegetable Chilli with Rice and Nacho’s with Salsa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£3.40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305983"/>
                  </a:ext>
                </a:extLst>
              </a:tr>
              <a:tr h="12768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Cut ‘n’ Crush Cheese and Spring Onion Stuffed jacket potato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£2.50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Nacho’s Basket with Cheese, Salsa, Sour Cream and Jalapeno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£2.55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Macaroni Cheese Pot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Garlic bread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£2.65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Jacket Potato with Baked Beans and Cheese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£2.50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Tomato and Basil Pasta Pot with Garlic Bread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£2.65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149980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8FB2381B-EF45-5220-C382-2F876E97BC0B}"/>
              </a:ext>
            </a:extLst>
          </p:cNvPr>
          <p:cNvSpPr txBox="1"/>
          <p:nvPr/>
        </p:nvSpPr>
        <p:spPr>
          <a:xfrm rot="16200000">
            <a:off x="9178" y="2740696"/>
            <a:ext cx="843698" cy="235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/>
            <a:r>
              <a:rPr lang="en-GB" sz="1400" b="1" baseline="30000" dirty="0">
                <a:solidFill>
                  <a:schemeClr val="bg1"/>
                </a:solidFill>
                <a:latin typeface="Realist ExtraBold" panose="02000000000000000000" pitchFamily="50" charset="0"/>
              </a:rPr>
              <a:t>fr</a:t>
            </a:r>
            <a:r>
              <a:rPr lang="en-GB" sz="1400" b="1" i="0" u="none" strike="noStrike" baseline="30000" dirty="0">
                <a:solidFill>
                  <a:schemeClr val="bg1"/>
                </a:solidFill>
                <a:latin typeface="Realist ExtraBold" panose="02000000000000000000" pitchFamily="50" charset="0"/>
              </a:rPr>
              <a:t>om £</a:t>
            </a:r>
            <a:r>
              <a:rPr lang="en-GB" sz="1400" b="1" baseline="30000" dirty="0">
                <a:solidFill>
                  <a:schemeClr val="bg1"/>
                </a:solidFill>
                <a:latin typeface="Realist ExtraBold" panose="02000000000000000000" pitchFamily="50" charset="0"/>
              </a:rPr>
              <a:t>3.00</a:t>
            </a:r>
            <a:endParaRPr lang="en-GB" sz="1400" b="0" i="0" u="none" strike="noStrike" baseline="30000" dirty="0">
              <a:solidFill>
                <a:schemeClr val="bg1"/>
              </a:solidFill>
              <a:latin typeface="Realist Medium" panose="02000000000000000000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0C89FC-1A5B-B737-23DE-26034099324B}"/>
              </a:ext>
            </a:extLst>
          </p:cNvPr>
          <p:cNvSpPr txBox="1"/>
          <p:nvPr/>
        </p:nvSpPr>
        <p:spPr>
          <a:xfrm rot="16200000">
            <a:off x="8289" y="4896292"/>
            <a:ext cx="843698" cy="235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/>
            <a:r>
              <a:rPr lang="en-GB" sz="1400" b="1" baseline="30000" dirty="0">
                <a:solidFill>
                  <a:schemeClr val="bg1"/>
                </a:solidFill>
                <a:latin typeface="Realist ExtraBold" panose="02000000000000000000" pitchFamily="50" charset="0"/>
              </a:rPr>
              <a:t>fr</a:t>
            </a:r>
            <a:r>
              <a:rPr lang="en-GB" sz="1400" b="1" i="0" u="none" strike="noStrike" baseline="30000" dirty="0">
                <a:solidFill>
                  <a:schemeClr val="bg1"/>
                </a:solidFill>
                <a:latin typeface="Realist ExtraBold" panose="02000000000000000000" pitchFamily="50" charset="0"/>
              </a:rPr>
              <a:t>om £</a:t>
            </a:r>
            <a:r>
              <a:rPr lang="en-GB" sz="1400" b="1" baseline="30000" dirty="0">
                <a:solidFill>
                  <a:schemeClr val="bg1"/>
                </a:solidFill>
                <a:latin typeface="Realist ExtraBold" panose="02000000000000000000" pitchFamily="50" charset="0"/>
              </a:rPr>
              <a:t>2.00</a:t>
            </a:r>
            <a:endParaRPr lang="en-GB" sz="1400" b="0" i="0" u="none" strike="noStrike" baseline="30000" dirty="0">
              <a:solidFill>
                <a:schemeClr val="bg1"/>
              </a:solidFill>
              <a:latin typeface="Realist Medium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318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1DB460-960D-A50A-A520-05A65587D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26B6B0E-3E6C-6B6D-1284-8E3FA8E713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309673"/>
              </p:ext>
            </p:extLst>
          </p:nvPr>
        </p:nvGraphicFramePr>
        <p:xfrm>
          <a:off x="2191689" y="1574800"/>
          <a:ext cx="7338810" cy="40718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7762">
                  <a:extLst>
                    <a:ext uri="{9D8B030D-6E8A-4147-A177-3AD203B41FA5}">
                      <a16:colId xmlns:a16="http://schemas.microsoft.com/office/drawing/2014/main" val="1322032218"/>
                    </a:ext>
                  </a:extLst>
                </a:gridCol>
                <a:gridCol w="1467762">
                  <a:extLst>
                    <a:ext uri="{9D8B030D-6E8A-4147-A177-3AD203B41FA5}">
                      <a16:colId xmlns:a16="http://schemas.microsoft.com/office/drawing/2014/main" val="688730096"/>
                    </a:ext>
                  </a:extLst>
                </a:gridCol>
                <a:gridCol w="1467762">
                  <a:extLst>
                    <a:ext uri="{9D8B030D-6E8A-4147-A177-3AD203B41FA5}">
                      <a16:colId xmlns:a16="http://schemas.microsoft.com/office/drawing/2014/main" val="3969200283"/>
                    </a:ext>
                  </a:extLst>
                </a:gridCol>
                <a:gridCol w="1467762">
                  <a:extLst>
                    <a:ext uri="{9D8B030D-6E8A-4147-A177-3AD203B41FA5}">
                      <a16:colId xmlns:a16="http://schemas.microsoft.com/office/drawing/2014/main" val="2146917153"/>
                    </a:ext>
                  </a:extLst>
                </a:gridCol>
                <a:gridCol w="1467762">
                  <a:extLst>
                    <a:ext uri="{9D8B030D-6E8A-4147-A177-3AD203B41FA5}">
                      <a16:colId xmlns:a16="http://schemas.microsoft.com/office/drawing/2014/main" val="818995569"/>
                    </a:ext>
                  </a:extLst>
                </a:gridCol>
              </a:tblGrid>
              <a:tr h="11391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Katsu Chicken Curry with Egg fried Rice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£3.40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Mediterranean Chicken Pocket with Greek Salad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£3.40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Chicken Tikka Skewer in Folded Naan with Rice and Yoghurt and Mint Sauce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£3.40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Green Thai Chicken with Noodles and Prawn Crackers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£3.40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BBQ Pulled Pork Bap with Salad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£3.40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2945300"/>
                  </a:ext>
                </a:extLst>
              </a:tr>
              <a:tr h="16558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Vegetable Spring Roll with Egg Fried Rice and Sweet Chilli Sauce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£3.40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Falafel with Hummus and Greek Salad Pocket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£3.40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Onion Bhajis Folded Naan with Rice and Yoghurt and Mint Sauce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£3.40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Vegetable Gyoza with Noodles and Prawn Crackers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£3.40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Macaroni Cheese Bake with Garlic Bread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£2.65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305983"/>
                  </a:ext>
                </a:extLst>
              </a:tr>
              <a:tr h="12768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Jacket Potato with Baked beans and Cheese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£2.50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Nacho’s Basket with Sour Cream, Salsa, Jalapeno and Grated Cheese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£2.50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Vegetable Burrito Wrap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£2.50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Tomato and Pesto Pasta Pot with Garlic Bread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£2.65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Dirty Fries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Cheese and bacon or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Spicy Mayo and Sweet Chilli Sauce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£2.25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149980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61CCDEF-D76E-EC80-979C-2255FCB33D59}"/>
              </a:ext>
            </a:extLst>
          </p:cNvPr>
          <p:cNvSpPr txBox="1"/>
          <p:nvPr/>
        </p:nvSpPr>
        <p:spPr>
          <a:xfrm rot="16200000">
            <a:off x="9178" y="2740696"/>
            <a:ext cx="843698" cy="235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/>
            <a:r>
              <a:rPr lang="en-GB" sz="1400" b="1" baseline="30000" dirty="0">
                <a:solidFill>
                  <a:schemeClr val="bg1"/>
                </a:solidFill>
                <a:latin typeface="Realist ExtraBold" panose="02000000000000000000" pitchFamily="50" charset="0"/>
              </a:rPr>
              <a:t>fr</a:t>
            </a:r>
            <a:r>
              <a:rPr lang="en-GB" sz="1400" b="1" i="0" u="none" strike="noStrike" baseline="30000" dirty="0">
                <a:solidFill>
                  <a:schemeClr val="bg1"/>
                </a:solidFill>
                <a:latin typeface="Realist ExtraBold" panose="02000000000000000000" pitchFamily="50" charset="0"/>
              </a:rPr>
              <a:t>om £</a:t>
            </a:r>
            <a:r>
              <a:rPr lang="en-GB" sz="1400" b="1" baseline="30000" dirty="0">
                <a:solidFill>
                  <a:schemeClr val="bg1"/>
                </a:solidFill>
                <a:latin typeface="Realist ExtraBold" panose="02000000000000000000" pitchFamily="50" charset="0"/>
              </a:rPr>
              <a:t>3.00</a:t>
            </a:r>
            <a:endParaRPr lang="en-GB" sz="1400" b="0" i="0" u="none" strike="noStrike" baseline="30000" dirty="0">
              <a:solidFill>
                <a:schemeClr val="bg1"/>
              </a:solidFill>
              <a:latin typeface="Realist Medium" panose="02000000000000000000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1E5022-91B3-31A6-2BDD-7CD5184DA1B2}"/>
              </a:ext>
            </a:extLst>
          </p:cNvPr>
          <p:cNvSpPr txBox="1"/>
          <p:nvPr/>
        </p:nvSpPr>
        <p:spPr>
          <a:xfrm rot="16200000">
            <a:off x="8289" y="4896292"/>
            <a:ext cx="843698" cy="235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/>
            <a:r>
              <a:rPr lang="en-GB" sz="1400" b="1" baseline="30000" dirty="0">
                <a:solidFill>
                  <a:schemeClr val="bg1"/>
                </a:solidFill>
                <a:latin typeface="Realist ExtraBold" panose="02000000000000000000" pitchFamily="50" charset="0"/>
              </a:rPr>
              <a:t>fr</a:t>
            </a:r>
            <a:r>
              <a:rPr lang="en-GB" sz="1400" b="1" i="0" u="none" strike="noStrike" baseline="30000" dirty="0">
                <a:solidFill>
                  <a:schemeClr val="bg1"/>
                </a:solidFill>
                <a:latin typeface="Realist ExtraBold" panose="02000000000000000000" pitchFamily="50" charset="0"/>
              </a:rPr>
              <a:t>om £</a:t>
            </a:r>
            <a:r>
              <a:rPr lang="en-GB" sz="1400" b="1" baseline="30000" dirty="0">
                <a:solidFill>
                  <a:schemeClr val="bg1"/>
                </a:solidFill>
                <a:latin typeface="Realist ExtraBold" panose="02000000000000000000" pitchFamily="50" charset="0"/>
              </a:rPr>
              <a:t>2.00</a:t>
            </a:r>
            <a:endParaRPr lang="en-GB" sz="1400" b="0" i="0" u="none" strike="noStrike" baseline="30000" dirty="0">
              <a:solidFill>
                <a:schemeClr val="bg1"/>
              </a:solidFill>
              <a:latin typeface="Realist Medium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856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1F7F15-6AB0-5F40-759D-428263124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893EFE-40AF-7B6D-4C9D-AC407205A7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354227"/>
              </p:ext>
            </p:extLst>
          </p:nvPr>
        </p:nvGraphicFramePr>
        <p:xfrm>
          <a:off x="2191689" y="1574800"/>
          <a:ext cx="7338810" cy="45868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7762">
                  <a:extLst>
                    <a:ext uri="{9D8B030D-6E8A-4147-A177-3AD203B41FA5}">
                      <a16:colId xmlns:a16="http://schemas.microsoft.com/office/drawing/2014/main" val="1322032218"/>
                    </a:ext>
                  </a:extLst>
                </a:gridCol>
                <a:gridCol w="1467762">
                  <a:extLst>
                    <a:ext uri="{9D8B030D-6E8A-4147-A177-3AD203B41FA5}">
                      <a16:colId xmlns:a16="http://schemas.microsoft.com/office/drawing/2014/main" val="688730096"/>
                    </a:ext>
                  </a:extLst>
                </a:gridCol>
                <a:gridCol w="1467762">
                  <a:extLst>
                    <a:ext uri="{9D8B030D-6E8A-4147-A177-3AD203B41FA5}">
                      <a16:colId xmlns:a16="http://schemas.microsoft.com/office/drawing/2014/main" val="3969200283"/>
                    </a:ext>
                  </a:extLst>
                </a:gridCol>
                <a:gridCol w="1467762">
                  <a:extLst>
                    <a:ext uri="{9D8B030D-6E8A-4147-A177-3AD203B41FA5}">
                      <a16:colId xmlns:a16="http://schemas.microsoft.com/office/drawing/2014/main" val="2146917153"/>
                    </a:ext>
                  </a:extLst>
                </a:gridCol>
                <a:gridCol w="1467762">
                  <a:extLst>
                    <a:ext uri="{9D8B030D-6E8A-4147-A177-3AD203B41FA5}">
                      <a16:colId xmlns:a16="http://schemas.microsoft.com/office/drawing/2014/main" val="818995569"/>
                    </a:ext>
                  </a:extLst>
                </a:gridCol>
              </a:tblGrid>
              <a:tr h="11391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Chipotle Chicken Soft Taco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£3.40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Pizza Box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6” Pizza, wings and Potato Wedges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£3.75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Moroccan Chicken with Cous </a:t>
                      </a:r>
                      <a:r>
                        <a:rPr lang="en-GB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Cous</a:t>
                      </a: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Moroccan Salad and a Yoghurt and Mint Sauce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£3.40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Giant Yorkshire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Roast gammon, Roast Potatoes, Peas and Gravy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£3.65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Cheese Beef Quarter Pounder Burger with BBQ Sauce and Coleslaw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£3.40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2945300"/>
                  </a:ext>
                </a:extLst>
              </a:tr>
              <a:tr h="16558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Roasted Tomato Gnocchi with Garlic Bread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£3.40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Pizza Box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6” Pizza, wings and Potato Wedges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£3.75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Falafel with Cous </a:t>
                      </a:r>
                      <a:r>
                        <a:rPr lang="en-GB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Cous</a:t>
                      </a: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with Moroccan Salad and a Yoghurt and Mint Sauce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£3.40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BBQ Veggie Sausages with Roast Potatoes, Peas and Gravy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£3.40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Vegetable Burger with Coleslaw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£3.40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305983"/>
                  </a:ext>
                </a:extLst>
              </a:tr>
              <a:tr h="12768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Jacket Potato with Baked beans and Cheese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£2.50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Nacho’s Basket with Sour Cream, Cheese, Salsa and Jalapeno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£2.50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Cut ‘n’ Crush Cheese and Spring Onion Stuffed jacket Potatoes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£2.50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Tomato and Basil Pasta Pot with Garlic Bread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£2.65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Dirty Fries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Cheese and Bacon or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BBQ sauce and Garlic Mayo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£2.25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149980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848925A5-3AA9-2792-A5D1-474627135132}"/>
              </a:ext>
            </a:extLst>
          </p:cNvPr>
          <p:cNvSpPr txBox="1"/>
          <p:nvPr/>
        </p:nvSpPr>
        <p:spPr>
          <a:xfrm rot="16200000">
            <a:off x="9178" y="2740696"/>
            <a:ext cx="843698" cy="235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/>
            <a:r>
              <a:rPr lang="en-GB" sz="1400" b="1" baseline="30000" dirty="0">
                <a:solidFill>
                  <a:schemeClr val="bg1"/>
                </a:solidFill>
                <a:latin typeface="Realist ExtraBold" panose="02000000000000000000" pitchFamily="50" charset="0"/>
              </a:rPr>
              <a:t>fr</a:t>
            </a:r>
            <a:r>
              <a:rPr lang="en-GB" sz="1400" b="1" i="0" u="none" strike="noStrike" baseline="30000" dirty="0">
                <a:solidFill>
                  <a:schemeClr val="bg1"/>
                </a:solidFill>
                <a:latin typeface="Realist ExtraBold" panose="02000000000000000000" pitchFamily="50" charset="0"/>
              </a:rPr>
              <a:t>om £</a:t>
            </a:r>
            <a:r>
              <a:rPr lang="en-GB" sz="1400" b="1" baseline="30000" dirty="0">
                <a:solidFill>
                  <a:schemeClr val="bg1"/>
                </a:solidFill>
                <a:latin typeface="Realist ExtraBold" panose="02000000000000000000" pitchFamily="50" charset="0"/>
              </a:rPr>
              <a:t>3.00</a:t>
            </a:r>
            <a:endParaRPr lang="en-GB" sz="1400" b="0" i="0" u="none" strike="noStrike" baseline="30000" dirty="0">
              <a:solidFill>
                <a:schemeClr val="bg1"/>
              </a:solidFill>
              <a:latin typeface="Realist Medium" panose="02000000000000000000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62FD4A-1C23-D91B-0871-D8611A18573E}"/>
              </a:ext>
            </a:extLst>
          </p:cNvPr>
          <p:cNvSpPr txBox="1"/>
          <p:nvPr/>
        </p:nvSpPr>
        <p:spPr>
          <a:xfrm rot="16200000">
            <a:off x="8289" y="4896292"/>
            <a:ext cx="843698" cy="235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/>
            <a:r>
              <a:rPr lang="en-GB" sz="1400" b="1" baseline="30000" dirty="0">
                <a:solidFill>
                  <a:schemeClr val="bg1"/>
                </a:solidFill>
                <a:latin typeface="Realist ExtraBold" panose="02000000000000000000" pitchFamily="50" charset="0"/>
              </a:rPr>
              <a:t>fr</a:t>
            </a:r>
            <a:r>
              <a:rPr lang="en-GB" sz="1400" b="1" i="0" u="none" strike="noStrike" baseline="30000" dirty="0">
                <a:solidFill>
                  <a:schemeClr val="bg1"/>
                </a:solidFill>
                <a:latin typeface="Realist ExtraBold" panose="02000000000000000000" pitchFamily="50" charset="0"/>
              </a:rPr>
              <a:t>om £</a:t>
            </a:r>
            <a:r>
              <a:rPr lang="en-GB" sz="1400" b="1" baseline="30000" dirty="0">
                <a:solidFill>
                  <a:schemeClr val="bg1"/>
                </a:solidFill>
                <a:latin typeface="Realist ExtraBold" panose="02000000000000000000" pitchFamily="50" charset="0"/>
              </a:rPr>
              <a:t>2.00</a:t>
            </a:r>
            <a:endParaRPr lang="en-GB" sz="1400" b="0" i="0" u="none" strike="noStrike" baseline="30000" dirty="0">
              <a:solidFill>
                <a:schemeClr val="bg1"/>
              </a:solidFill>
              <a:latin typeface="Realist Medium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812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8922</TotalTime>
  <Words>641</Words>
  <Application>Microsoft Office PowerPoint</Application>
  <PresentationFormat>A4 Paper (210x297 mm)</PresentationFormat>
  <Paragraphs>201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Realist ExtraBold</vt:lpstr>
      <vt:lpstr>Realist Medium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Noor Al Banderi</dc:creator>
  <cp:lastModifiedBy>Simon Balle School Catering</cp:lastModifiedBy>
  <cp:revision>15</cp:revision>
  <cp:lastPrinted>2024-07-02T10:25:38Z</cp:lastPrinted>
  <dcterms:created xsi:type="dcterms:W3CDTF">2023-10-24T09:14:52Z</dcterms:created>
  <dcterms:modified xsi:type="dcterms:W3CDTF">2024-07-12T11:52:31Z</dcterms:modified>
</cp:coreProperties>
</file>