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000"/>
    <a:srgbClr val="656668"/>
    <a:srgbClr val="1DA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21"/>
    <p:restoredTop sz="94658"/>
  </p:normalViewPr>
  <p:slideViewPr>
    <p:cSldViewPr snapToGrid="0" snapToObjects="1">
      <p:cViewPr varScale="1">
        <p:scale>
          <a:sx n="108" d="100"/>
          <a:sy n="108" d="100"/>
        </p:scale>
        <p:origin x="10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82A95-1E55-469A-A304-430538C34CBB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AD5D1-3916-44CA-AF02-97076CA86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008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AD5D1-3916-44CA-AF02-97076CA86FA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749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AD5D1-3916-44CA-AF02-97076CA86FA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656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AD5D1-3916-44CA-AF02-97076CA86FA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057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AD5D1-3916-44CA-AF02-97076CA86FA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063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6257-F35A-464B-8E05-18A3B2E389FE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2FA0-3A40-B24E-8C1D-F3D450C60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07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6257-F35A-464B-8E05-18A3B2E389FE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2FA0-3A40-B24E-8C1D-F3D450C60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60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6257-F35A-464B-8E05-18A3B2E389FE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2FA0-3A40-B24E-8C1D-F3D450C60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01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6257-F35A-464B-8E05-18A3B2E389FE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2FA0-3A40-B24E-8C1D-F3D450C60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64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6257-F35A-464B-8E05-18A3B2E389FE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2FA0-3A40-B24E-8C1D-F3D450C60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3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6257-F35A-464B-8E05-18A3B2E389FE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2FA0-3A40-B24E-8C1D-F3D450C60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2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6257-F35A-464B-8E05-18A3B2E389FE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2FA0-3A40-B24E-8C1D-F3D450C60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06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6257-F35A-464B-8E05-18A3B2E389FE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2FA0-3A40-B24E-8C1D-F3D450C60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42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6257-F35A-464B-8E05-18A3B2E389FE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2FA0-3A40-B24E-8C1D-F3D450C60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9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6257-F35A-464B-8E05-18A3B2E389FE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2FA0-3A40-B24E-8C1D-F3D450C60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30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6257-F35A-464B-8E05-18A3B2E389FE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E2FA0-3A40-B24E-8C1D-F3D450C60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F6257-F35A-464B-8E05-18A3B2E389FE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E2FA0-3A40-B24E-8C1D-F3D450C60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7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FC53C7C-A9C3-5A42-96FB-AF5C9EE4B6FE}"/>
              </a:ext>
            </a:extLst>
          </p:cNvPr>
          <p:cNvSpPr txBox="1"/>
          <p:nvPr/>
        </p:nvSpPr>
        <p:spPr>
          <a:xfrm>
            <a:off x="5424488" y="6472488"/>
            <a:ext cx="1575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rgbClr val="F0A000"/>
                </a:solidFill>
              </a:rPr>
              <a:t>From £1.15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C9962C-1439-8C4C-AADB-6B98E85AA481}"/>
              </a:ext>
            </a:extLst>
          </p:cNvPr>
          <p:cNvSpPr/>
          <p:nvPr/>
        </p:nvSpPr>
        <p:spPr>
          <a:xfrm>
            <a:off x="5325838" y="4126410"/>
            <a:ext cx="177234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b="1" dirty="0">
                <a:solidFill>
                  <a:srgbClr val="F0A000"/>
                </a:solidFill>
                <a:effectLst/>
              </a:rPr>
              <a:t>MONDAY </a:t>
            </a:r>
            <a:br>
              <a:rPr lang="en-GB" sz="800" b="1" dirty="0">
                <a:solidFill>
                  <a:srgbClr val="A8C757"/>
                </a:solidFill>
                <a:effectLst/>
              </a:rPr>
            </a:b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Chocolate Sponge and Chocolate Sauce </a:t>
            </a:r>
            <a:r>
              <a:rPr lang="en-GB" sz="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G,So,Mk,E</a:t>
            </a:r>
            <a:r>
              <a:rPr lang="en-GB" sz="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GB" sz="400" b="1" dirty="0">
                <a:solidFill>
                  <a:srgbClr val="F0A000"/>
                </a:solidFill>
                <a:effectLst/>
              </a:rPr>
              <a:t> </a:t>
            </a:r>
          </a:p>
          <a:p>
            <a:pPr algn="ctr"/>
            <a:r>
              <a:rPr lang="en-GB" sz="800" b="1" dirty="0">
                <a:solidFill>
                  <a:srgbClr val="F0A000"/>
                </a:solidFill>
                <a:effectLst/>
              </a:rPr>
              <a:t>TUESDAY</a:t>
            </a:r>
            <a:endParaRPr lang="en-GB" sz="800" b="0" dirty="0">
              <a:solidFill>
                <a:srgbClr val="F0A000"/>
              </a:solidFill>
              <a:effectLst/>
            </a:endParaRPr>
          </a:p>
          <a:p>
            <a:pPr algn="ctr"/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Bread and Butter Pudding with Custard </a:t>
            </a:r>
            <a:r>
              <a:rPr lang="en-GB" sz="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G,Su,So,Mk,E</a:t>
            </a:r>
            <a:r>
              <a:rPr lang="en-GB" sz="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GB" sz="400" b="1" dirty="0">
                <a:solidFill>
                  <a:srgbClr val="F0A000"/>
                </a:solidFill>
                <a:effectLst/>
              </a:rPr>
              <a:t> </a:t>
            </a:r>
          </a:p>
          <a:p>
            <a:pPr algn="ctr"/>
            <a:r>
              <a:rPr lang="en-GB" sz="800" b="1" dirty="0">
                <a:solidFill>
                  <a:srgbClr val="F0A000"/>
                </a:solidFill>
                <a:effectLst/>
              </a:rPr>
              <a:t>WEDNESDAY </a:t>
            </a:r>
            <a:r>
              <a:rPr lang="en-GB" sz="800" b="0" dirty="0">
                <a:solidFill>
                  <a:srgbClr val="F0A000"/>
                </a:solidFill>
                <a:effectLst/>
              </a:rPr>
              <a:t> </a:t>
            </a:r>
            <a:endParaRPr lang="en-GB" sz="800" b="0" dirty="0">
              <a:solidFill>
                <a:srgbClr val="F0A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Raspberry Jam and Coconut Sponge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G,Su,So,Mk,E</a:t>
            </a:r>
            <a:r>
              <a:rPr lang="en-GB" sz="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400" b="1" dirty="0">
                <a:solidFill>
                  <a:srgbClr val="F0A000"/>
                </a:solidFill>
                <a:effectLst/>
              </a:rPr>
              <a:t> </a:t>
            </a:r>
          </a:p>
          <a:p>
            <a:pPr algn="ctr"/>
            <a:r>
              <a:rPr lang="en-GB" sz="800" b="1" dirty="0">
                <a:solidFill>
                  <a:srgbClr val="F0A000"/>
                </a:solidFill>
                <a:effectLst/>
              </a:rPr>
              <a:t>THURSDAY</a:t>
            </a:r>
            <a:endParaRPr lang="en-GB" sz="800" b="0" dirty="0">
              <a:solidFill>
                <a:srgbClr val="F0A000"/>
              </a:solidFill>
              <a:effectLst/>
            </a:endParaRPr>
          </a:p>
          <a:p>
            <a:pPr algn="ctr"/>
            <a:r>
              <a:rPr lang="en-GB" sz="800" b="0" dirty="0">
                <a:solidFill>
                  <a:schemeClr val="tx1"/>
                </a:solidFill>
                <a:effectLst/>
              </a:rPr>
              <a:t> </a:t>
            </a: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Winter Berry Cheesecake </a:t>
            </a:r>
          </a:p>
          <a:p>
            <a:pPr algn="ctr"/>
            <a:r>
              <a:rPr lang="en-GB" sz="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G,Mk,E</a:t>
            </a:r>
            <a:r>
              <a:rPr lang="en-GB" sz="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400" b="1" dirty="0">
                <a:solidFill>
                  <a:srgbClr val="F0A000"/>
                </a:solidFill>
              </a:rPr>
              <a:t> </a:t>
            </a:r>
          </a:p>
          <a:p>
            <a:pPr algn="ctr"/>
            <a:r>
              <a:rPr lang="en-GB" sz="800" b="1" dirty="0">
                <a:solidFill>
                  <a:srgbClr val="F0A000"/>
                </a:solidFill>
              </a:rPr>
              <a:t>FRIDAY</a:t>
            </a:r>
            <a:endParaRPr lang="en-GB" sz="800" b="0" dirty="0">
              <a:solidFill>
                <a:srgbClr val="F0A000"/>
              </a:solidFill>
              <a:effectLst/>
            </a:endParaRPr>
          </a:p>
          <a:p>
            <a:pPr algn="ctr"/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Apple and Mixed Berry Crumble</a:t>
            </a:r>
          </a:p>
          <a:p>
            <a:pPr algn="ctr"/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Custard </a:t>
            </a:r>
            <a:r>
              <a:rPr lang="en-GB" sz="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G,So,Mk,E</a:t>
            </a:r>
            <a:r>
              <a:rPr lang="en-GB" sz="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F7B55BC-B0F9-AB8C-8180-0DB6ACD43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646225"/>
              </p:ext>
            </p:extLst>
          </p:nvPr>
        </p:nvGraphicFramePr>
        <p:xfrm>
          <a:off x="134711" y="914400"/>
          <a:ext cx="7564210" cy="22819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7325">
                  <a:extLst>
                    <a:ext uri="{9D8B030D-6E8A-4147-A177-3AD203B41FA5}">
                      <a16:colId xmlns:a16="http://schemas.microsoft.com/office/drawing/2014/main" val="2219491278"/>
                    </a:ext>
                  </a:extLst>
                </a:gridCol>
                <a:gridCol w="1551214">
                  <a:extLst>
                    <a:ext uri="{9D8B030D-6E8A-4147-A177-3AD203B41FA5}">
                      <a16:colId xmlns:a16="http://schemas.microsoft.com/office/drawing/2014/main" val="263824912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184243806"/>
                    </a:ext>
                  </a:extLst>
                </a:gridCol>
                <a:gridCol w="1547132">
                  <a:extLst>
                    <a:ext uri="{9D8B030D-6E8A-4147-A177-3AD203B41FA5}">
                      <a16:colId xmlns:a16="http://schemas.microsoft.com/office/drawing/2014/main" val="1490439424"/>
                    </a:ext>
                  </a:extLst>
                </a:gridCol>
                <a:gridCol w="1465489">
                  <a:extLst>
                    <a:ext uri="{9D8B030D-6E8A-4147-A177-3AD203B41FA5}">
                      <a16:colId xmlns:a16="http://schemas.microsoft.com/office/drawing/2014/main" val="4258597084"/>
                    </a:ext>
                  </a:extLst>
                </a:gridCol>
              </a:tblGrid>
              <a:tr h="11955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Mexican Chilli Beef Con Carne with Steamed Rice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</a:t>
                      </a:r>
                      <a:r>
                        <a:rPr lang="en-GB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Sour Cream </a:t>
                      </a:r>
                      <a:r>
                        <a:rPr lang="en-GB" sz="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(Mk)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Extras</a:t>
                      </a:r>
                      <a:endParaRPr lang="en-GB" sz="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Nachos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Sweetcorn and Peppers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Chicken Jalfrezi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Roasted Aubergine, Tofu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Tomato Curry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G,So,Mk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Lentil and Cauliflower Dahl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Pilau Rice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Raita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(Mk)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Mango Chutney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Extra</a:t>
                      </a:r>
                      <a:endParaRPr lang="en-GB" sz="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Naan bread</a:t>
                      </a:r>
                      <a:r>
                        <a:rPr lang="en-GB" sz="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(G)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Onion Bhaji </a:t>
                      </a:r>
                      <a:r>
                        <a:rPr lang="en-GB" sz="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</a:p>
                  </a:txBody>
                  <a:tcPr marL="33342" marR="3334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Sticky Jerk Chicken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Pineapple Salsa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(Su)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Jamaican Stew Pork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(G,F)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Caribbean Butternut Squash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Black Bean Stew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Coconut Rice and Peas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(Su)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Papaya Coleslaw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33342" marR="3334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Butchers Pork Sausages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Gravy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G,Su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Onion Chutney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Su,So,Mu,L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Carrots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Broccoli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Creamy Mashed Potato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Battered Fish Fillet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(G,F)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Cheese &amp; Onion Patty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75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G,So,Mk,E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Sausage Dogs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75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G,Su,Se,Mu,E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Cheese, Tomato and Roasted Onion Quiche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75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G,Mk,E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Oven Baked Chips</a:t>
                      </a:r>
                      <a:endParaRPr lang="en-GB" sz="7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Garden Peas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Mushy Peas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Bean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Spicy Curry Sauce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(Mk) 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Chunky Tartare sauce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Ketchup and Lemon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5944204"/>
                  </a:ext>
                </a:extLst>
              </a:tr>
              <a:tr h="10863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Vegan Chilli with Steamed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Rice and Vegan Sour Cream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So,Mu,Ce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Extras</a:t>
                      </a:r>
                      <a:endParaRPr lang="en-GB" sz="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Nachos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Sweetcorn and Peppers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81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Vegetarian Sausages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G,Ce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Onion Chutney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Su,So,Mu,L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Carrots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Broccoli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Creamy Mashed Potato</a:t>
                      </a:r>
                    </a:p>
                  </a:txBody>
                  <a:tcPr marL="68580" marR="68580" marT="0" marB="0" anchor="ctr"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35241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8633DFB-A746-CD96-944A-15B16B2E5E65}"/>
              </a:ext>
            </a:extLst>
          </p:cNvPr>
          <p:cNvSpPr txBox="1"/>
          <p:nvPr/>
        </p:nvSpPr>
        <p:spPr>
          <a:xfrm>
            <a:off x="3524839" y="420857"/>
            <a:ext cx="20437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rgbClr val="656668"/>
                </a:solidFill>
              </a:rPr>
              <a:t>02/09, 30/09, 04/11, 02/12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729F6F-C38C-4CA7-357C-9A470815CD1B}"/>
              </a:ext>
            </a:extLst>
          </p:cNvPr>
          <p:cNvSpPr txBox="1"/>
          <p:nvPr/>
        </p:nvSpPr>
        <p:spPr>
          <a:xfrm>
            <a:off x="1992085" y="3602386"/>
            <a:ext cx="2543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rgbClr val="F0A000"/>
                </a:solidFill>
              </a:rPr>
              <a:t>Check out what’s on offer today, available for free school meals!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C4237A-19E8-9BEC-CF3C-A7F9882DC985}"/>
              </a:ext>
            </a:extLst>
          </p:cNvPr>
          <p:cNvSpPr txBox="1"/>
          <p:nvPr/>
        </p:nvSpPr>
        <p:spPr>
          <a:xfrm>
            <a:off x="2134960" y="4742591"/>
            <a:ext cx="11062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rgbClr val="F0A000"/>
                </a:solidFill>
              </a:rPr>
              <a:t>From £2.55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D4470-F110-4D7F-E4CE-4043D1811771}"/>
              </a:ext>
            </a:extLst>
          </p:cNvPr>
          <p:cNvSpPr txBox="1"/>
          <p:nvPr/>
        </p:nvSpPr>
        <p:spPr>
          <a:xfrm>
            <a:off x="2341774" y="30643"/>
            <a:ext cx="1575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F0A000"/>
                </a:solidFill>
              </a:rPr>
              <a:t>From £2.55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494064-9E9D-A34C-B409-8F736C8B6A8D}"/>
              </a:ext>
            </a:extLst>
          </p:cNvPr>
          <p:cNvSpPr txBox="1"/>
          <p:nvPr/>
        </p:nvSpPr>
        <p:spPr>
          <a:xfrm>
            <a:off x="349940" y="3605731"/>
            <a:ext cx="1796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656668"/>
                </a:solidFill>
              </a:rPr>
              <a:t>Only £3.03</a:t>
            </a:r>
            <a:endParaRPr lang="en-GB" sz="2400" b="1" dirty="0">
              <a:solidFill>
                <a:srgbClr val="656668"/>
              </a:solidFill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733C1B0-E52D-1FFD-F775-03C8D30368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316311"/>
              </p:ext>
            </p:extLst>
          </p:nvPr>
        </p:nvGraphicFramePr>
        <p:xfrm>
          <a:off x="179614" y="5224084"/>
          <a:ext cx="4400550" cy="1510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840">
                  <a:extLst>
                    <a:ext uri="{9D8B030D-6E8A-4147-A177-3AD203B41FA5}">
                      <a16:colId xmlns:a16="http://schemas.microsoft.com/office/drawing/2014/main" val="2420446914"/>
                    </a:ext>
                  </a:extLst>
                </a:gridCol>
                <a:gridCol w="922564">
                  <a:extLst>
                    <a:ext uri="{9D8B030D-6E8A-4147-A177-3AD203B41FA5}">
                      <a16:colId xmlns:a16="http://schemas.microsoft.com/office/drawing/2014/main" val="80891071"/>
                    </a:ext>
                  </a:extLst>
                </a:gridCol>
                <a:gridCol w="902153">
                  <a:extLst>
                    <a:ext uri="{9D8B030D-6E8A-4147-A177-3AD203B41FA5}">
                      <a16:colId xmlns:a16="http://schemas.microsoft.com/office/drawing/2014/main" val="3932478420"/>
                    </a:ext>
                  </a:extLst>
                </a:gridCol>
                <a:gridCol w="910318">
                  <a:extLst>
                    <a:ext uri="{9D8B030D-6E8A-4147-A177-3AD203B41FA5}">
                      <a16:colId xmlns:a16="http://schemas.microsoft.com/office/drawing/2014/main" val="1681936903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480687640"/>
                    </a:ext>
                  </a:extLst>
                </a:gridCol>
              </a:tblGrid>
              <a:tr h="15100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Stir Fry Noodles with Teriyaki Chicken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G,Su,So,E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 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Cheese and Tomato Pizza Slice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Spicy, Sticky Korean Chicken Meatballs with Noodles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GB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G,So,Se,E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GB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Chicken Pad Thai Wrap with Sweet Chilli Sauce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(E,G)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Love Joes Bombay Burrito with Indian Chicken 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G,Mu,Mk,E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839844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4EB85EB-006E-A13C-A5B8-5D633E9491A4}"/>
              </a:ext>
            </a:extLst>
          </p:cNvPr>
          <p:cNvSpPr txBox="1"/>
          <p:nvPr/>
        </p:nvSpPr>
        <p:spPr>
          <a:xfrm>
            <a:off x="8569099" y="4709505"/>
            <a:ext cx="11668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i="1" dirty="0">
                <a:solidFill>
                  <a:srgbClr val="F0A000"/>
                </a:solidFill>
              </a:rPr>
              <a:t>From £0.00</a:t>
            </a:r>
          </a:p>
        </p:txBody>
      </p:sp>
    </p:spTree>
    <p:extLst>
      <p:ext uri="{BB962C8B-B14F-4D97-AF65-F5344CB8AC3E}">
        <p14:creationId xmlns:p14="http://schemas.microsoft.com/office/powerpoint/2010/main" val="1052833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FC53C7C-A9C3-5A42-96FB-AF5C9EE4B6FE}"/>
              </a:ext>
            </a:extLst>
          </p:cNvPr>
          <p:cNvSpPr txBox="1"/>
          <p:nvPr/>
        </p:nvSpPr>
        <p:spPr>
          <a:xfrm>
            <a:off x="5424488" y="6449272"/>
            <a:ext cx="1575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rgbClr val="F0A000"/>
                </a:solidFill>
              </a:rPr>
              <a:t>From £1.15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C9962C-1439-8C4C-AADB-6B98E85AA481}"/>
              </a:ext>
            </a:extLst>
          </p:cNvPr>
          <p:cNvSpPr/>
          <p:nvPr/>
        </p:nvSpPr>
        <p:spPr>
          <a:xfrm>
            <a:off x="5282642" y="4126410"/>
            <a:ext cx="1858733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GB" sz="800" b="1" dirty="0">
                <a:solidFill>
                  <a:srgbClr val="F0A000"/>
                </a:solidFill>
                <a:effectLst/>
              </a:rPr>
              <a:t>MONDAY </a:t>
            </a:r>
            <a:br>
              <a:rPr lang="en-GB" sz="800" b="1" dirty="0">
                <a:solidFill>
                  <a:srgbClr val="A8C757"/>
                </a:solidFill>
                <a:effectLst/>
              </a:rPr>
            </a:br>
            <a:r>
              <a:rPr lang="en-GB" sz="800" b="0" dirty="0">
                <a:solidFill>
                  <a:schemeClr val="tx1"/>
                </a:solidFill>
                <a:effectLst/>
              </a:rPr>
              <a:t>Sticky Lemon Sponge 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GB" sz="800" b="0" dirty="0">
                <a:solidFill>
                  <a:schemeClr val="tx1"/>
                </a:solidFill>
                <a:effectLst/>
              </a:rPr>
              <a:t>with Custard </a:t>
            </a:r>
            <a:r>
              <a:rPr lang="en-GB" sz="800" b="1" dirty="0">
                <a:solidFill>
                  <a:schemeClr val="tx1"/>
                </a:solidFill>
                <a:effectLst/>
              </a:rPr>
              <a:t>(</a:t>
            </a:r>
            <a:r>
              <a:rPr lang="en-GB" sz="800" b="1" dirty="0" err="1">
                <a:solidFill>
                  <a:schemeClr val="tx1"/>
                </a:solidFill>
                <a:effectLst/>
              </a:rPr>
              <a:t>G,So,Mk,E</a:t>
            </a:r>
            <a:r>
              <a:rPr lang="en-GB" sz="800" b="1" dirty="0">
                <a:solidFill>
                  <a:schemeClr val="tx1"/>
                </a:solidFill>
                <a:effectLst/>
              </a:rPr>
              <a:t>)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GB" sz="600" b="1" dirty="0">
                <a:solidFill>
                  <a:srgbClr val="F0A000"/>
                </a:solidFill>
                <a:effectLst/>
              </a:rPr>
              <a:t> 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GB" sz="800" b="1" dirty="0">
                <a:solidFill>
                  <a:srgbClr val="F0A000"/>
                </a:solidFill>
                <a:effectLst/>
              </a:rPr>
              <a:t>TUESDAY</a:t>
            </a:r>
            <a:endParaRPr lang="en-GB" sz="800" b="0" dirty="0">
              <a:solidFill>
                <a:srgbClr val="F0A000"/>
              </a:solidFill>
              <a:effectLst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GB" sz="800" b="0" dirty="0">
                <a:solidFill>
                  <a:schemeClr val="tx1"/>
                </a:solidFill>
                <a:effectLst/>
              </a:rPr>
              <a:t> </a:t>
            </a:r>
            <a:r>
              <a:rPr lang="pt-BR" sz="800" b="0" dirty="0">
                <a:solidFill>
                  <a:schemeClr val="tx1"/>
                </a:solidFill>
                <a:effectLst/>
              </a:rPr>
              <a:t>Carrot Cake </a:t>
            </a:r>
            <a:r>
              <a:rPr lang="pt-BR" sz="800" b="1" dirty="0">
                <a:solidFill>
                  <a:schemeClr val="tx1"/>
                </a:solidFill>
                <a:effectLst/>
              </a:rPr>
              <a:t>(G,Mk,E)</a:t>
            </a:r>
          </a:p>
          <a:p>
            <a:pPr algn="ctr"/>
            <a:r>
              <a:rPr lang="en-GB" sz="700" b="1" dirty="0">
                <a:solidFill>
                  <a:srgbClr val="F0A000"/>
                </a:solidFill>
                <a:effectLst/>
              </a:rPr>
              <a:t> 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GB" sz="800" b="1" dirty="0">
                <a:solidFill>
                  <a:srgbClr val="F0A000"/>
                </a:solidFill>
                <a:effectLst/>
              </a:rPr>
              <a:t>WEDNESDAY </a:t>
            </a:r>
            <a:r>
              <a:rPr lang="en-GB" sz="800" b="0" dirty="0">
                <a:solidFill>
                  <a:srgbClr val="F0A000"/>
                </a:solidFill>
                <a:effectLst/>
              </a:rPr>
              <a:t> </a:t>
            </a:r>
            <a:endParaRPr lang="en-GB" sz="800" b="0" dirty="0">
              <a:solidFill>
                <a:srgbClr val="F0A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dirty="0">
                <a:solidFill>
                  <a:schemeClr val="tx1"/>
                </a:solidFill>
                <a:effectLst/>
              </a:rPr>
              <a:t>Dutch Apple Caramel Tart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dirty="0">
                <a:solidFill>
                  <a:schemeClr val="tx1"/>
                </a:solidFill>
                <a:effectLst/>
              </a:rPr>
              <a:t>with Custard </a:t>
            </a:r>
            <a:r>
              <a:rPr lang="en-GB" sz="800" b="1" dirty="0">
                <a:solidFill>
                  <a:schemeClr val="tx1"/>
                </a:solidFill>
                <a:effectLst/>
              </a:rPr>
              <a:t>(</a:t>
            </a:r>
            <a:r>
              <a:rPr lang="en-GB" sz="800" b="1" dirty="0" err="1">
                <a:solidFill>
                  <a:schemeClr val="tx1"/>
                </a:solidFill>
                <a:effectLst/>
              </a:rPr>
              <a:t>G,So,Mk,E</a:t>
            </a:r>
            <a:r>
              <a:rPr lang="en-GB" sz="800" b="1" dirty="0">
                <a:solidFill>
                  <a:schemeClr val="tx1"/>
                </a:solidFill>
                <a:effectLst/>
              </a:rPr>
              <a:t>)</a:t>
            </a:r>
          </a:p>
          <a:p>
            <a:pPr algn="ctr"/>
            <a:r>
              <a:rPr lang="en-GB" sz="700" b="1" dirty="0">
                <a:solidFill>
                  <a:srgbClr val="F0A000"/>
                </a:solidFill>
                <a:effectLst/>
              </a:rPr>
              <a:t> 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GB" sz="800" b="1" dirty="0">
                <a:solidFill>
                  <a:srgbClr val="F0A000"/>
                </a:solidFill>
                <a:effectLst/>
              </a:rPr>
              <a:t>THURSDAY</a:t>
            </a:r>
            <a:endParaRPr lang="en-GB" sz="800" b="0" dirty="0">
              <a:solidFill>
                <a:srgbClr val="F0A000"/>
              </a:solidFill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dirty="0">
                <a:solidFill>
                  <a:schemeClr val="tx1"/>
                </a:solidFill>
                <a:effectLst/>
              </a:rPr>
              <a:t> Pear and Apricot Crumble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dirty="0">
                <a:solidFill>
                  <a:schemeClr val="tx1"/>
                </a:solidFill>
                <a:effectLst/>
              </a:rPr>
              <a:t>with Custard </a:t>
            </a:r>
            <a:r>
              <a:rPr lang="en-GB" sz="800" b="1" dirty="0">
                <a:solidFill>
                  <a:schemeClr val="tx1"/>
                </a:solidFill>
                <a:effectLst/>
              </a:rPr>
              <a:t>(</a:t>
            </a:r>
            <a:r>
              <a:rPr lang="en-GB" sz="800" b="1" dirty="0" err="1">
                <a:solidFill>
                  <a:schemeClr val="tx1"/>
                </a:solidFill>
                <a:effectLst/>
              </a:rPr>
              <a:t>G,So,Mk,E</a:t>
            </a:r>
            <a:r>
              <a:rPr lang="en-GB" sz="800" b="1" dirty="0">
                <a:solidFill>
                  <a:schemeClr val="tx1"/>
                </a:solidFill>
                <a:effectLst/>
              </a:rPr>
              <a:t>)</a:t>
            </a:r>
          </a:p>
          <a:p>
            <a:pPr algn="ctr"/>
            <a:r>
              <a:rPr lang="en-GB" sz="700" b="1" dirty="0">
                <a:solidFill>
                  <a:srgbClr val="F0A000"/>
                </a:solidFill>
                <a:effectLst/>
              </a:rPr>
              <a:t> </a:t>
            </a:r>
            <a:endParaRPr lang="en-GB" sz="800" b="1" dirty="0">
              <a:solidFill>
                <a:srgbClr val="F0A000"/>
              </a:solidFill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GB" sz="800" b="1" dirty="0">
                <a:solidFill>
                  <a:srgbClr val="F0A000"/>
                </a:solidFill>
              </a:rPr>
              <a:t>FRIDAY</a:t>
            </a:r>
            <a:endParaRPr lang="en-GB" sz="800" b="0" dirty="0">
              <a:solidFill>
                <a:srgbClr val="F0A000"/>
              </a:solidFill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dirty="0">
                <a:solidFill>
                  <a:schemeClr val="tx1"/>
                </a:solidFill>
                <a:effectLst/>
              </a:rPr>
              <a:t>Rice Pudding with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dirty="0">
                <a:solidFill>
                  <a:schemeClr val="tx1"/>
                </a:solidFill>
                <a:effectLst/>
              </a:rPr>
              <a:t>Raspberry Sauce </a:t>
            </a:r>
            <a:r>
              <a:rPr lang="en-GB" sz="800" b="1" dirty="0">
                <a:solidFill>
                  <a:schemeClr val="tx1"/>
                </a:solidFill>
                <a:effectLst/>
              </a:rPr>
              <a:t>(Mk)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F7B55BC-B0F9-AB8C-8180-0DB6ACD43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368718"/>
              </p:ext>
            </p:extLst>
          </p:nvPr>
        </p:nvGraphicFramePr>
        <p:xfrm>
          <a:off x="134711" y="914400"/>
          <a:ext cx="7564210" cy="22533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7325">
                  <a:extLst>
                    <a:ext uri="{9D8B030D-6E8A-4147-A177-3AD203B41FA5}">
                      <a16:colId xmlns:a16="http://schemas.microsoft.com/office/drawing/2014/main" val="2219491278"/>
                    </a:ext>
                  </a:extLst>
                </a:gridCol>
                <a:gridCol w="1551214">
                  <a:extLst>
                    <a:ext uri="{9D8B030D-6E8A-4147-A177-3AD203B41FA5}">
                      <a16:colId xmlns:a16="http://schemas.microsoft.com/office/drawing/2014/main" val="263824912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184243806"/>
                    </a:ext>
                  </a:extLst>
                </a:gridCol>
                <a:gridCol w="1547132">
                  <a:extLst>
                    <a:ext uri="{9D8B030D-6E8A-4147-A177-3AD203B41FA5}">
                      <a16:colId xmlns:a16="http://schemas.microsoft.com/office/drawing/2014/main" val="1490439424"/>
                    </a:ext>
                  </a:extLst>
                </a:gridCol>
                <a:gridCol w="1465489">
                  <a:extLst>
                    <a:ext uri="{9D8B030D-6E8A-4147-A177-3AD203B41FA5}">
                      <a16:colId xmlns:a16="http://schemas.microsoft.com/office/drawing/2014/main" val="4258597084"/>
                    </a:ext>
                  </a:extLst>
                </a:gridCol>
              </a:tblGrid>
              <a:tr h="11977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Spanish Style Pork with Chorizo, Chickpeas and New Potatoes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(Mk)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Green Beans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Extras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Garlic Bread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G,So,Mk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Quarter Pounder Beef Burger in a Sesame Bun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GB" sz="75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G,So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Spicy Chicken Burger in a Sesame Bun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GB" sz="75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G,Se,Mu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Falafel Burger in a Sesame Bun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GB" sz="75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G,Se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75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Add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Mayonnaise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(E)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Shredded Iceberg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Fried Onions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Ketchup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Sweetcorn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BBQ Beans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GB" sz="75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Su,So,G,Ce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Baked Potato Wedges</a:t>
                      </a:r>
                    </a:p>
                  </a:txBody>
                  <a:tcPr marL="33342" marR="3334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Thyme Roast Chicken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with Roast Gravy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VEGAN Beetroot &amp; Squash Wellington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G,So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Sage &amp; Onion Stuffing Balls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(G)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Roast Potatoes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Roast Cauliflower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Steamed Leeks and Peas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Extras</a:t>
                      </a: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Yorkshire Pudding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G,Mk,E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33342" marR="3334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Slow Cooked Beef Lasagne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Topped with Mozzarella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G,Mk,E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Chef Salad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Coleslaw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(E)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Extra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Focaccia Fingers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(G)</a:t>
                      </a:r>
                    </a:p>
                  </a:txBody>
                  <a:tcPr marL="33342" marR="3334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75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75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Battered Fish Fillet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(G,F)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Jumbo Sausage Roll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G,Su,So,Mk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Sausage Dogs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G,Su,Se,Mu,E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Baked Mac and Cheese with Crunchy Topping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G,MSo,Mk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Oven Baked Chips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Garden Peas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Mushy Peas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Baked Bean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Spicy Curry Sauce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(Mk)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Chunky Tartare Sauce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(E)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Ketchup and Lemon</a:t>
                      </a:r>
                    </a:p>
                  </a:txBody>
                  <a:tcPr marL="33342" marR="3334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5944204"/>
                  </a:ext>
                </a:extLst>
              </a:tr>
              <a:tr h="10556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Oven Baked Gnocchi with Tomato, Mozzarella and Pesto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Green Beans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Extras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Garlic Bread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G,So,Mk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81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Mediterranean Vegetable Lasagne Topped with Mozzarella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G,Mk,E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Chef Salad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Coleslaw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(E)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Extra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Focaccia Fingers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(G)</a:t>
                      </a:r>
                    </a:p>
                  </a:txBody>
                  <a:tcPr marL="33342" marR="33342" marT="0" marB="0" anchor="ctr">
                    <a:lnL w="38100" cmpd="sng">
                      <a:noFill/>
                    </a:lnL>
                    <a:lnR w="381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92361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8633DFB-A746-CD96-944A-15B16B2E5E65}"/>
              </a:ext>
            </a:extLst>
          </p:cNvPr>
          <p:cNvSpPr txBox="1"/>
          <p:nvPr/>
        </p:nvSpPr>
        <p:spPr>
          <a:xfrm>
            <a:off x="3524839" y="420857"/>
            <a:ext cx="20437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rgbClr val="656668"/>
                </a:solidFill>
              </a:rPr>
              <a:t>09/09, 07/10, 11/11, 09/12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729F6F-C38C-4CA7-357C-9A470815CD1B}"/>
              </a:ext>
            </a:extLst>
          </p:cNvPr>
          <p:cNvSpPr txBox="1"/>
          <p:nvPr/>
        </p:nvSpPr>
        <p:spPr>
          <a:xfrm>
            <a:off x="1992086" y="3602386"/>
            <a:ext cx="21254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rgbClr val="F0A000"/>
                </a:solidFill>
              </a:rPr>
              <a:t>Check out what’s on offer today, available for free school meals!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C4237A-19E8-9BEC-CF3C-A7F9882DC985}"/>
              </a:ext>
            </a:extLst>
          </p:cNvPr>
          <p:cNvSpPr txBox="1"/>
          <p:nvPr/>
        </p:nvSpPr>
        <p:spPr>
          <a:xfrm>
            <a:off x="2134960" y="4742591"/>
            <a:ext cx="11062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rgbClr val="F0A000"/>
                </a:solidFill>
              </a:rPr>
              <a:t>From £2.55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D4470-F110-4D7F-E4CE-4043D1811771}"/>
              </a:ext>
            </a:extLst>
          </p:cNvPr>
          <p:cNvSpPr txBox="1"/>
          <p:nvPr/>
        </p:nvSpPr>
        <p:spPr>
          <a:xfrm>
            <a:off x="2341774" y="30643"/>
            <a:ext cx="1575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F0A000"/>
                </a:solidFill>
              </a:rPr>
              <a:t>From £2.55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494064-9E9D-A34C-B409-8F736C8B6A8D}"/>
              </a:ext>
            </a:extLst>
          </p:cNvPr>
          <p:cNvSpPr txBox="1"/>
          <p:nvPr/>
        </p:nvSpPr>
        <p:spPr>
          <a:xfrm>
            <a:off x="349940" y="3605731"/>
            <a:ext cx="1796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656668"/>
                </a:solidFill>
              </a:rPr>
              <a:t>Only £3.03</a:t>
            </a:r>
            <a:endParaRPr lang="en-GB" sz="2400" b="1" dirty="0">
              <a:solidFill>
                <a:srgbClr val="656668"/>
              </a:solidFill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733C1B0-E52D-1FFD-F775-03C8D30368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529634"/>
              </p:ext>
            </p:extLst>
          </p:nvPr>
        </p:nvGraphicFramePr>
        <p:xfrm>
          <a:off x="168676" y="5224084"/>
          <a:ext cx="4411488" cy="1510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778">
                  <a:extLst>
                    <a:ext uri="{9D8B030D-6E8A-4147-A177-3AD203B41FA5}">
                      <a16:colId xmlns:a16="http://schemas.microsoft.com/office/drawing/2014/main" val="2420446914"/>
                    </a:ext>
                  </a:extLst>
                </a:gridCol>
                <a:gridCol w="922564">
                  <a:extLst>
                    <a:ext uri="{9D8B030D-6E8A-4147-A177-3AD203B41FA5}">
                      <a16:colId xmlns:a16="http://schemas.microsoft.com/office/drawing/2014/main" val="80891071"/>
                    </a:ext>
                  </a:extLst>
                </a:gridCol>
                <a:gridCol w="902153">
                  <a:extLst>
                    <a:ext uri="{9D8B030D-6E8A-4147-A177-3AD203B41FA5}">
                      <a16:colId xmlns:a16="http://schemas.microsoft.com/office/drawing/2014/main" val="3932478420"/>
                    </a:ext>
                  </a:extLst>
                </a:gridCol>
                <a:gridCol w="910318">
                  <a:extLst>
                    <a:ext uri="{9D8B030D-6E8A-4147-A177-3AD203B41FA5}">
                      <a16:colId xmlns:a16="http://schemas.microsoft.com/office/drawing/2014/main" val="1681936903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480687640"/>
                    </a:ext>
                  </a:extLst>
                </a:gridCol>
              </a:tblGrid>
              <a:tr h="15100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Love Joes Tandoori Chicken with Mango Chutney Wrap 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GB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G,Mk,E</a:t>
                      </a:r>
                      <a:endParaRPr kumimoji="0" lang="en-GB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Cauliflower Keralan Curry with Brown Rice </a:t>
                      </a:r>
                      <a:r>
                        <a:rPr kumimoji="0" lang="en-GB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  <a:endParaRPr kumimoji="0" lang="en-GB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Thai Pork Noodles with Sweet Chilli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(G,E)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Fiery Jerk Chicken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Burger with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Tomato Salsa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G,Su,Se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Love Joes – Lamb Shish Kebab and Salad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G,So,Mk,E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839844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C8B6CBB-D1B9-69D8-446D-9C730683FB48}"/>
              </a:ext>
            </a:extLst>
          </p:cNvPr>
          <p:cNvSpPr txBox="1"/>
          <p:nvPr/>
        </p:nvSpPr>
        <p:spPr>
          <a:xfrm>
            <a:off x="8569099" y="4709505"/>
            <a:ext cx="11668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i="1" dirty="0">
                <a:solidFill>
                  <a:srgbClr val="F0A000"/>
                </a:solidFill>
              </a:rPr>
              <a:t>From £0.00</a:t>
            </a:r>
          </a:p>
        </p:txBody>
      </p:sp>
    </p:spTree>
    <p:extLst>
      <p:ext uri="{BB962C8B-B14F-4D97-AF65-F5344CB8AC3E}">
        <p14:creationId xmlns:p14="http://schemas.microsoft.com/office/powerpoint/2010/main" val="2997033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FC53C7C-A9C3-5A42-96FB-AF5C9EE4B6FE}"/>
              </a:ext>
            </a:extLst>
          </p:cNvPr>
          <p:cNvSpPr txBox="1"/>
          <p:nvPr/>
        </p:nvSpPr>
        <p:spPr>
          <a:xfrm>
            <a:off x="5424488" y="6449272"/>
            <a:ext cx="1575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rgbClr val="F0A000"/>
                </a:solidFill>
              </a:rPr>
              <a:t>From £1.15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C9962C-1439-8C4C-AADB-6B98E85AA481}"/>
              </a:ext>
            </a:extLst>
          </p:cNvPr>
          <p:cNvSpPr/>
          <p:nvPr/>
        </p:nvSpPr>
        <p:spPr>
          <a:xfrm>
            <a:off x="5325838" y="4126410"/>
            <a:ext cx="17723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GB" sz="800" b="1" dirty="0">
                <a:solidFill>
                  <a:srgbClr val="F0A000"/>
                </a:solidFill>
                <a:effectLst/>
              </a:rPr>
              <a:t>MONDAY </a:t>
            </a:r>
            <a:br>
              <a:rPr lang="en-GB" sz="800" b="1" dirty="0">
                <a:solidFill>
                  <a:srgbClr val="A8C757"/>
                </a:solidFill>
                <a:effectLst/>
              </a:rPr>
            </a:br>
            <a:r>
              <a:rPr lang="en-GB" sz="800" b="0" dirty="0">
                <a:solidFill>
                  <a:schemeClr val="tx1"/>
                </a:solidFill>
                <a:effectLst/>
              </a:rPr>
              <a:t>Jamaican Ginger cake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GB" sz="800" b="0" dirty="0">
                <a:solidFill>
                  <a:schemeClr val="tx1"/>
                </a:solidFill>
                <a:effectLst/>
              </a:rPr>
              <a:t>with Custard </a:t>
            </a:r>
            <a:r>
              <a:rPr lang="en-GB" sz="800" b="1" dirty="0">
                <a:solidFill>
                  <a:schemeClr val="tx1"/>
                </a:solidFill>
                <a:effectLst/>
              </a:rPr>
              <a:t>(</a:t>
            </a:r>
            <a:r>
              <a:rPr lang="en-GB" sz="800" b="1" dirty="0" err="1">
                <a:solidFill>
                  <a:schemeClr val="tx1"/>
                </a:solidFill>
                <a:effectLst/>
              </a:rPr>
              <a:t>G,So,Mk,E</a:t>
            </a:r>
            <a:r>
              <a:rPr lang="en-GB" sz="800" b="1" dirty="0">
                <a:solidFill>
                  <a:schemeClr val="tx1"/>
                </a:solidFill>
                <a:effectLst/>
              </a:rPr>
              <a:t>)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endParaRPr lang="en-GB" sz="800" b="1" dirty="0">
              <a:solidFill>
                <a:srgbClr val="F0A000"/>
              </a:solidFill>
              <a:effectLst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GB" sz="800" b="1" dirty="0">
                <a:solidFill>
                  <a:srgbClr val="F0A000"/>
                </a:solidFill>
                <a:effectLst/>
              </a:rPr>
              <a:t>TUESDAY</a:t>
            </a:r>
            <a:endParaRPr lang="en-GB" sz="800" b="0" dirty="0">
              <a:solidFill>
                <a:srgbClr val="F0A000"/>
              </a:solidFill>
              <a:effectLst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GB" sz="800" b="0" dirty="0">
                <a:solidFill>
                  <a:schemeClr val="tx1"/>
                </a:solidFill>
                <a:effectLst/>
              </a:rPr>
              <a:t> </a:t>
            </a:r>
            <a:r>
              <a:rPr lang="de-DE" sz="800" b="0" dirty="0">
                <a:solidFill>
                  <a:schemeClr val="tx1"/>
                </a:solidFill>
                <a:effectLst/>
              </a:rPr>
              <a:t>Banoffee Pie </a:t>
            </a:r>
            <a:r>
              <a:rPr lang="de-DE" sz="800" b="1" dirty="0">
                <a:solidFill>
                  <a:schemeClr val="tx1"/>
                </a:solidFill>
                <a:effectLst/>
              </a:rPr>
              <a:t>(G,So,Mk)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endParaRPr lang="en-GB" sz="800" b="1" dirty="0">
              <a:solidFill>
                <a:srgbClr val="F0A000"/>
              </a:solidFill>
              <a:effectLst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GB" sz="800" b="1" dirty="0">
                <a:solidFill>
                  <a:srgbClr val="F0A000"/>
                </a:solidFill>
                <a:effectLst/>
              </a:rPr>
              <a:t>WEDNESDAY </a:t>
            </a:r>
            <a:r>
              <a:rPr lang="en-GB" sz="800" b="0" dirty="0">
                <a:solidFill>
                  <a:srgbClr val="F0A000"/>
                </a:solidFill>
                <a:effectLst/>
              </a:rPr>
              <a:t> </a:t>
            </a:r>
            <a:endParaRPr lang="en-GB" sz="800" b="0" dirty="0">
              <a:solidFill>
                <a:srgbClr val="F0A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dirty="0">
                <a:solidFill>
                  <a:schemeClr val="tx1"/>
                </a:solidFill>
                <a:effectLst/>
              </a:rPr>
              <a:t>Cornflake Tart and Custard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1" dirty="0">
                <a:solidFill>
                  <a:schemeClr val="tx1"/>
                </a:solidFill>
                <a:effectLst/>
              </a:rPr>
              <a:t>(</a:t>
            </a:r>
            <a:r>
              <a:rPr lang="en-GB" sz="800" b="1" dirty="0" err="1">
                <a:solidFill>
                  <a:schemeClr val="tx1"/>
                </a:solidFill>
                <a:effectLst/>
              </a:rPr>
              <a:t>G,So,Mk,E</a:t>
            </a:r>
            <a:r>
              <a:rPr lang="en-GB" sz="800" b="1" dirty="0">
                <a:solidFill>
                  <a:schemeClr val="tx1"/>
                </a:solidFill>
                <a:effectLst/>
              </a:rPr>
              <a:t>)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endParaRPr lang="en-GB" sz="800" b="1" dirty="0">
              <a:solidFill>
                <a:srgbClr val="F0A000"/>
              </a:solidFill>
              <a:effectLst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GB" sz="800" b="1" dirty="0">
                <a:solidFill>
                  <a:srgbClr val="F0A000"/>
                </a:solidFill>
                <a:effectLst/>
              </a:rPr>
              <a:t>THURSDAY</a:t>
            </a:r>
            <a:endParaRPr lang="en-GB" sz="800" b="0" dirty="0">
              <a:solidFill>
                <a:srgbClr val="F0A000"/>
              </a:solidFill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dirty="0">
                <a:solidFill>
                  <a:schemeClr val="tx1"/>
                </a:solidFill>
                <a:effectLst/>
              </a:rPr>
              <a:t>Lemon Blondie </a:t>
            </a:r>
            <a:r>
              <a:rPr lang="en-GB" sz="800" b="1" dirty="0">
                <a:solidFill>
                  <a:schemeClr val="tx1"/>
                </a:solidFill>
                <a:effectLst/>
              </a:rPr>
              <a:t>(G,E)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endParaRPr lang="en-GB" sz="800" b="1" dirty="0">
              <a:solidFill>
                <a:srgbClr val="F0A000"/>
              </a:solidFill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GB" sz="800" b="1" dirty="0">
                <a:solidFill>
                  <a:srgbClr val="F0A000"/>
                </a:solidFill>
              </a:rPr>
              <a:t>FRIDAY</a:t>
            </a:r>
            <a:endParaRPr lang="en-GB" sz="800" b="0" dirty="0">
              <a:solidFill>
                <a:srgbClr val="F0A000"/>
              </a:solidFill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dirty="0">
                <a:solidFill>
                  <a:schemeClr val="tx1"/>
                </a:solidFill>
                <a:effectLst/>
              </a:rPr>
              <a:t> Apple and Rhubarb Crumble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dirty="0">
                <a:solidFill>
                  <a:schemeClr val="tx1"/>
                </a:solidFill>
                <a:effectLst/>
              </a:rPr>
              <a:t>with Custard </a:t>
            </a:r>
            <a:r>
              <a:rPr lang="en-GB" sz="800" b="1" dirty="0">
                <a:solidFill>
                  <a:schemeClr val="tx1"/>
                </a:solidFill>
                <a:effectLst/>
              </a:rPr>
              <a:t>(</a:t>
            </a:r>
            <a:r>
              <a:rPr lang="en-GB" sz="800" b="1" dirty="0" err="1">
                <a:solidFill>
                  <a:schemeClr val="tx1"/>
                </a:solidFill>
                <a:effectLst/>
              </a:rPr>
              <a:t>G,So,Mk,E</a:t>
            </a:r>
            <a:r>
              <a:rPr lang="en-GB" sz="800" b="1" dirty="0">
                <a:solidFill>
                  <a:schemeClr val="tx1"/>
                </a:solidFill>
                <a:effectLst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F7B55BC-B0F9-AB8C-8180-0DB6ACD43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598291"/>
              </p:ext>
            </p:extLst>
          </p:nvPr>
        </p:nvGraphicFramePr>
        <p:xfrm>
          <a:off x="134711" y="914399"/>
          <a:ext cx="7564210" cy="2438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7325">
                  <a:extLst>
                    <a:ext uri="{9D8B030D-6E8A-4147-A177-3AD203B41FA5}">
                      <a16:colId xmlns:a16="http://schemas.microsoft.com/office/drawing/2014/main" val="2219491278"/>
                    </a:ext>
                  </a:extLst>
                </a:gridCol>
                <a:gridCol w="1551214">
                  <a:extLst>
                    <a:ext uri="{9D8B030D-6E8A-4147-A177-3AD203B41FA5}">
                      <a16:colId xmlns:a16="http://schemas.microsoft.com/office/drawing/2014/main" val="263824912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184243806"/>
                    </a:ext>
                  </a:extLst>
                </a:gridCol>
                <a:gridCol w="1547132">
                  <a:extLst>
                    <a:ext uri="{9D8B030D-6E8A-4147-A177-3AD203B41FA5}">
                      <a16:colId xmlns:a16="http://schemas.microsoft.com/office/drawing/2014/main" val="1490439424"/>
                    </a:ext>
                  </a:extLst>
                </a:gridCol>
                <a:gridCol w="1465489">
                  <a:extLst>
                    <a:ext uri="{9D8B030D-6E8A-4147-A177-3AD203B41FA5}">
                      <a16:colId xmlns:a16="http://schemas.microsoft.com/office/drawing/2014/main" val="4258597084"/>
                    </a:ext>
                  </a:extLst>
                </a:gridCol>
              </a:tblGrid>
              <a:tr h="11651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</a:rPr>
                        <a:t>Greek Garlic Lemon, Thyme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</a:rPr>
                        <a:t>Chicken and Potato Tray Bake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</a:rPr>
                        <a:t>with Broccoli Chef’s Salad</a:t>
                      </a:r>
                    </a:p>
                  </a:txBody>
                  <a:tcPr marL="33342" marR="3334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Tex Mex Turkey Enchiladas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G,Mu,Mk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Sancho Pollo Chicken Legs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(Su)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Chick pea and Vegetable </a:t>
                      </a:r>
                      <a:r>
                        <a:rPr lang="en-GB" sz="8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Moqueta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Su,Mu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Blackbean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Sweetcorn and Coriander Rice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Seared Greens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Extra</a:t>
                      </a:r>
                      <a:endParaRPr lang="en-GB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Cheesy Cornbread</a:t>
                      </a: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Mk,E</a:t>
                      </a:r>
                      <a:r>
                        <a:rPr lang="en-GB" sz="8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Thai Green Chicken Curry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Thai Pork Noodles with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Sweet Chilli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(G,E)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Butternut Squash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Thai Curry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Mk,F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Coconut Rice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(Su)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Thai Ginger Beansprout Salad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Extra</a:t>
                      </a:r>
                      <a:endParaRPr lang="en-GB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 Roll with Sweet Chilli Sauce </a:t>
                      </a:r>
                      <a:r>
                        <a:rPr lang="en-GB" sz="8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G,So,Mk,E,CE</a:t>
                      </a:r>
                      <a:r>
                        <a:rPr lang="en-GB" sz="8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Prawn Cracker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(Cr)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Cottage Pie with Cheesy Parsley Mash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G,Su,So,Mk,Ce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 Cauliflower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Green beans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Creamy Mashed Potato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Battered Fish Fillet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(G,F)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Cheese &amp; Onion Patty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7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G,So,Mk,E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Sausage dogs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GB" sz="7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G,Su,Se,Mu,E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Cheddar Leek and Potato Filo Pie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7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G,Mk,E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Oven baked Chips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Garden Peas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Mushy Peas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Bean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Spicy Curry Sauce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(Mk)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Chunky Tartare sauce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(E)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Ketchup and lemon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5944204"/>
                  </a:ext>
                </a:extLst>
              </a:tr>
              <a:tr h="12513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</a:rPr>
                        <a:t> Cajun, Lime, Coriander Tofu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</a:rPr>
                        <a:t>and Potato Tray Bake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</a:rPr>
                        <a:t>So,Mu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</a:rPr>
                        <a:t>with Broccoli Chef’s Salad</a:t>
                      </a:r>
                    </a:p>
                  </a:txBody>
                  <a:tcPr marL="33342" marR="33342" marT="0" marB="0" anchor="ctr">
                    <a:lnL w="12700" cmpd="sng">
                      <a:noFill/>
                    </a:lnL>
                    <a:lnR w="381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Cottage Pie with Cheesy Parsley Mash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G,Su,So,Mk,Ce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 Cauliflower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Green beans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Creamy Mashed Potato</a:t>
                      </a:r>
                      <a:endParaRPr lang="en-GB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mpd="sng">
                      <a:noFill/>
                    </a:lnL>
                    <a:lnR w="381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7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772187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8633DFB-A746-CD96-944A-15B16B2E5E65}"/>
              </a:ext>
            </a:extLst>
          </p:cNvPr>
          <p:cNvSpPr txBox="1"/>
          <p:nvPr/>
        </p:nvSpPr>
        <p:spPr>
          <a:xfrm>
            <a:off x="3524839" y="420857"/>
            <a:ext cx="20437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rgbClr val="656668"/>
                </a:solidFill>
              </a:rPr>
              <a:t>16/09, 14/10, 18/11, 16/02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729F6F-C38C-4CA7-357C-9A470815CD1B}"/>
              </a:ext>
            </a:extLst>
          </p:cNvPr>
          <p:cNvSpPr txBox="1"/>
          <p:nvPr/>
        </p:nvSpPr>
        <p:spPr>
          <a:xfrm>
            <a:off x="1992085" y="3602386"/>
            <a:ext cx="25554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rgbClr val="F0A000"/>
                </a:solidFill>
              </a:rPr>
              <a:t>Check out what’s on offer today, available for free school meals!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C4237A-19E8-9BEC-CF3C-A7F9882DC985}"/>
              </a:ext>
            </a:extLst>
          </p:cNvPr>
          <p:cNvSpPr txBox="1"/>
          <p:nvPr/>
        </p:nvSpPr>
        <p:spPr>
          <a:xfrm>
            <a:off x="2134960" y="4742591"/>
            <a:ext cx="11062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rgbClr val="F0A000"/>
                </a:solidFill>
              </a:rPr>
              <a:t>From £2.55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D4470-F110-4D7F-E4CE-4043D1811771}"/>
              </a:ext>
            </a:extLst>
          </p:cNvPr>
          <p:cNvSpPr txBox="1"/>
          <p:nvPr/>
        </p:nvSpPr>
        <p:spPr>
          <a:xfrm>
            <a:off x="2341774" y="30643"/>
            <a:ext cx="1575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F0A000"/>
                </a:solidFill>
              </a:rPr>
              <a:t>From £2.55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494064-9E9D-A34C-B409-8F736C8B6A8D}"/>
              </a:ext>
            </a:extLst>
          </p:cNvPr>
          <p:cNvSpPr txBox="1"/>
          <p:nvPr/>
        </p:nvSpPr>
        <p:spPr>
          <a:xfrm>
            <a:off x="349940" y="3605731"/>
            <a:ext cx="1796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656668"/>
                </a:solidFill>
              </a:rPr>
              <a:t>Only £3.03</a:t>
            </a:r>
            <a:endParaRPr lang="en-GB" sz="2400" b="1" dirty="0">
              <a:solidFill>
                <a:srgbClr val="656668"/>
              </a:solidFill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733C1B0-E52D-1FFD-F775-03C8D30368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166286"/>
              </p:ext>
            </p:extLst>
          </p:nvPr>
        </p:nvGraphicFramePr>
        <p:xfrm>
          <a:off x="179614" y="5224084"/>
          <a:ext cx="4400550" cy="1510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840">
                  <a:extLst>
                    <a:ext uri="{9D8B030D-6E8A-4147-A177-3AD203B41FA5}">
                      <a16:colId xmlns:a16="http://schemas.microsoft.com/office/drawing/2014/main" val="2420446914"/>
                    </a:ext>
                  </a:extLst>
                </a:gridCol>
                <a:gridCol w="922564">
                  <a:extLst>
                    <a:ext uri="{9D8B030D-6E8A-4147-A177-3AD203B41FA5}">
                      <a16:colId xmlns:a16="http://schemas.microsoft.com/office/drawing/2014/main" val="80891071"/>
                    </a:ext>
                  </a:extLst>
                </a:gridCol>
                <a:gridCol w="902153">
                  <a:extLst>
                    <a:ext uri="{9D8B030D-6E8A-4147-A177-3AD203B41FA5}">
                      <a16:colId xmlns:a16="http://schemas.microsoft.com/office/drawing/2014/main" val="3932478420"/>
                    </a:ext>
                  </a:extLst>
                </a:gridCol>
                <a:gridCol w="910318">
                  <a:extLst>
                    <a:ext uri="{9D8B030D-6E8A-4147-A177-3AD203B41FA5}">
                      <a16:colId xmlns:a16="http://schemas.microsoft.com/office/drawing/2014/main" val="1681936903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480687640"/>
                    </a:ext>
                  </a:extLst>
                </a:gridCol>
              </a:tblGrid>
              <a:tr h="15100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Cheese and Tomato Pizza Slice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BBQ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Chicken Wrap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G,So,E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Chilli Dog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Grated Mozzarella and Crushed Tortillas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G,Su,So,Mu,Mk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Mediterranean Chicken Wrap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G,Su,Mk,E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Onion Bhaji Burger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839844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2864EF2-52AF-A3D4-53F2-BBB8102BE3A7}"/>
              </a:ext>
            </a:extLst>
          </p:cNvPr>
          <p:cNvSpPr txBox="1"/>
          <p:nvPr/>
        </p:nvSpPr>
        <p:spPr>
          <a:xfrm>
            <a:off x="8569099" y="4709505"/>
            <a:ext cx="11668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i="1" dirty="0">
                <a:solidFill>
                  <a:srgbClr val="F0A000"/>
                </a:solidFill>
              </a:rPr>
              <a:t>From £0.00</a:t>
            </a:r>
          </a:p>
        </p:txBody>
      </p:sp>
    </p:spTree>
    <p:extLst>
      <p:ext uri="{BB962C8B-B14F-4D97-AF65-F5344CB8AC3E}">
        <p14:creationId xmlns:p14="http://schemas.microsoft.com/office/powerpoint/2010/main" val="1688221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FC53C7C-A9C3-5A42-96FB-AF5C9EE4B6FE}"/>
              </a:ext>
            </a:extLst>
          </p:cNvPr>
          <p:cNvSpPr txBox="1"/>
          <p:nvPr/>
        </p:nvSpPr>
        <p:spPr>
          <a:xfrm>
            <a:off x="5424488" y="6449272"/>
            <a:ext cx="1575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rgbClr val="F0A000"/>
                </a:solidFill>
              </a:rPr>
              <a:t>From £1.15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C9962C-1439-8C4C-AADB-6B98E85AA481}"/>
              </a:ext>
            </a:extLst>
          </p:cNvPr>
          <p:cNvSpPr/>
          <p:nvPr/>
        </p:nvSpPr>
        <p:spPr>
          <a:xfrm>
            <a:off x="5325838" y="4126410"/>
            <a:ext cx="1772343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GB" sz="800" b="1" dirty="0">
                <a:solidFill>
                  <a:srgbClr val="F0A000"/>
                </a:solidFill>
                <a:effectLst/>
              </a:rPr>
              <a:t>MONDAY </a:t>
            </a:r>
            <a:br>
              <a:rPr lang="en-GB" sz="800" b="1" dirty="0">
                <a:solidFill>
                  <a:srgbClr val="A8C757"/>
                </a:solidFill>
                <a:effectLst/>
              </a:rPr>
            </a:br>
            <a:r>
              <a:rPr lang="en-GB" sz="800" b="0" dirty="0" err="1">
                <a:solidFill>
                  <a:schemeClr val="tx1"/>
                </a:solidFill>
                <a:effectLst/>
              </a:rPr>
              <a:t>Nutless</a:t>
            </a:r>
            <a:r>
              <a:rPr lang="en-GB" sz="800" b="0" dirty="0">
                <a:solidFill>
                  <a:schemeClr val="tx1"/>
                </a:solidFill>
                <a:effectLst/>
              </a:rPr>
              <a:t> Bakewell Tart with Custard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GB" sz="800" b="1" dirty="0">
                <a:solidFill>
                  <a:schemeClr val="tx1"/>
                </a:solidFill>
                <a:effectLst/>
              </a:rPr>
              <a:t>(</a:t>
            </a:r>
            <a:r>
              <a:rPr lang="en-GB" sz="800" b="1" dirty="0" err="1">
                <a:solidFill>
                  <a:schemeClr val="tx1"/>
                </a:solidFill>
                <a:effectLst/>
              </a:rPr>
              <a:t>G,So,Mk,E</a:t>
            </a:r>
            <a:r>
              <a:rPr lang="en-GB" sz="800" b="1" dirty="0">
                <a:solidFill>
                  <a:schemeClr val="tx1"/>
                </a:solidFill>
                <a:effectLst/>
              </a:rPr>
              <a:t>)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GB" sz="500" b="1" dirty="0">
                <a:solidFill>
                  <a:srgbClr val="F0A000"/>
                </a:solidFill>
                <a:effectLst/>
              </a:rPr>
              <a:t> 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GB" sz="800" b="1" dirty="0">
                <a:solidFill>
                  <a:srgbClr val="F0A000"/>
                </a:solidFill>
                <a:effectLst/>
              </a:rPr>
              <a:t>TUESDAY</a:t>
            </a:r>
            <a:endParaRPr lang="en-GB" sz="800" b="0" dirty="0">
              <a:solidFill>
                <a:srgbClr val="F0A000"/>
              </a:solidFill>
              <a:effectLst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GB" sz="800" b="0" dirty="0">
                <a:solidFill>
                  <a:schemeClr val="tx1"/>
                </a:solidFill>
                <a:effectLst/>
              </a:rPr>
              <a:t> Roasted Pineapple and Ginger Cake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GB" sz="800" b="1" dirty="0">
                <a:solidFill>
                  <a:schemeClr val="tx1"/>
                </a:solidFill>
                <a:effectLst/>
              </a:rPr>
              <a:t>(</a:t>
            </a:r>
            <a:r>
              <a:rPr lang="en-GB" sz="800" b="1" dirty="0" err="1">
                <a:solidFill>
                  <a:schemeClr val="tx1"/>
                </a:solidFill>
                <a:effectLst/>
              </a:rPr>
              <a:t>G,So,Mk,E</a:t>
            </a:r>
            <a:r>
              <a:rPr lang="en-GB" sz="800" b="1" dirty="0">
                <a:solidFill>
                  <a:schemeClr val="tx1"/>
                </a:solidFill>
                <a:effectLst/>
              </a:rPr>
              <a:t>)</a:t>
            </a:r>
          </a:p>
          <a:p>
            <a:pPr algn="ctr"/>
            <a:r>
              <a:rPr lang="en-GB" sz="600" b="1" dirty="0">
                <a:solidFill>
                  <a:srgbClr val="F0A000"/>
                </a:solidFill>
                <a:effectLst/>
              </a:rPr>
              <a:t> 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GB" sz="800" b="1" dirty="0">
                <a:solidFill>
                  <a:srgbClr val="F0A000"/>
                </a:solidFill>
                <a:effectLst/>
              </a:rPr>
              <a:t>WEDNESDAY </a:t>
            </a:r>
            <a:r>
              <a:rPr lang="en-GB" sz="800" b="0" dirty="0">
                <a:solidFill>
                  <a:srgbClr val="F0A000"/>
                </a:solidFill>
                <a:effectLst/>
              </a:rPr>
              <a:t> </a:t>
            </a:r>
            <a:endParaRPr lang="en-GB" sz="800" b="0" dirty="0">
              <a:solidFill>
                <a:srgbClr val="F0A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dirty="0">
                <a:solidFill>
                  <a:schemeClr val="tx1"/>
                </a:solidFill>
                <a:effectLst/>
              </a:rPr>
              <a:t>Banana Cake with Cream Cheese Frosting </a:t>
            </a:r>
            <a:r>
              <a:rPr lang="en-GB" sz="800" b="1" dirty="0">
                <a:solidFill>
                  <a:schemeClr val="tx1"/>
                </a:solidFill>
                <a:effectLst/>
              </a:rPr>
              <a:t>(</a:t>
            </a:r>
            <a:r>
              <a:rPr lang="en-GB" sz="800" b="1" dirty="0" err="1">
                <a:solidFill>
                  <a:schemeClr val="tx1"/>
                </a:solidFill>
                <a:effectLst/>
              </a:rPr>
              <a:t>G,Mk,E</a:t>
            </a:r>
            <a:r>
              <a:rPr lang="en-GB" sz="800" b="1" dirty="0">
                <a:solidFill>
                  <a:schemeClr val="tx1"/>
                </a:solidFill>
                <a:effectLst/>
              </a:rPr>
              <a:t>)</a:t>
            </a:r>
          </a:p>
          <a:p>
            <a:pPr algn="ctr"/>
            <a:r>
              <a:rPr lang="en-GB" sz="600" b="1" dirty="0">
                <a:solidFill>
                  <a:srgbClr val="F0A000"/>
                </a:solidFill>
                <a:effectLst/>
              </a:rPr>
              <a:t> 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GB" sz="800" b="1" dirty="0">
                <a:solidFill>
                  <a:srgbClr val="F0A000"/>
                </a:solidFill>
                <a:effectLst/>
              </a:rPr>
              <a:t>THURSDAY</a:t>
            </a:r>
            <a:endParaRPr lang="en-GB" sz="800" b="0" dirty="0">
              <a:solidFill>
                <a:srgbClr val="F0A000"/>
              </a:solidFill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dirty="0">
                <a:solidFill>
                  <a:schemeClr val="tx1"/>
                </a:solidFill>
                <a:effectLst/>
              </a:rPr>
              <a:t>Lemon and Poppy Seed Pudding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1" dirty="0">
                <a:solidFill>
                  <a:schemeClr val="tx1"/>
                </a:solidFill>
                <a:effectLst/>
              </a:rPr>
              <a:t>(</a:t>
            </a:r>
            <a:r>
              <a:rPr lang="en-GB" sz="800" b="1" dirty="0" err="1">
                <a:solidFill>
                  <a:schemeClr val="tx1"/>
                </a:solidFill>
                <a:effectLst/>
              </a:rPr>
              <a:t>G,So,Mk,E</a:t>
            </a:r>
            <a:r>
              <a:rPr lang="en-GB" sz="800" b="1" dirty="0">
                <a:solidFill>
                  <a:schemeClr val="tx1"/>
                </a:solidFill>
                <a:effectLst/>
              </a:rPr>
              <a:t>)</a:t>
            </a:r>
          </a:p>
          <a:p>
            <a:pPr algn="ctr"/>
            <a:r>
              <a:rPr lang="en-GB" sz="600" b="1" dirty="0">
                <a:solidFill>
                  <a:srgbClr val="F0A000"/>
                </a:solidFill>
                <a:effectLst/>
              </a:rPr>
              <a:t> 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GB" sz="800" b="1" dirty="0">
                <a:solidFill>
                  <a:srgbClr val="F0A000"/>
                </a:solidFill>
              </a:rPr>
              <a:t>FRIDAY</a:t>
            </a:r>
            <a:endParaRPr lang="en-GB" sz="800" b="0" dirty="0">
              <a:solidFill>
                <a:srgbClr val="F0A000"/>
              </a:solidFill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dirty="0">
                <a:solidFill>
                  <a:schemeClr val="tx1"/>
                </a:solidFill>
                <a:effectLst/>
              </a:rPr>
              <a:t> Sticky Toffee Pudding</a:t>
            </a:r>
            <a:r>
              <a:rPr lang="en-GB" sz="800" b="1" dirty="0">
                <a:solidFill>
                  <a:schemeClr val="tx1"/>
                </a:solidFill>
                <a:effectLst/>
              </a:rPr>
              <a:t> (</a:t>
            </a:r>
            <a:r>
              <a:rPr lang="en-GB" sz="800" b="1" dirty="0" err="1">
                <a:solidFill>
                  <a:schemeClr val="tx1"/>
                </a:solidFill>
                <a:effectLst/>
              </a:rPr>
              <a:t>G,Su,Mk,E</a:t>
            </a:r>
            <a:r>
              <a:rPr lang="en-GB" sz="800" b="1" dirty="0">
                <a:solidFill>
                  <a:schemeClr val="tx1"/>
                </a:solidFill>
                <a:effectLst/>
              </a:rPr>
              <a:t>) </a:t>
            </a:r>
            <a:r>
              <a:rPr lang="en-GB" sz="800" b="0" dirty="0">
                <a:solidFill>
                  <a:schemeClr val="tx1"/>
                </a:solidFill>
                <a:effectLst/>
              </a:rPr>
              <a:t>with Toffee Sauce </a:t>
            </a:r>
            <a:r>
              <a:rPr lang="en-GB" sz="800" b="1" dirty="0">
                <a:solidFill>
                  <a:schemeClr val="tx1"/>
                </a:solidFill>
                <a:effectLst/>
              </a:rPr>
              <a:t>(</a:t>
            </a:r>
            <a:r>
              <a:rPr lang="en-GB" sz="800" b="1" dirty="0" err="1">
                <a:solidFill>
                  <a:schemeClr val="tx1"/>
                </a:solidFill>
                <a:effectLst/>
              </a:rPr>
              <a:t>Su,Mk</a:t>
            </a:r>
            <a:r>
              <a:rPr lang="en-GB" sz="800" b="1" dirty="0">
                <a:solidFill>
                  <a:schemeClr val="tx1"/>
                </a:solidFill>
                <a:effectLst/>
              </a:rPr>
              <a:t>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F7B55BC-B0F9-AB8C-8180-0DB6ACD43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844089"/>
              </p:ext>
            </p:extLst>
          </p:nvPr>
        </p:nvGraphicFramePr>
        <p:xfrm>
          <a:off x="134711" y="914400"/>
          <a:ext cx="7564210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7325">
                  <a:extLst>
                    <a:ext uri="{9D8B030D-6E8A-4147-A177-3AD203B41FA5}">
                      <a16:colId xmlns:a16="http://schemas.microsoft.com/office/drawing/2014/main" val="2219491278"/>
                    </a:ext>
                  </a:extLst>
                </a:gridCol>
                <a:gridCol w="1551214">
                  <a:extLst>
                    <a:ext uri="{9D8B030D-6E8A-4147-A177-3AD203B41FA5}">
                      <a16:colId xmlns:a16="http://schemas.microsoft.com/office/drawing/2014/main" val="263824912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184243806"/>
                    </a:ext>
                  </a:extLst>
                </a:gridCol>
                <a:gridCol w="1547132">
                  <a:extLst>
                    <a:ext uri="{9D8B030D-6E8A-4147-A177-3AD203B41FA5}">
                      <a16:colId xmlns:a16="http://schemas.microsoft.com/office/drawing/2014/main" val="1490439424"/>
                    </a:ext>
                  </a:extLst>
                </a:gridCol>
                <a:gridCol w="1465489">
                  <a:extLst>
                    <a:ext uri="{9D8B030D-6E8A-4147-A177-3AD203B41FA5}">
                      <a16:colId xmlns:a16="http://schemas.microsoft.com/office/drawing/2014/main" val="4258597084"/>
                    </a:ext>
                  </a:extLst>
                </a:gridCol>
              </a:tblGrid>
              <a:tr h="11307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Creamy Honey and Mustard Pork with Leeks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G,Mu,Mk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Savoury Rice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Sweetcorn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Pomegranate and Harissa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Chicken Traybake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So,Mk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Spicy Aubergine and Bean Stew with Coriander and Mint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Zeljanica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(Cheese &amp; Spinach Layered Pie)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G,So,Mk,E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Lemon and Herb Couscous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G,So,Mu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Steamed Broccoli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Grilled Pitta Breads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Extra</a:t>
                      </a:r>
                      <a:endParaRPr lang="en-GB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Hummus </a:t>
                      </a:r>
                      <a:r>
                        <a:rPr lang="en-GB" sz="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i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G,Se,Mk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 Turkey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Cranberry Sauce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 Gravy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Sage &amp; Onion Stuffing Balls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 Potatoes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Steamed Duo of Cabbages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Roast Carrots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Extras </a:t>
                      </a:r>
                      <a:endParaRPr lang="en-GB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Yorkshire Pudding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G,Mk,E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Cajun Spiced Chicken Enchiladas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G,Mu,Mk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Spicy Wedges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(Mu)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Chefs Salad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Extras</a:t>
                      </a:r>
                      <a:endParaRPr lang="en-GB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Cajun Corn on the Cob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(Mu)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Battered Fish Fillet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(G,F)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Jumbo Sausage Roll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75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G,Su,So,Mk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Sausage Dogs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75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G,Su,Se,Mu,E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Vegetable Spring Roll with Sweet and Sour Sauce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GB" sz="75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Oven Baked Chips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Garden Peas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Mushy Peas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Baked Bean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Spicy Curry Sauce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(Mk)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Chunky Tartare Sauce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(E)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Ketchup and Lemon 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5944204"/>
                  </a:ext>
                </a:extLst>
              </a:tr>
              <a:tr h="14295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Creamy Honey &amp; Mustard Quorn and Vegetables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G,Mu,Mk,E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Savoury Rice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Sweetcorn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81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Layered Roasted Vegetable Tomato Enchilada Pie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G,Mk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Spicy Wedges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(Mu)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Chefs Salad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Extras </a:t>
                      </a:r>
                      <a:endParaRPr lang="en-GB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Cajun Corn on the Cob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(Mu)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38100" cmpd="sng">
                      <a:noFill/>
                    </a:lnL>
                    <a:lnR w="381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27764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8633DFB-A746-CD96-944A-15B16B2E5E65}"/>
              </a:ext>
            </a:extLst>
          </p:cNvPr>
          <p:cNvSpPr txBox="1"/>
          <p:nvPr/>
        </p:nvSpPr>
        <p:spPr>
          <a:xfrm>
            <a:off x="3524839" y="420857"/>
            <a:ext cx="20437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rgbClr val="656668"/>
                </a:solidFill>
              </a:rPr>
              <a:t>23/09, 21/10, 25/11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729F6F-C38C-4CA7-357C-9A470815CD1B}"/>
              </a:ext>
            </a:extLst>
          </p:cNvPr>
          <p:cNvSpPr txBox="1"/>
          <p:nvPr/>
        </p:nvSpPr>
        <p:spPr>
          <a:xfrm>
            <a:off x="1992086" y="3602386"/>
            <a:ext cx="21254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rgbClr val="F0A000"/>
                </a:solidFill>
              </a:rPr>
              <a:t>Check out what’s on offer today, available for free school meals!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C4237A-19E8-9BEC-CF3C-A7F9882DC985}"/>
              </a:ext>
            </a:extLst>
          </p:cNvPr>
          <p:cNvSpPr txBox="1"/>
          <p:nvPr/>
        </p:nvSpPr>
        <p:spPr>
          <a:xfrm>
            <a:off x="2134960" y="4742591"/>
            <a:ext cx="11062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rgbClr val="F0A000"/>
                </a:solidFill>
              </a:rPr>
              <a:t>From £2.55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D4470-F110-4D7F-E4CE-4043D1811771}"/>
              </a:ext>
            </a:extLst>
          </p:cNvPr>
          <p:cNvSpPr txBox="1"/>
          <p:nvPr/>
        </p:nvSpPr>
        <p:spPr>
          <a:xfrm>
            <a:off x="2341774" y="30643"/>
            <a:ext cx="1575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F0A000"/>
                </a:solidFill>
              </a:rPr>
              <a:t>From £2.55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494064-9E9D-A34C-B409-8F736C8B6A8D}"/>
              </a:ext>
            </a:extLst>
          </p:cNvPr>
          <p:cNvSpPr txBox="1"/>
          <p:nvPr/>
        </p:nvSpPr>
        <p:spPr>
          <a:xfrm>
            <a:off x="349940" y="3605731"/>
            <a:ext cx="1796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656668"/>
                </a:solidFill>
              </a:rPr>
              <a:t>Only £3.03</a:t>
            </a:r>
            <a:endParaRPr lang="en-GB" sz="2400" b="1" dirty="0">
              <a:solidFill>
                <a:srgbClr val="656668"/>
              </a:solidFill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733C1B0-E52D-1FFD-F775-03C8D30368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963417"/>
              </p:ext>
            </p:extLst>
          </p:nvPr>
        </p:nvGraphicFramePr>
        <p:xfrm>
          <a:off x="179614" y="5224084"/>
          <a:ext cx="4400550" cy="1510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840">
                  <a:extLst>
                    <a:ext uri="{9D8B030D-6E8A-4147-A177-3AD203B41FA5}">
                      <a16:colId xmlns:a16="http://schemas.microsoft.com/office/drawing/2014/main" val="2420446914"/>
                    </a:ext>
                  </a:extLst>
                </a:gridCol>
                <a:gridCol w="922564">
                  <a:extLst>
                    <a:ext uri="{9D8B030D-6E8A-4147-A177-3AD203B41FA5}">
                      <a16:colId xmlns:a16="http://schemas.microsoft.com/office/drawing/2014/main" val="80891071"/>
                    </a:ext>
                  </a:extLst>
                </a:gridCol>
                <a:gridCol w="902153">
                  <a:extLst>
                    <a:ext uri="{9D8B030D-6E8A-4147-A177-3AD203B41FA5}">
                      <a16:colId xmlns:a16="http://schemas.microsoft.com/office/drawing/2014/main" val="3932478420"/>
                    </a:ext>
                  </a:extLst>
                </a:gridCol>
                <a:gridCol w="910318">
                  <a:extLst>
                    <a:ext uri="{9D8B030D-6E8A-4147-A177-3AD203B41FA5}">
                      <a16:colId xmlns:a16="http://schemas.microsoft.com/office/drawing/2014/main" val="1681936903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480687640"/>
                    </a:ext>
                  </a:extLst>
                </a:gridCol>
              </a:tblGrid>
              <a:tr h="15100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Sancho Pollo spiced Chicken Burger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G,Su,So,Mk,E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Coleslaw 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(E)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Love Joes – Baja Mexican Chicken Burrito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(G)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Pulled Pork in a Bun with Chipotle Slaw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8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G,So,Se,Mu,Lu,E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Chicken Tikka Masala with Rice Pot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 </a:t>
                      </a:r>
                      <a:r>
                        <a:rPr lang="en-GB" sz="9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</a:t>
                      </a:r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Rubbed Chicken Leg with Sancho Pollo Spicy Rice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9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G,E,Ce</a:t>
                      </a: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839844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9AACC60-2F16-A5AE-8EC6-3FD6D303BAF5}"/>
              </a:ext>
            </a:extLst>
          </p:cNvPr>
          <p:cNvSpPr txBox="1"/>
          <p:nvPr/>
        </p:nvSpPr>
        <p:spPr>
          <a:xfrm>
            <a:off x="8569099" y="4709505"/>
            <a:ext cx="11668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i="1" dirty="0">
                <a:solidFill>
                  <a:srgbClr val="F0A000"/>
                </a:solidFill>
              </a:rPr>
              <a:t>From £0.00</a:t>
            </a:r>
          </a:p>
        </p:txBody>
      </p:sp>
    </p:spTree>
    <p:extLst>
      <p:ext uri="{BB962C8B-B14F-4D97-AF65-F5344CB8AC3E}">
        <p14:creationId xmlns:p14="http://schemas.microsoft.com/office/powerpoint/2010/main" val="342390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4878</TotalTime>
  <Words>1813</Words>
  <Application>Microsoft Office PowerPoint</Application>
  <PresentationFormat>A4 Paper (210x297 mm)</PresentationFormat>
  <Paragraphs>416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Ferris</dc:creator>
  <cp:lastModifiedBy>Simon Balle School Catering</cp:lastModifiedBy>
  <cp:revision>35</cp:revision>
  <cp:lastPrinted>2024-07-02T08:50:18Z</cp:lastPrinted>
  <dcterms:created xsi:type="dcterms:W3CDTF">2023-09-28T15:12:01Z</dcterms:created>
  <dcterms:modified xsi:type="dcterms:W3CDTF">2024-07-02T08:58:15Z</dcterms:modified>
</cp:coreProperties>
</file>