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82" r:id="rId3"/>
    <p:sldId id="268" r:id="rId4"/>
    <p:sldId id="269" r:id="rId5"/>
    <p:sldId id="270" r:id="rId6"/>
    <p:sldId id="283" r:id="rId7"/>
    <p:sldId id="284" r:id="rId8"/>
    <p:sldId id="271" r:id="rId9"/>
    <p:sldId id="287" r:id="rId10"/>
    <p:sldId id="275" r:id="rId11"/>
    <p:sldId id="288" r:id="rId12"/>
    <p:sldId id="285" r:id="rId13"/>
    <p:sldId id="28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1E5CB0-29A0-41FB-BB0A-D13474542D03}" v="281" dt="2025-11-05T10:23:04.0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es Walker" userId="a1fd3ca8-13f9-4a85-996b-60e3bfb8c206" providerId="ADAL" clId="{28DCBC84-C467-42AA-9F2D-4531A2052A90}"/>
    <pc:docChg chg="custSel addSld modSld">
      <pc:chgData name="James Walker" userId="a1fd3ca8-13f9-4a85-996b-60e3bfb8c206" providerId="ADAL" clId="{28DCBC84-C467-42AA-9F2D-4531A2052A90}" dt="2025-11-05T10:23:04.043" v="323" actId="20577"/>
      <pc:docMkLst>
        <pc:docMk/>
      </pc:docMkLst>
      <pc:sldChg chg="addSp delSp modSp mod">
        <pc:chgData name="James Walker" userId="a1fd3ca8-13f9-4a85-996b-60e3bfb8c206" providerId="ADAL" clId="{28DCBC84-C467-42AA-9F2D-4531A2052A90}" dt="2025-11-05T10:18:59.794" v="287" actId="1076"/>
        <pc:sldMkLst>
          <pc:docMk/>
          <pc:sldMk cId="1972606568" sldId="256"/>
        </pc:sldMkLst>
        <pc:spChg chg="mod">
          <ac:chgData name="James Walker" userId="a1fd3ca8-13f9-4a85-996b-60e3bfb8c206" providerId="ADAL" clId="{28DCBC84-C467-42AA-9F2D-4531A2052A90}" dt="2025-10-30T10:47:28.782" v="2" actId="1076"/>
          <ac:spMkLst>
            <pc:docMk/>
            <pc:sldMk cId="1972606568" sldId="256"/>
            <ac:spMk id="2" creationId="{00000000-0000-0000-0000-000000000000}"/>
          </ac:spMkLst>
        </pc:spChg>
        <pc:picChg chg="add del mod">
          <ac:chgData name="James Walker" userId="a1fd3ca8-13f9-4a85-996b-60e3bfb8c206" providerId="ADAL" clId="{28DCBC84-C467-42AA-9F2D-4531A2052A90}" dt="2025-11-05T10:17:30.451" v="284" actId="21"/>
          <ac:picMkLst>
            <pc:docMk/>
            <pc:sldMk cId="1972606568" sldId="256"/>
            <ac:picMk id="3" creationId="{A8449EA0-ACE1-3769-4FCD-8903C7ABA5D6}"/>
          </ac:picMkLst>
        </pc:picChg>
        <pc:picChg chg="add del mod">
          <ac:chgData name="James Walker" userId="a1fd3ca8-13f9-4a85-996b-60e3bfb8c206" providerId="ADAL" clId="{28DCBC84-C467-42AA-9F2D-4531A2052A90}" dt="2025-11-05T10:16:15.513" v="279" actId="21"/>
          <ac:picMkLst>
            <pc:docMk/>
            <pc:sldMk cId="1972606568" sldId="256"/>
            <ac:picMk id="4" creationId="{3561A8E2-00BA-BC61-8B25-7E6D45282132}"/>
          </ac:picMkLst>
        </pc:picChg>
        <pc:picChg chg="add mod">
          <ac:chgData name="James Walker" userId="a1fd3ca8-13f9-4a85-996b-60e3bfb8c206" providerId="ADAL" clId="{28DCBC84-C467-42AA-9F2D-4531A2052A90}" dt="2025-11-05T10:18:59.794" v="287" actId="1076"/>
          <ac:picMkLst>
            <pc:docMk/>
            <pc:sldMk cId="1972606568" sldId="256"/>
            <ac:picMk id="1028" creationId="{2FB09E0E-B422-3389-D3F3-12E8307F345B}"/>
          </ac:picMkLst>
        </pc:picChg>
      </pc:sldChg>
      <pc:sldChg chg="modSp">
        <pc:chgData name="James Walker" userId="a1fd3ca8-13f9-4a85-996b-60e3bfb8c206" providerId="ADAL" clId="{28DCBC84-C467-42AA-9F2D-4531A2052A90}" dt="2025-11-05T10:20:09.240" v="298" actId="20577"/>
        <pc:sldMkLst>
          <pc:docMk/>
          <pc:sldMk cId="968367940" sldId="268"/>
        </pc:sldMkLst>
        <pc:spChg chg="mod">
          <ac:chgData name="James Walker" userId="a1fd3ca8-13f9-4a85-996b-60e3bfb8c206" providerId="ADAL" clId="{28DCBC84-C467-42AA-9F2D-4531A2052A90}" dt="2025-11-05T10:20:09.240" v="298" actId="20577"/>
          <ac:spMkLst>
            <pc:docMk/>
            <pc:sldMk cId="968367940" sldId="268"/>
            <ac:spMk id="9" creationId="{C53C697A-C659-37D4-18C0-C2085315F6A3}"/>
          </ac:spMkLst>
        </pc:spChg>
      </pc:sldChg>
      <pc:sldChg chg="addSp delSp modSp mod delAnim modAnim">
        <pc:chgData name="James Walker" userId="a1fd3ca8-13f9-4a85-996b-60e3bfb8c206" providerId="ADAL" clId="{28DCBC84-C467-42AA-9F2D-4531A2052A90}" dt="2025-10-30T10:54:45.200" v="41"/>
        <pc:sldMkLst>
          <pc:docMk/>
          <pc:sldMk cId="2014474141" sldId="269"/>
        </pc:sldMkLst>
        <pc:inkChg chg="add">
          <ac:chgData name="James Walker" userId="a1fd3ca8-13f9-4a85-996b-60e3bfb8c206" providerId="ADAL" clId="{28DCBC84-C467-42AA-9F2D-4531A2052A90}" dt="2025-10-30T10:53:41.252" v="30" actId="9405"/>
          <ac:inkMkLst>
            <pc:docMk/>
            <pc:sldMk cId="2014474141" sldId="269"/>
            <ac:inkMk id="7" creationId="{F626D827-8C1E-6E0B-149D-83472D30343D}"/>
          </ac:inkMkLst>
        </pc:inkChg>
        <pc:inkChg chg="add">
          <ac:chgData name="James Walker" userId="a1fd3ca8-13f9-4a85-996b-60e3bfb8c206" providerId="ADAL" clId="{28DCBC84-C467-42AA-9F2D-4531A2052A90}" dt="2025-10-30T10:53:43.981" v="31" actId="9405"/>
          <ac:inkMkLst>
            <pc:docMk/>
            <pc:sldMk cId="2014474141" sldId="269"/>
            <ac:inkMk id="8" creationId="{94B5461D-A9A1-F3D9-66FA-AD40270DA0E0}"/>
          </ac:inkMkLst>
        </pc:inkChg>
        <pc:inkChg chg="add">
          <ac:chgData name="James Walker" userId="a1fd3ca8-13f9-4a85-996b-60e3bfb8c206" providerId="ADAL" clId="{28DCBC84-C467-42AA-9F2D-4531A2052A90}" dt="2025-10-30T10:53:46.337" v="32" actId="9405"/>
          <ac:inkMkLst>
            <pc:docMk/>
            <pc:sldMk cId="2014474141" sldId="269"/>
            <ac:inkMk id="10" creationId="{A0413064-E25B-10A1-4D47-ADC683656257}"/>
          </ac:inkMkLst>
        </pc:inkChg>
        <pc:inkChg chg="add">
          <ac:chgData name="James Walker" userId="a1fd3ca8-13f9-4a85-996b-60e3bfb8c206" providerId="ADAL" clId="{28DCBC84-C467-42AA-9F2D-4531A2052A90}" dt="2025-10-30T10:53:49.626" v="33" actId="9405"/>
          <ac:inkMkLst>
            <pc:docMk/>
            <pc:sldMk cId="2014474141" sldId="269"/>
            <ac:inkMk id="11" creationId="{54B3A2F6-35BD-7378-A6DC-97DABB552151}"/>
          </ac:inkMkLst>
        </pc:inkChg>
        <pc:inkChg chg="add">
          <ac:chgData name="James Walker" userId="a1fd3ca8-13f9-4a85-996b-60e3bfb8c206" providerId="ADAL" clId="{28DCBC84-C467-42AA-9F2D-4531A2052A90}" dt="2025-10-30T10:53:53.427" v="35"/>
          <ac:inkMkLst>
            <pc:docMk/>
            <pc:sldMk cId="2014474141" sldId="269"/>
            <ac:inkMk id="13" creationId="{C426984C-9F1F-802C-4EB2-9D399C667F51}"/>
          </ac:inkMkLst>
        </pc:inkChg>
      </pc:sldChg>
      <pc:sldChg chg="modSp modAnim">
        <pc:chgData name="James Walker" userId="a1fd3ca8-13f9-4a85-996b-60e3bfb8c206" providerId="ADAL" clId="{28DCBC84-C467-42AA-9F2D-4531A2052A90}" dt="2025-11-05T10:23:04.043" v="323" actId="20577"/>
        <pc:sldMkLst>
          <pc:docMk/>
          <pc:sldMk cId="2547165204" sldId="271"/>
        </pc:sldMkLst>
        <pc:spChg chg="mod">
          <ac:chgData name="James Walker" userId="a1fd3ca8-13f9-4a85-996b-60e3bfb8c206" providerId="ADAL" clId="{28DCBC84-C467-42AA-9F2D-4531A2052A90}" dt="2025-11-05T10:23:04.043" v="323" actId="20577"/>
          <ac:spMkLst>
            <pc:docMk/>
            <pc:sldMk cId="2547165204" sldId="271"/>
            <ac:spMk id="3" creationId="{00000000-0000-0000-0000-000000000000}"/>
          </ac:spMkLst>
        </pc:spChg>
      </pc:sldChg>
      <pc:sldChg chg="modSp">
        <pc:chgData name="James Walker" userId="a1fd3ca8-13f9-4a85-996b-60e3bfb8c206" providerId="ADAL" clId="{28DCBC84-C467-42AA-9F2D-4531A2052A90}" dt="2025-10-30T10:55:18.819" v="45" actId="1076"/>
        <pc:sldMkLst>
          <pc:docMk/>
          <pc:sldMk cId="3050231040" sldId="284"/>
        </pc:sldMkLst>
        <pc:picChg chg="mod">
          <ac:chgData name="James Walker" userId="a1fd3ca8-13f9-4a85-996b-60e3bfb8c206" providerId="ADAL" clId="{28DCBC84-C467-42AA-9F2D-4531A2052A90}" dt="2025-10-30T10:55:18.819" v="45" actId="1076"/>
          <ac:picMkLst>
            <pc:docMk/>
            <pc:sldMk cId="3050231040" sldId="284"/>
            <ac:picMk id="5" creationId="{A8877721-BA21-8C69-94B3-DC9B8083CD4D}"/>
          </ac:picMkLst>
        </pc:picChg>
      </pc:sldChg>
      <pc:sldChg chg="addSp modSp add mod modAnim">
        <pc:chgData name="James Walker" userId="a1fd3ca8-13f9-4a85-996b-60e3bfb8c206" providerId="ADAL" clId="{28DCBC84-C467-42AA-9F2D-4531A2052A90}" dt="2025-10-30T11:02:33.031" v="226"/>
        <pc:sldMkLst>
          <pc:docMk/>
          <pc:sldMk cId="2312893087" sldId="287"/>
        </pc:sldMkLst>
        <pc:spChg chg="mod">
          <ac:chgData name="James Walker" userId="a1fd3ca8-13f9-4a85-996b-60e3bfb8c206" providerId="ADAL" clId="{28DCBC84-C467-42AA-9F2D-4531A2052A90}" dt="2025-10-30T10:58:38.552" v="210" actId="20577"/>
          <ac:spMkLst>
            <pc:docMk/>
            <pc:sldMk cId="2312893087" sldId="287"/>
            <ac:spMk id="3" creationId="{70F59EC1-3281-3420-3497-E15BA2203E5F}"/>
          </ac:spMkLst>
        </pc:spChg>
        <pc:graphicFrameChg chg="add mod modGraphic">
          <ac:chgData name="James Walker" userId="a1fd3ca8-13f9-4a85-996b-60e3bfb8c206" providerId="ADAL" clId="{28DCBC84-C467-42AA-9F2D-4531A2052A90}" dt="2025-10-30T11:01:33.690" v="225" actId="1076"/>
          <ac:graphicFrameMkLst>
            <pc:docMk/>
            <pc:sldMk cId="2312893087" sldId="287"/>
            <ac:graphicFrameMk id="2" creationId="{F392DB7F-B5BB-B081-3A1E-0A528F2CA2E7}"/>
          </ac:graphicFrameMkLst>
        </pc:graphicFrameChg>
      </pc:sldChg>
      <pc:sldChg chg="delSp modSp add mod modAnim">
        <pc:chgData name="James Walker" userId="a1fd3ca8-13f9-4a85-996b-60e3bfb8c206" providerId="ADAL" clId="{28DCBC84-C467-42AA-9F2D-4531A2052A90}" dt="2025-10-30T11:06:38.582" v="278" actId="1076"/>
        <pc:sldMkLst>
          <pc:docMk/>
          <pc:sldMk cId="1927485820" sldId="288"/>
        </pc:sldMkLst>
        <pc:spChg chg="mod">
          <ac:chgData name="James Walker" userId="a1fd3ca8-13f9-4a85-996b-60e3bfb8c206" providerId="ADAL" clId="{28DCBC84-C467-42AA-9F2D-4531A2052A90}" dt="2025-10-30T11:06:16.376" v="276" actId="1076"/>
          <ac:spMkLst>
            <pc:docMk/>
            <pc:sldMk cId="1927485820" sldId="288"/>
            <ac:spMk id="4" creationId="{35CD42D7-C2D9-968D-5655-14FDE328AC56}"/>
          </ac:spMkLst>
        </pc:spChg>
        <pc:picChg chg="mod">
          <ac:chgData name="James Walker" userId="a1fd3ca8-13f9-4a85-996b-60e3bfb8c206" providerId="ADAL" clId="{28DCBC84-C467-42AA-9F2D-4531A2052A90}" dt="2025-10-30T11:06:38.582" v="278" actId="1076"/>
          <ac:picMkLst>
            <pc:docMk/>
            <pc:sldMk cId="1927485820" sldId="288"/>
            <ac:picMk id="2" creationId="{7481F02E-F73F-AE41-F907-AC821E22C530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0:53:41.23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1,'1012'0,"-989"0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0:53:43.97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56,'6'-4,"0"1,1-1,-1 1,1 0,0 1,-1-1,1 1,1 1,-1-1,0 1,0 0,8 1,32-8,-9 1,0 1,0 2,1 2,71 5,-22-1,275-2,-340 2,1 1,-1 1,0 0,36 14,-21-7,-21-6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0:53:46.33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0,'38'2,"56"10,-55-6,51 1,894-8,-962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30T10:53:49.62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29,'83'1,"95"-3,-98-10,-49 7,34-3,462 6,-271 4,-231-2,-3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0:53:53.42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 0,'1218'52'0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11/5/2025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customXml" Target="../ink/ink5.xml"/><Relationship Id="rId3" Type="http://schemas.openxmlformats.org/officeDocument/2006/relationships/image" Target="../media/image5.tmp"/><Relationship Id="rId7" Type="http://schemas.openxmlformats.org/officeDocument/2006/relationships/customXml" Target="../ink/ink2.xml"/><Relationship Id="rId12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customXml" Target="../ink/ink4.xml"/><Relationship Id="rId5" Type="http://schemas.openxmlformats.org/officeDocument/2006/relationships/customXml" Target="../ink/ink1.xml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customXml" Target="../ink/ink3.xml"/><Relationship Id="rId1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https://www.timestables.co.uk/multiplication-tables-check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12" Type="http://schemas.openxmlformats.org/officeDocument/2006/relationships/hyperlink" Target="https://bossmaths.com/countingstick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hyperlink" Target="https://www.timestables.co.uk/" TargetMode="External"/><Relationship Id="rId5" Type="http://schemas.openxmlformats.org/officeDocument/2006/relationships/image" Target="../media/image11.png"/><Relationship Id="rId10" Type="http://schemas.openxmlformats.org/officeDocument/2006/relationships/hyperlink" Target="https://www.topmarks.co.uk/maths-games/daily10" TargetMode="External"/><Relationship Id="rId4" Type="http://schemas.openxmlformats.org/officeDocument/2006/relationships/image" Target="../media/image8.jpeg"/><Relationship Id="rId9" Type="http://schemas.openxmlformats.org/officeDocument/2006/relationships/hyperlink" Target="https://www.topmarks.co.uk/maths-games/hit-the-button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t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98799" y="1384755"/>
            <a:ext cx="7766936" cy="869754"/>
          </a:xfrm>
        </p:spPr>
        <p:txBody>
          <a:bodyPr/>
          <a:lstStyle/>
          <a:p>
            <a:pPr algn="ctr"/>
            <a:r>
              <a:rPr lang="en-GB" sz="4400" u="sng" dirty="0">
                <a:solidFill>
                  <a:schemeClr val="accent1">
                    <a:lumMod val="50000"/>
                  </a:schemeClr>
                </a:solidFill>
              </a:rPr>
              <a:t>Year 4 Multiplication Tables Check (MTC)</a:t>
            </a:r>
            <a:br>
              <a:rPr lang="en-GB" sz="3600" u="sng" dirty="0"/>
            </a:br>
            <a:endParaRPr lang="en-GB" sz="3600" u="sng" dirty="0"/>
          </a:p>
        </p:txBody>
      </p:sp>
      <p:pic>
        <p:nvPicPr>
          <p:cNvPr id="1026" name="Picture 2" descr="Image result for the vaynor first sch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69" y="172040"/>
            <a:ext cx="1551299" cy="86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ndeavour Schools Trust - Home">
            <a:extLst>
              <a:ext uri="{FF2B5EF4-FFF2-40B4-BE49-F238E27FC236}">
                <a16:creationId xmlns:a16="http://schemas.microsoft.com/office/drawing/2014/main" id="{0FC654EC-8371-FDBA-D8B7-5ABD36C1E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575" y="113048"/>
            <a:ext cx="871273" cy="105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ath Class GIFs | Tenor">
            <a:extLst>
              <a:ext uri="{FF2B5EF4-FFF2-40B4-BE49-F238E27FC236}">
                <a16:creationId xmlns:a16="http://schemas.microsoft.com/office/drawing/2014/main" id="{2FB09E0E-B422-3389-D3F3-12E8307F3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2457" y="2409340"/>
            <a:ext cx="3019619" cy="3664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2606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961" y="507250"/>
            <a:ext cx="7766936" cy="869754"/>
          </a:xfrm>
        </p:spPr>
        <p:txBody>
          <a:bodyPr/>
          <a:lstStyle/>
          <a:p>
            <a:pPr algn="ctr"/>
            <a:r>
              <a:rPr lang="en-GB" sz="3600" u="sng" dirty="0">
                <a:solidFill>
                  <a:schemeClr val="accent1">
                    <a:lumMod val="50000"/>
                  </a:schemeClr>
                </a:solidFill>
              </a:rPr>
              <a:t>Year 4 Multiplication Tables Check</a:t>
            </a:r>
            <a:br>
              <a:rPr lang="en-GB" sz="3600" u="sng" dirty="0"/>
            </a:br>
            <a:endParaRPr lang="en-GB" sz="3600" u="sng" dirty="0"/>
          </a:p>
        </p:txBody>
      </p:sp>
      <p:pic>
        <p:nvPicPr>
          <p:cNvPr id="1026" name="Picture 2" descr="Image result for the vaynor first sch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69" y="172040"/>
            <a:ext cx="1551299" cy="86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ndeavour Schools Trust - Home">
            <a:extLst>
              <a:ext uri="{FF2B5EF4-FFF2-40B4-BE49-F238E27FC236}">
                <a16:creationId xmlns:a16="http://schemas.microsoft.com/office/drawing/2014/main" id="{0FC654EC-8371-FDBA-D8B7-5ABD36C1E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575" y="113048"/>
            <a:ext cx="871273" cy="105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Year 4 Multiplication Tables Check Guidance – Kensington Avenue Primary  School">
            <a:extLst>
              <a:ext uri="{FF2B5EF4-FFF2-40B4-BE49-F238E27FC236}">
                <a16:creationId xmlns:a16="http://schemas.microsoft.com/office/drawing/2014/main" id="{5BA887E2-B74A-3BF5-097F-01A5B9A3E4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4" t="15295" r="13291" b="17129"/>
          <a:stretch/>
        </p:blipFill>
        <p:spPr bwMode="auto">
          <a:xfrm>
            <a:off x="6612950" y="2453437"/>
            <a:ext cx="4619625" cy="324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9A41A3E-1899-1EA8-5C27-5D47429E5260}"/>
              </a:ext>
            </a:extLst>
          </p:cNvPr>
          <p:cNvSpPr txBox="1">
            <a:spLocks/>
          </p:cNvSpPr>
          <p:nvPr/>
        </p:nvSpPr>
        <p:spPr>
          <a:xfrm>
            <a:off x="-2775793" y="1583683"/>
            <a:ext cx="8860721" cy="8697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2800" u="sng" dirty="0"/>
              <a:t>Purpose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A445DDE5-EE0C-298B-6387-6D81E99B29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533" y="2453437"/>
            <a:ext cx="5592541" cy="4716511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endParaRPr lang="en-GB" sz="3200" dirty="0">
              <a:solidFill>
                <a:srgbClr val="FF000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70C0"/>
                </a:solidFill>
              </a:rPr>
              <a:t> </a:t>
            </a:r>
            <a:r>
              <a:rPr lang="en-GB" sz="2400" dirty="0">
                <a:solidFill>
                  <a:srgbClr val="0070C0"/>
                </a:solidFill>
              </a:rPr>
              <a:t>Explain the Year 4 Multiplication Check (MTC)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70C0"/>
                </a:solidFill>
              </a:rPr>
              <a:t> What we are doing to help your child learn their multiplication facts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70C0"/>
                </a:solidFill>
              </a:rPr>
              <a:t> Provide tips, ideas and resources to help at home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sz="3200" dirty="0"/>
          </a:p>
          <a:p>
            <a:pPr algn="ctr"/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4149207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he vaynor first sch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69" y="172040"/>
            <a:ext cx="1893195" cy="1061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Endeavour Schools Trust - Home">
            <a:extLst>
              <a:ext uri="{FF2B5EF4-FFF2-40B4-BE49-F238E27FC236}">
                <a16:creationId xmlns:a16="http://schemas.microsoft.com/office/drawing/2014/main" id="{96A44472-7026-3B74-37F3-5449ECC70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575" y="113048"/>
            <a:ext cx="871273" cy="105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C53C697A-C659-37D4-18C0-C2085315F6A3}"/>
              </a:ext>
            </a:extLst>
          </p:cNvPr>
          <p:cNvSpPr txBox="1">
            <a:spLocks/>
          </p:cNvSpPr>
          <p:nvPr/>
        </p:nvSpPr>
        <p:spPr>
          <a:xfrm>
            <a:off x="487834" y="1485699"/>
            <a:ext cx="10430540" cy="52955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u="sng" dirty="0">
              <a:solidFill>
                <a:srgbClr val="0070C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0070C0"/>
                </a:solidFill>
              </a:rPr>
              <a:t>Purpose: </a:t>
            </a:r>
            <a:r>
              <a:rPr lang="en-GB" sz="2000" dirty="0">
                <a:solidFill>
                  <a:srgbClr val="0070C0"/>
                </a:solidFill>
              </a:rPr>
              <a:t>To determine whether children can recall </a:t>
            </a:r>
            <a:r>
              <a:rPr lang="en-GB" sz="2000" b="1" dirty="0">
                <a:solidFill>
                  <a:srgbClr val="0070C0"/>
                </a:solidFill>
              </a:rPr>
              <a:t>all</a:t>
            </a:r>
            <a:r>
              <a:rPr lang="en-GB" sz="2000" dirty="0">
                <a:solidFill>
                  <a:srgbClr val="0070C0"/>
                </a:solidFill>
              </a:rPr>
              <a:t> their times table facts fluently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0070C0"/>
                </a:solidFill>
              </a:rPr>
              <a:t>June 2026 </a:t>
            </a:r>
            <a:r>
              <a:rPr lang="en-GB" sz="2000" dirty="0">
                <a:solidFill>
                  <a:srgbClr val="0070C0"/>
                </a:solidFill>
              </a:rPr>
              <a:t>– All Year 4 children will undertake the MTC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0070C0"/>
                </a:solidFill>
              </a:rPr>
              <a:t>Online timed assessment </a:t>
            </a:r>
            <a:r>
              <a:rPr lang="en-GB" sz="2000" dirty="0">
                <a:solidFill>
                  <a:srgbClr val="0070C0"/>
                </a:solidFill>
              </a:rPr>
              <a:t>– 25 randomly assigned questions (3 practice ones before)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70C0"/>
                </a:solidFill>
              </a:rPr>
              <a:t>6 seconds per question: </a:t>
            </a:r>
            <a:r>
              <a:rPr lang="en-GB" sz="2000" b="1" dirty="0">
                <a:solidFill>
                  <a:srgbClr val="0070C0"/>
                </a:solidFill>
              </a:rPr>
              <a:t>Read… Solve… Type (3 second break in between)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70C0"/>
                </a:solidFill>
              </a:rPr>
              <a:t>Importance of </a:t>
            </a:r>
            <a:r>
              <a:rPr lang="en-GB" sz="2000" b="1" dirty="0">
                <a:solidFill>
                  <a:srgbClr val="0070C0"/>
                </a:solidFill>
              </a:rPr>
              <a:t>quick mental recall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70C0"/>
                </a:solidFill>
              </a:rPr>
              <a:t> High emphasis on ‘Year 4’ tables e.g.  6x, 7x, 8x, 9x and 12x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70C0"/>
                </a:solidFill>
              </a:rPr>
              <a:t>Will take no more than 10 minutes to complete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70C0"/>
                </a:solidFill>
              </a:rPr>
              <a:t> Child and teacher will not be shown score immediately – but will receive them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70C0"/>
                </a:solidFill>
              </a:rPr>
              <a:t>No pass mark – National average score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70C0"/>
                </a:solidFill>
              </a:rPr>
              <a:t>Schools are required to report results to parents – end of year report  </a:t>
            </a:r>
            <a:endParaRPr lang="en-GB" sz="2800" dirty="0">
              <a:solidFill>
                <a:srgbClr val="0070C0"/>
              </a:solidFill>
            </a:endParaRPr>
          </a:p>
          <a:p>
            <a:pPr algn="ctr"/>
            <a:endParaRPr lang="en-GB" sz="2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27CF19-E8A2-EADB-F021-5AA9E1AD0E2A}"/>
              </a:ext>
            </a:extLst>
          </p:cNvPr>
          <p:cNvSpPr txBox="1">
            <a:spLocks/>
          </p:cNvSpPr>
          <p:nvPr/>
        </p:nvSpPr>
        <p:spPr>
          <a:xfrm>
            <a:off x="1996464" y="641686"/>
            <a:ext cx="7766936" cy="8697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3600" u="sng" dirty="0">
                <a:solidFill>
                  <a:schemeClr val="accent1">
                    <a:lumMod val="50000"/>
                  </a:schemeClr>
                </a:solidFill>
              </a:rPr>
              <a:t>Year 4 Multiplication Tables Check</a:t>
            </a:r>
            <a:br>
              <a:rPr lang="en-GB" sz="3600" u="sng" dirty="0"/>
            </a:br>
            <a:endParaRPr lang="en-GB" sz="3600" u="sng" dirty="0"/>
          </a:p>
        </p:txBody>
      </p:sp>
    </p:spTree>
    <p:extLst>
      <p:ext uri="{BB962C8B-B14F-4D97-AF65-F5344CB8AC3E}">
        <p14:creationId xmlns:p14="http://schemas.microsoft.com/office/powerpoint/2010/main" val="968367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3269" y="1326320"/>
            <a:ext cx="8336725" cy="5395113"/>
          </a:xfrm>
        </p:spPr>
        <p:txBody>
          <a:bodyPr>
            <a:normAutofit/>
          </a:bodyPr>
          <a:lstStyle/>
          <a:p>
            <a:pPr algn="l"/>
            <a:endParaRPr lang="en-GB" sz="3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400" dirty="0"/>
              <a:t> </a:t>
            </a:r>
            <a:endParaRPr lang="en-GB" sz="3200" dirty="0"/>
          </a:p>
          <a:p>
            <a:pPr algn="ctr"/>
            <a:endParaRPr lang="en-GB" sz="3200" dirty="0"/>
          </a:p>
          <a:p>
            <a:pPr algn="ctr"/>
            <a:endParaRPr lang="en-GB" sz="3200" dirty="0"/>
          </a:p>
          <a:p>
            <a:pPr algn="ctr"/>
            <a:endParaRPr lang="en-GB" sz="3200" dirty="0"/>
          </a:p>
          <a:p>
            <a:pPr algn="ctr"/>
            <a:endParaRPr lang="en-GB" sz="3200" dirty="0"/>
          </a:p>
          <a:p>
            <a:pPr algn="ctr"/>
            <a:endParaRPr lang="en-GB" sz="3200" dirty="0"/>
          </a:p>
        </p:txBody>
      </p:sp>
      <p:pic>
        <p:nvPicPr>
          <p:cNvPr id="1026" name="Picture 2" descr="Image result for the vaynor first sch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69" y="172040"/>
            <a:ext cx="1893195" cy="1061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643" y="1021463"/>
            <a:ext cx="7124683" cy="5523153"/>
          </a:xfrm>
          <a:prstGeom prst="rect">
            <a:avLst/>
          </a:prstGeom>
        </p:spPr>
      </p:pic>
      <p:pic>
        <p:nvPicPr>
          <p:cNvPr id="4" name="Picture 2" descr="Endeavour Schools Trust - Home">
            <a:extLst>
              <a:ext uri="{FF2B5EF4-FFF2-40B4-BE49-F238E27FC236}">
                <a16:creationId xmlns:a16="http://schemas.microsoft.com/office/drawing/2014/main" id="{14769FBB-A64B-FE70-620C-DE5F0C77D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575" y="113048"/>
            <a:ext cx="871273" cy="105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8BEE6F9F-B017-8766-0789-FE876BA2D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48164" y="58871"/>
            <a:ext cx="7766936" cy="869754"/>
          </a:xfrm>
        </p:spPr>
        <p:txBody>
          <a:bodyPr/>
          <a:lstStyle/>
          <a:p>
            <a:pPr algn="ctr"/>
            <a:r>
              <a:rPr lang="en-GB" sz="3600" u="sng" dirty="0">
                <a:solidFill>
                  <a:schemeClr val="accent1">
                    <a:lumMod val="50000"/>
                  </a:schemeClr>
                </a:solidFill>
              </a:rPr>
              <a:t>Year 4 Multiplication Tables Check</a:t>
            </a:r>
            <a:endParaRPr lang="en-GB" sz="2800" u="sng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626D827-8C1E-6E0B-149D-83472D30343D}"/>
                  </a:ext>
                </a:extLst>
              </p14:cNvPr>
              <p14:cNvContentPartPr/>
              <p14:nvPr/>
            </p14:nvContentPartPr>
            <p14:xfrm>
              <a:off x="3321448" y="4189070"/>
              <a:ext cx="37260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626D827-8C1E-6E0B-149D-83472D30343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267448" y="4081430"/>
                <a:ext cx="48024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94B5461D-A9A1-F3D9-66FA-AD40270DA0E0}"/>
                  </a:ext>
                </a:extLst>
              </p14:cNvPr>
              <p14:cNvContentPartPr/>
              <p14:nvPr/>
            </p14:nvContentPartPr>
            <p14:xfrm>
              <a:off x="3303088" y="4486430"/>
              <a:ext cx="383400" cy="205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94B5461D-A9A1-F3D9-66FA-AD40270DA0E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249088" y="4378430"/>
                <a:ext cx="491040" cy="23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A0413064-E25B-10A1-4D47-ADC683656257}"/>
                  </a:ext>
                </a:extLst>
              </p14:cNvPr>
              <p14:cNvContentPartPr/>
              <p14:nvPr/>
            </p14:nvContentPartPr>
            <p14:xfrm>
              <a:off x="3256288" y="4842470"/>
              <a:ext cx="456480" cy="100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A0413064-E25B-10A1-4D47-ADC68365625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202288" y="4734470"/>
                <a:ext cx="564120" cy="22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54B3A2F6-35BD-7378-A6DC-97DABB552151}"/>
                  </a:ext>
                </a:extLst>
              </p14:cNvPr>
              <p14:cNvContentPartPr/>
              <p14:nvPr/>
            </p14:nvContentPartPr>
            <p14:xfrm>
              <a:off x="3256288" y="5158910"/>
              <a:ext cx="456480" cy="108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54B3A2F6-35BD-7378-A6DC-97DABB55215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202288" y="5051270"/>
                <a:ext cx="564120" cy="22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C426984C-9F1F-802C-4EB2-9D399C667F51}"/>
                  </a:ext>
                </a:extLst>
              </p14:cNvPr>
              <p14:cNvContentPartPr/>
              <p14:nvPr/>
            </p14:nvContentPartPr>
            <p14:xfrm>
              <a:off x="3293368" y="6148550"/>
              <a:ext cx="438840" cy="190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C426984C-9F1F-802C-4EB2-9D399C667F5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239728" y="6040550"/>
                <a:ext cx="546480" cy="234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14474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he vaynor first sch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69" y="172040"/>
            <a:ext cx="1893195" cy="1061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55909" y="2231315"/>
            <a:ext cx="3967458" cy="1096899"/>
          </a:xfrm>
        </p:spPr>
        <p:txBody>
          <a:bodyPr>
            <a:noAutofit/>
          </a:bodyPr>
          <a:lstStyle/>
          <a:p>
            <a:pPr algn="l"/>
            <a:r>
              <a:rPr lang="en-GB" sz="4800" dirty="0"/>
              <a:t>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0C6AF8F-A791-41FC-54F6-49C1651F0F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19636" y="206809"/>
            <a:ext cx="7766936" cy="869754"/>
          </a:xfrm>
        </p:spPr>
        <p:txBody>
          <a:bodyPr/>
          <a:lstStyle/>
          <a:p>
            <a:pPr algn="ctr"/>
            <a:r>
              <a:rPr lang="en-GB" sz="3600" u="sng" dirty="0">
                <a:solidFill>
                  <a:schemeClr val="accent1">
                    <a:lumMod val="50000"/>
                  </a:schemeClr>
                </a:solidFill>
              </a:rPr>
              <a:t>Year 4 Multiplication Tables Check</a:t>
            </a:r>
            <a:endParaRPr lang="en-GB" sz="2800" u="sng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" name="Picture 2" descr="Endeavour Schools Trust - Home">
            <a:extLst>
              <a:ext uri="{FF2B5EF4-FFF2-40B4-BE49-F238E27FC236}">
                <a16:creationId xmlns:a16="http://schemas.microsoft.com/office/drawing/2014/main" id="{F5FA1F13-90EB-6BC6-F2D5-DBD5802E6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575" y="113048"/>
            <a:ext cx="871273" cy="105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5E0B0E9A-067C-369F-B78B-D77E2D458886}"/>
              </a:ext>
            </a:extLst>
          </p:cNvPr>
          <p:cNvSpPr txBox="1">
            <a:spLocks/>
          </p:cNvSpPr>
          <p:nvPr/>
        </p:nvSpPr>
        <p:spPr>
          <a:xfrm>
            <a:off x="487834" y="1481037"/>
            <a:ext cx="10430540" cy="52955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u="sng" dirty="0">
              <a:solidFill>
                <a:srgbClr val="0070C0"/>
              </a:solidFill>
            </a:endParaRPr>
          </a:p>
          <a:p>
            <a:pPr algn="l"/>
            <a:r>
              <a:rPr lang="en-GB" sz="2800" dirty="0">
                <a:solidFill>
                  <a:srgbClr val="0070C0"/>
                </a:solidFill>
              </a:rPr>
              <a:t>This is what the MTC looks like…</a:t>
            </a:r>
            <a:endParaRPr lang="en-GB" sz="3200" dirty="0"/>
          </a:p>
        </p:txBody>
      </p:sp>
      <p:pic>
        <p:nvPicPr>
          <p:cNvPr id="10" name="Picture 4" descr="Year 4 Multiplication Tables Check Guidance – Kensington Avenue Primary  School">
            <a:hlinkClick r:id="rId4"/>
            <a:extLst>
              <a:ext uri="{FF2B5EF4-FFF2-40B4-BE49-F238E27FC236}">
                <a16:creationId xmlns:a16="http://schemas.microsoft.com/office/drawing/2014/main" id="{72ECAF31-7FD1-C0A1-3441-2716740C4E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4" t="15295" r="13291" b="17129"/>
          <a:stretch/>
        </p:blipFill>
        <p:spPr bwMode="auto">
          <a:xfrm>
            <a:off x="3515710" y="2874486"/>
            <a:ext cx="4619625" cy="324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2841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he vaynor first sch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69" y="172040"/>
            <a:ext cx="1893195" cy="1061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55909" y="2231315"/>
            <a:ext cx="3967458" cy="1096899"/>
          </a:xfrm>
        </p:spPr>
        <p:txBody>
          <a:bodyPr>
            <a:noAutofit/>
          </a:bodyPr>
          <a:lstStyle/>
          <a:p>
            <a:pPr algn="l"/>
            <a:r>
              <a:rPr lang="en-GB" sz="4800" dirty="0"/>
              <a:t>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0C6AF8F-A791-41FC-54F6-49C1651F0F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96464" y="52119"/>
            <a:ext cx="7766936" cy="869754"/>
          </a:xfrm>
        </p:spPr>
        <p:txBody>
          <a:bodyPr/>
          <a:lstStyle/>
          <a:p>
            <a:pPr algn="ctr"/>
            <a:r>
              <a:rPr lang="en-GB" sz="3600" u="sng" dirty="0">
                <a:solidFill>
                  <a:schemeClr val="accent1">
                    <a:lumMod val="50000"/>
                  </a:schemeClr>
                </a:solidFill>
              </a:rPr>
              <a:t>Year 4 Multiplication Tables Check</a:t>
            </a:r>
            <a:endParaRPr lang="en-GB" sz="2800" u="sng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" name="Picture 2" descr="Endeavour Schools Trust - Home">
            <a:extLst>
              <a:ext uri="{FF2B5EF4-FFF2-40B4-BE49-F238E27FC236}">
                <a16:creationId xmlns:a16="http://schemas.microsoft.com/office/drawing/2014/main" id="{F5FA1F13-90EB-6BC6-F2D5-DBD5802E6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575" y="113048"/>
            <a:ext cx="871273" cy="105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Image result for all times tables">
            <a:extLst>
              <a:ext uri="{FF2B5EF4-FFF2-40B4-BE49-F238E27FC236}">
                <a16:creationId xmlns:a16="http://schemas.microsoft.com/office/drawing/2014/main" id="{02200FF0-2B5C-F00E-1AE6-075AE80A0E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727" y="1026823"/>
            <a:ext cx="7520473" cy="5057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3">
            <a:extLst>
              <a:ext uri="{FF2B5EF4-FFF2-40B4-BE49-F238E27FC236}">
                <a16:creationId xmlns:a16="http://schemas.microsoft.com/office/drawing/2014/main" id="{AB8651DE-6637-4AFC-9AA4-7D30A98814FB}"/>
              </a:ext>
            </a:extLst>
          </p:cNvPr>
          <p:cNvSpPr txBox="1">
            <a:spLocks/>
          </p:cNvSpPr>
          <p:nvPr/>
        </p:nvSpPr>
        <p:spPr>
          <a:xfrm>
            <a:off x="3577596" y="5726290"/>
            <a:ext cx="6533677" cy="505754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dirty="0"/>
          </a:p>
          <a:p>
            <a:pPr algn="l"/>
            <a:r>
              <a:rPr lang="en-GB" sz="4000" dirty="0">
                <a:solidFill>
                  <a:schemeClr val="accent1">
                    <a:lumMod val="50000"/>
                  </a:schemeClr>
                </a:solidFill>
              </a:rPr>
              <a:t>But don’t panic… </a:t>
            </a:r>
          </a:p>
        </p:txBody>
      </p:sp>
    </p:spTree>
    <p:extLst>
      <p:ext uri="{BB962C8B-B14F-4D97-AF65-F5344CB8AC3E}">
        <p14:creationId xmlns:p14="http://schemas.microsoft.com/office/powerpoint/2010/main" val="3091972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he vaynor first sch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69" y="172040"/>
            <a:ext cx="1893195" cy="1061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55909" y="2231315"/>
            <a:ext cx="3967458" cy="1096899"/>
          </a:xfrm>
        </p:spPr>
        <p:txBody>
          <a:bodyPr>
            <a:noAutofit/>
          </a:bodyPr>
          <a:lstStyle/>
          <a:p>
            <a:pPr algn="l"/>
            <a:r>
              <a:rPr lang="en-GB" sz="4800" dirty="0"/>
              <a:t>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0C6AF8F-A791-41FC-54F6-49C1651F0F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1801" y="300570"/>
            <a:ext cx="7766936" cy="869754"/>
          </a:xfrm>
        </p:spPr>
        <p:txBody>
          <a:bodyPr/>
          <a:lstStyle/>
          <a:p>
            <a:pPr algn="ctr"/>
            <a:r>
              <a:rPr lang="en-GB" sz="3600" u="sng" dirty="0">
                <a:solidFill>
                  <a:schemeClr val="accent1">
                    <a:lumMod val="50000"/>
                  </a:schemeClr>
                </a:solidFill>
              </a:rPr>
              <a:t>Year 4 Multiplication Tables Check</a:t>
            </a:r>
            <a:endParaRPr lang="en-GB" sz="2800" u="sng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" name="Picture 2" descr="Endeavour Schools Trust - Home">
            <a:extLst>
              <a:ext uri="{FF2B5EF4-FFF2-40B4-BE49-F238E27FC236}">
                <a16:creationId xmlns:a16="http://schemas.microsoft.com/office/drawing/2014/main" id="{F5FA1F13-90EB-6BC6-F2D5-DBD5802E6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575" y="113048"/>
            <a:ext cx="871273" cy="105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3">
            <a:extLst>
              <a:ext uri="{FF2B5EF4-FFF2-40B4-BE49-F238E27FC236}">
                <a16:creationId xmlns:a16="http://schemas.microsoft.com/office/drawing/2014/main" id="{AB8651DE-6637-4AFC-9AA4-7D30A98814FB}"/>
              </a:ext>
            </a:extLst>
          </p:cNvPr>
          <p:cNvSpPr txBox="1">
            <a:spLocks/>
          </p:cNvSpPr>
          <p:nvPr/>
        </p:nvSpPr>
        <p:spPr>
          <a:xfrm>
            <a:off x="497251" y="2779764"/>
            <a:ext cx="6533677" cy="505754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3200" dirty="0"/>
              <a:t>Multiplication is </a:t>
            </a:r>
          </a:p>
          <a:p>
            <a:pPr algn="l"/>
            <a:r>
              <a:rPr lang="en-GB" sz="3200" dirty="0"/>
              <a:t>commutative! </a:t>
            </a:r>
          </a:p>
        </p:txBody>
      </p:sp>
      <p:pic>
        <p:nvPicPr>
          <p:cNvPr id="5" name="Picture 4" descr="Image result for kangaroo times tables poster">
            <a:extLst>
              <a:ext uri="{FF2B5EF4-FFF2-40B4-BE49-F238E27FC236}">
                <a16:creationId xmlns:a16="http://schemas.microsoft.com/office/drawing/2014/main" id="{A8877721-BA21-8C69-94B3-DC9B8083C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216" y="1643702"/>
            <a:ext cx="5533054" cy="4763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0231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4330" y="1438904"/>
            <a:ext cx="11483881" cy="5306048"/>
          </a:xfrm>
        </p:spPr>
        <p:txBody>
          <a:bodyPr>
            <a:normAutofit/>
          </a:bodyPr>
          <a:lstStyle/>
          <a:p>
            <a:pPr algn="l"/>
            <a:r>
              <a:rPr lang="en-GB" sz="2400" b="1" u="sng" dirty="0"/>
              <a:t>How are we best preparing your child? </a:t>
            </a:r>
          </a:p>
          <a:p>
            <a:pPr algn="l"/>
            <a:endParaRPr lang="en-GB" sz="34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dirty="0"/>
              <a:t>As early as EYFS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/>
              <a:t>Leapfrog </a:t>
            </a:r>
            <a:endParaRPr lang="en-GB" sz="20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dirty="0"/>
              <a:t>Termly assessments in Year’s 2 and 3 and half termly in Year 4 (online).  </a:t>
            </a:r>
            <a:endParaRPr lang="en-GB" sz="2000" dirty="0">
              <a:solidFill>
                <a:srgbClr val="FF000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dirty="0"/>
              <a:t> Chunked Learning – Separated into Year Groups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 Learnt every morning (Vaynor Velocity)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 TT Rockstars – to improve speed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 Teaching children strategies and techniques to improve speed and mental recall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 March 2026 – Government release ‘try it out’ area </a:t>
            </a:r>
          </a:p>
          <a:p>
            <a:pPr algn="ctr"/>
            <a:endParaRPr lang="en-GB" sz="3200" dirty="0"/>
          </a:p>
          <a:p>
            <a:pPr algn="ctr"/>
            <a:endParaRPr lang="en-GB" sz="3200" dirty="0"/>
          </a:p>
          <a:p>
            <a:pPr algn="ctr"/>
            <a:endParaRPr lang="en-GB" sz="3200" dirty="0"/>
          </a:p>
          <a:p>
            <a:pPr algn="ctr"/>
            <a:endParaRPr lang="en-GB" sz="3200" dirty="0"/>
          </a:p>
        </p:txBody>
      </p:sp>
      <p:pic>
        <p:nvPicPr>
          <p:cNvPr id="1026" name="Picture 2" descr="Image result for the vaynor first sch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70" y="172040"/>
            <a:ext cx="1642404" cy="920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Endeavour Schools Trust - Home">
            <a:extLst>
              <a:ext uri="{FF2B5EF4-FFF2-40B4-BE49-F238E27FC236}">
                <a16:creationId xmlns:a16="http://schemas.microsoft.com/office/drawing/2014/main" id="{65E74B51-F24E-15B2-E010-1F874FCB7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575" y="113048"/>
            <a:ext cx="871273" cy="105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9C72411-AB7A-54E7-1B80-C1ACF20D94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3786" y="172040"/>
            <a:ext cx="7766936" cy="869754"/>
          </a:xfrm>
        </p:spPr>
        <p:txBody>
          <a:bodyPr/>
          <a:lstStyle/>
          <a:p>
            <a:pPr algn="ctr"/>
            <a:r>
              <a:rPr lang="en-GB" sz="3600" u="sng" dirty="0">
                <a:solidFill>
                  <a:schemeClr val="accent1">
                    <a:lumMod val="50000"/>
                  </a:schemeClr>
                </a:solidFill>
              </a:rPr>
              <a:t>Year 4 Multiplication Tables Check</a:t>
            </a:r>
            <a:endParaRPr lang="en-GB" sz="2800" u="sng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165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C21CB-D2BE-DF02-EE49-DEA4AB069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0F59EC1-3281-3420-3497-E15BA2203E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330" y="1438904"/>
            <a:ext cx="11483881" cy="5306048"/>
          </a:xfrm>
        </p:spPr>
        <p:txBody>
          <a:bodyPr>
            <a:normAutofit/>
          </a:bodyPr>
          <a:lstStyle/>
          <a:p>
            <a:pPr algn="l"/>
            <a:r>
              <a:rPr lang="en-GB" sz="2400" b="1" u="sng" dirty="0"/>
              <a:t>Leapfrog Changes</a:t>
            </a:r>
          </a:p>
          <a:p>
            <a:pPr algn="l"/>
            <a:endParaRPr lang="en-GB" sz="3400" dirty="0"/>
          </a:p>
          <a:p>
            <a:pPr algn="ctr"/>
            <a:endParaRPr lang="en-GB" sz="3200" dirty="0"/>
          </a:p>
          <a:p>
            <a:pPr algn="ctr"/>
            <a:endParaRPr lang="en-GB" sz="3200" dirty="0"/>
          </a:p>
          <a:p>
            <a:pPr algn="ctr"/>
            <a:endParaRPr lang="en-GB" sz="3200" dirty="0"/>
          </a:p>
          <a:p>
            <a:pPr algn="ctr"/>
            <a:endParaRPr lang="en-GB" sz="3200" dirty="0"/>
          </a:p>
        </p:txBody>
      </p:sp>
      <p:pic>
        <p:nvPicPr>
          <p:cNvPr id="1026" name="Picture 2" descr="Image result for the vaynor first school">
            <a:extLst>
              <a:ext uri="{FF2B5EF4-FFF2-40B4-BE49-F238E27FC236}">
                <a16:creationId xmlns:a16="http://schemas.microsoft.com/office/drawing/2014/main" id="{9A031AC4-7761-2A30-5A07-2F41625F1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70" y="172040"/>
            <a:ext cx="1642404" cy="920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Endeavour Schools Trust - Home">
            <a:extLst>
              <a:ext uri="{FF2B5EF4-FFF2-40B4-BE49-F238E27FC236}">
                <a16:creationId xmlns:a16="http://schemas.microsoft.com/office/drawing/2014/main" id="{5F48EB62-1ECA-F1DE-7EBD-4ACDC53FE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575" y="113048"/>
            <a:ext cx="871273" cy="105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87E158B-0132-92D8-FC1A-EB52E5D81B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3786" y="172040"/>
            <a:ext cx="7766936" cy="869754"/>
          </a:xfrm>
        </p:spPr>
        <p:txBody>
          <a:bodyPr/>
          <a:lstStyle/>
          <a:p>
            <a:pPr algn="ctr"/>
            <a:r>
              <a:rPr lang="en-GB" sz="3600" u="sng" dirty="0">
                <a:solidFill>
                  <a:schemeClr val="accent1">
                    <a:lumMod val="50000"/>
                  </a:schemeClr>
                </a:solidFill>
              </a:rPr>
              <a:t>Year 4 Multiplication Tables Check</a:t>
            </a:r>
            <a:endParaRPr lang="en-GB" sz="2800" u="sng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392DB7F-B5BB-B081-3A1E-0A528F2CA2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1897365"/>
              </p:ext>
            </p:extLst>
          </p:nvPr>
        </p:nvGraphicFramePr>
        <p:xfrm>
          <a:off x="3000317" y="1170324"/>
          <a:ext cx="6191366" cy="52784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74140">
                  <a:extLst>
                    <a:ext uri="{9D8B030D-6E8A-4147-A177-3AD203B41FA5}">
                      <a16:colId xmlns:a16="http://schemas.microsoft.com/office/drawing/2014/main" val="2921872157"/>
                    </a:ext>
                  </a:extLst>
                </a:gridCol>
                <a:gridCol w="5017226">
                  <a:extLst>
                    <a:ext uri="{9D8B030D-6E8A-4147-A177-3AD203B41FA5}">
                      <a16:colId xmlns:a16="http://schemas.microsoft.com/office/drawing/2014/main" val="1668091685"/>
                    </a:ext>
                  </a:extLst>
                </a:gridCol>
              </a:tblGrid>
              <a:tr h="4008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54" marR="477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>
                          <a:effectLst/>
                        </a:rPr>
                        <a:t>Year 4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54" marR="47754" marT="0" marB="0" anchor="ctr"/>
                </a:tc>
                <a:extLst>
                  <a:ext uri="{0D108BD9-81ED-4DB2-BD59-A6C34878D82A}">
                    <a16:rowId xmlns:a16="http://schemas.microsoft.com/office/drawing/2014/main" val="133259588"/>
                  </a:ext>
                </a:extLst>
              </a:tr>
              <a:tr h="8910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 dirty="0">
                          <a:effectLst/>
                        </a:rPr>
                        <a:t>Autumn 1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54" marR="477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>
                          <a:effectLst/>
                        </a:rPr>
                        <a:t>Year 3 recap: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>
                          <a:effectLst/>
                        </a:rPr>
                        <a:t>3 x / ÷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>
                          <a:effectLst/>
                        </a:rPr>
                        <a:t>4 x / ÷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>
                          <a:effectLst/>
                        </a:rPr>
                        <a:t>8 x / ÷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54" marR="47754" marT="0" marB="0" anchor="ctr"/>
                </a:tc>
                <a:extLst>
                  <a:ext uri="{0D108BD9-81ED-4DB2-BD59-A6C34878D82A}">
                    <a16:rowId xmlns:a16="http://schemas.microsoft.com/office/drawing/2014/main" val="1233148110"/>
                  </a:ext>
                </a:extLst>
              </a:tr>
              <a:tr h="6459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>
                          <a:effectLst/>
                        </a:rPr>
                        <a:t>Autumn 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54" marR="477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>
                          <a:effectLst/>
                        </a:rPr>
                        <a:t>6x table and division facts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54" marR="47754" marT="0" marB="0" anchor="ctr"/>
                </a:tc>
                <a:extLst>
                  <a:ext uri="{0D108BD9-81ED-4DB2-BD59-A6C34878D82A}">
                    <a16:rowId xmlns:a16="http://schemas.microsoft.com/office/drawing/2014/main" val="3691667278"/>
                  </a:ext>
                </a:extLst>
              </a:tr>
              <a:tr h="6459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>
                          <a:effectLst/>
                        </a:rPr>
                        <a:t>Spring 1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54" marR="477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>
                          <a:effectLst/>
                        </a:rPr>
                        <a:t>7x table and division facts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54" marR="47754" marT="0" marB="0" anchor="ctr"/>
                </a:tc>
                <a:extLst>
                  <a:ext uri="{0D108BD9-81ED-4DB2-BD59-A6C34878D82A}">
                    <a16:rowId xmlns:a16="http://schemas.microsoft.com/office/drawing/2014/main" val="3616392018"/>
                  </a:ext>
                </a:extLst>
              </a:tr>
              <a:tr h="6459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>
                          <a:effectLst/>
                        </a:rPr>
                        <a:t>Spring 2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54" marR="477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 dirty="0">
                          <a:effectLst/>
                        </a:rPr>
                        <a:t>9x table and division facts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 dirty="0">
                          <a:effectLst/>
                        </a:rPr>
                        <a:t> 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54" marR="47754" marT="0" marB="0" anchor="ctr"/>
                </a:tc>
                <a:extLst>
                  <a:ext uri="{0D108BD9-81ED-4DB2-BD59-A6C34878D82A}">
                    <a16:rowId xmlns:a16="http://schemas.microsoft.com/office/drawing/2014/main" val="3350471058"/>
                  </a:ext>
                </a:extLst>
              </a:tr>
              <a:tr h="6459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>
                          <a:effectLst/>
                        </a:rPr>
                        <a:t>Summer 1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54" marR="477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>
                          <a:effectLst/>
                        </a:rPr>
                        <a:t>11x &amp; 12x table and division facts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54" marR="47754" marT="0" marB="0" anchor="ctr"/>
                </a:tc>
                <a:extLst>
                  <a:ext uri="{0D108BD9-81ED-4DB2-BD59-A6C34878D82A}">
                    <a16:rowId xmlns:a16="http://schemas.microsoft.com/office/drawing/2014/main" val="828534099"/>
                  </a:ext>
                </a:extLst>
              </a:tr>
              <a:tr h="3456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>
                          <a:effectLst/>
                        </a:rPr>
                        <a:t>Summer 2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54" marR="477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 dirty="0">
                          <a:effectLst/>
                        </a:rPr>
                        <a:t>All multiplication and division facts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754" marR="47754" marT="0" marB="0" anchor="ctr"/>
                </a:tc>
                <a:extLst>
                  <a:ext uri="{0D108BD9-81ED-4DB2-BD59-A6C34878D82A}">
                    <a16:rowId xmlns:a16="http://schemas.microsoft.com/office/drawing/2014/main" val="22175181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2893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he vaynor first sch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69" y="172040"/>
            <a:ext cx="1893195" cy="1061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60375" y="1485762"/>
            <a:ext cx="6533677" cy="5057541"/>
          </a:xfrm>
        </p:spPr>
        <p:txBody>
          <a:bodyPr>
            <a:normAutofit fontScale="47500" lnSpcReduction="20000"/>
          </a:bodyPr>
          <a:lstStyle/>
          <a:p>
            <a:pPr algn="l"/>
            <a:endParaRPr lang="en-GB" dirty="0"/>
          </a:p>
          <a:p>
            <a:pPr algn="l"/>
            <a:r>
              <a:rPr lang="en-GB" sz="4500" u="sng" dirty="0"/>
              <a:t>Top Tips / Ideas</a:t>
            </a:r>
          </a:p>
          <a:p>
            <a:pPr algn="l"/>
            <a:endParaRPr lang="en-GB" sz="4500" u="sng" dirty="0"/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GB" sz="3800" dirty="0"/>
              <a:t>Repetition is key – chanting (break up the table)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GB" sz="3800" dirty="0"/>
              <a:t>Number cards (post-it notes) / counting sticks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800" dirty="0"/>
              <a:t> Use soundcheck on TT Rockstars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800" dirty="0"/>
              <a:t> Games = Daily 10, Hit the Button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800" dirty="0"/>
              <a:t>Songs – YouTube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800" dirty="0"/>
              <a:t> Switch number sentence around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800" dirty="0"/>
              <a:t>12x anything…. Start at 11x!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800" dirty="0"/>
              <a:t> 9x anything…. 10x take away one lot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800" dirty="0"/>
              <a:t> Use doubles  E.g. 7x6 = 7 x 3 x 2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800" dirty="0"/>
              <a:t> Have favourites </a:t>
            </a:r>
          </a:p>
        </p:txBody>
      </p:sp>
      <p:sp>
        <p:nvSpPr>
          <p:cNvPr id="6" name="AutoShape 2" descr="Image result for mathsrockx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4" descr="Image result for mathsrockx log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9" name="Picture 2" descr="Endeavour Schools Trust - Home">
            <a:extLst>
              <a:ext uri="{FF2B5EF4-FFF2-40B4-BE49-F238E27FC236}">
                <a16:creationId xmlns:a16="http://schemas.microsoft.com/office/drawing/2014/main" id="{93B3D3C7-6E64-588A-E690-60006349D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575" y="113048"/>
            <a:ext cx="871273" cy="105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Image result for times table rockstars&quot;">
            <a:extLst>
              <a:ext uri="{FF2B5EF4-FFF2-40B4-BE49-F238E27FC236}">
                <a16:creationId xmlns:a16="http://schemas.microsoft.com/office/drawing/2014/main" id="{90BE983C-D137-9EF7-AFFA-FCCF2E6275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295" y="598572"/>
            <a:ext cx="1722505" cy="1722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Image result for daily 10&quot;">
            <a:extLst>
              <a:ext uri="{FF2B5EF4-FFF2-40B4-BE49-F238E27FC236}">
                <a16:creationId xmlns:a16="http://schemas.microsoft.com/office/drawing/2014/main" id="{B3064AB6-8B6F-23F0-0B3E-A5DC327D2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9610" y="929975"/>
            <a:ext cx="2264703" cy="147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Image result for hit the button&quot;">
            <a:extLst>
              <a:ext uri="{FF2B5EF4-FFF2-40B4-BE49-F238E27FC236}">
                <a16:creationId xmlns:a16="http://schemas.microsoft.com/office/drawing/2014/main" id="{B451C8E3-8491-4936-9CB1-F81C7B34ED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114" y="3512319"/>
            <a:ext cx="2258881" cy="147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result for year 4 multiplication test example">
            <a:extLst>
              <a:ext uri="{FF2B5EF4-FFF2-40B4-BE49-F238E27FC236}">
                <a16:creationId xmlns:a16="http://schemas.microsoft.com/office/drawing/2014/main" id="{95B0488A-AD61-7535-1C14-F00A38201F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9610" y="5112875"/>
            <a:ext cx="2931874" cy="1632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ounting Stick Activities – Let's get those kids talking!">
            <a:extLst>
              <a:ext uri="{FF2B5EF4-FFF2-40B4-BE49-F238E27FC236}">
                <a16:creationId xmlns:a16="http://schemas.microsoft.com/office/drawing/2014/main" id="{C0A84117-2B74-E6DE-980C-9E89A5485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2047" y="2758508"/>
            <a:ext cx="2135897" cy="1868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5720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5F13B-328D-7A38-FF60-F5390BEA9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he vaynor first school">
            <a:extLst>
              <a:ext uri="{FF2B5EF4-FFF2-40B4-BE49-F238E27FC236}">
                <a16:creationId xmlns:a16="http://schemas.microsoft.com/office/drawing/2014/main" id="{5ECB4F38-C08D-134D-325E-87654A6C5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69" y="172040"/>
            <a:ext cx="1893195" cy="1061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35CD42D7-C2D9-968D-5655-14FDE328AC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6236" y="900229"/>
            <a:ext cx="6533677" cy="5057541"/>
          </a:xfrm>
        </p:spPr>
        <p:txBody>
          <a:bodyPr>
            <a:normAutofit/>
          </a:bodyPr>
          <a:lstStyle/>
          <a:p>
            <a:pPr algn="l"/>
            <a:endParaRPr lang="en-GB" dirty="0"/>
          </a:p>
          <a:p>
            <a:pPr algn="l"/>
            <a:r>
              <a:rPr lang="en-GB" sz="4500" u="sng" dirty="0"/>
              <a:t>Let’s Give it a Go! </a:t>
            </a:r>
          </a:p>
        </p:txBody>
      </p:sp>
      <p:sp>
        <p:nvSpPr>
          <p:cNvPr id="6" name="AutoShape 2" descr="Image result for mathsrockx logo">
            <a:extLst>
              <a:ext uri="{FF2B5EF4-FFF2-40B4-BE49-F238E27FC236}">
                <a16:creationId xmlns:a16="http://schemas.microsoft.com/office/drawing/2014/main" id="{4AE6A97C-AC04-713E-D0D6-9BE0E08982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4" descr="Image result for mathsrockx logo">
            <a:extLst>
              <a:ext uri="{FF2B5EF4-FFF2-40B4-BE49-F238E27FC236}">
                <a16:creationId xmlns:a16="http://schemas.microsoft.com/office/drawing/2014/main" id="{5FD371FD-DB11-22B7-A1B0-D456F72E3E2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9" name="Picture 2" descr="Endeavour Schools Trust - Home">
            <a:extLst>
              <a:ext uri="{FF2B5EF4-FFF2-40B4-BE49-F238E27FC236}">
                <a16:creationId xmlns:a16="http://schemas.microsoft.com/office/drawing/2014/main" id="{B064EC67-A58A-0A2A-407A-55D5D47991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575" y="113048"/>
            <a:ext cx="871273" cy="105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ounting Stick Activities – Let's get those kids talking!">
            <a:extLst>
              <a:ext uri="{FF2B5EF4-FFF2-40B4-BE49-F238E27FC236}">
                <a16:creationId xmlns:a16="http://schemas.microsoft.com/office/drawing/2014/main" id="{7481F02E-F73F-AE41-F907-AC821E22C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091" y="2613547"/>
            <a:ext cx="4265211" cy="3462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74858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he vaynor first sch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69" y="172040"/>
            <a:ext cx="1893195" cy="1061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604541" y="1485763"/>
            <a:ext cx="6533677" cy="5057541"/>
          </a:xfrm>
        </p:spPr>
        <p:txBody>
          <a:bodyPr>
            <a:normAutofit/>
          </a:bodyPr>
          <a:lstStyle/>
          <a:p>
            <a:pPr algn="l"/>
            <a:endParaRPr lang="en-GB" dirty="0"/>
          </a:p>
          <a:p>
            <a:pPr algn="l"/>
            <a:r>
              <a:rPr lang="en-GB" sz="4500" u="sng" dirty="0"/>
              <a:t>Website Links</a:t>
            </a:r>
          </a:p>
        </p:txBody>
      </p:sp>
      <p:sp>
        <p:nvSpPr>
          <p:cNvPr id="6" name="AutoShape 2" descr="Image result for mathsrockx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4" descr="Image result for mathsrockx log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9" name="Picture 2" descr="Endeavour Schools Trust - Home">
            <a:extLst>
              <a:ext uri="{FF2B5EF4-FFF2-40B4-BE49-F238E27FC236}">
                <a16:creationId xmlns:a16="http://schemas.microsoft.com/office/drawing/2014/main" id="{93B3D3C7-6E64-588A-E690-60006349D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575" y="113048"/>
            <a:ext cx="871273" cy="105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Image result for times table rockstars&quot;">
            <a:extLst>
              <a:ext uri="{FF2B5EF4-FFF2-40B4-BE49-F238E27FC236}">
                <a16:creationId xmlns:a16="http://schemas.microsoft.com/office/drawing/2014/main" id="{90BE983C-D137-9EF7-AFFA-FCCF2E6275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295" y="598572"/>
            <a:ext cx="1722505" cy="1722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Image result for daily 10&quot;">
            <a:extLst>
              <a:ext uri="{FF2B5EF4-FFF2-40B4-BE49-F238E27FC236}">
                <a16:creationId xmlns:a16="http://schemas.microsoft.com/office/drawing/2014/main" id="{B3064AB6-8B6F-23F0-0B3E-A5DC327D2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9610" y="929975"/>
            <a:ext cx="2264703" cy="147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Image result for hit the button&quot;">
            <a:extLst>
              <a:ext uri="{FF2B5EF4-FFF2-40B4-BE49-F238E27FC236}">
                <a16:creationId xmlns:a16="http://schemas.microsoft.com/office/drawing/2014/main" id="{B451C8E3-8491-4936-9CB1-F81C7B34ED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295" y="3277325"/>
            <a:ext cx="2258881" cy="147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result for year 4 multiplication test example">
            <a:extLst>
              <a:ext uri="{FF2B5EF4-FFF2-40B4-BE49-F238E27FC236}">
                <a16:creationId xmlns:a16="http://schemas.microsoft.com/office/drawing/2014/main" id="{95B0488A-AD61-7535-1C14-F00A38201F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9610" y="5112875"/>
            <a:ext cx="2931874" cy="1632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ounting Stick Activities – Let's get those kids talking!">
            <a:extLst>
              <a:ext uri="{FF2B5EF4-FFF2-40B4-BE49-F238E27FC236}">
                <a16:creationId xmlns:a16="http://schemas.microsoft.com/office/drawing/2014/main" id="{C0A84117-2B74-E6DE-980C-9E89A5485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2047" y="2758508"/>
            <a:ext cx="2135897" cy="1868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56BF79-1C19-2C4E-1135-4292C0E285EB}"/>
              </a:ext>
            </a:extLst>
          </p:cNvPr>
          <p:cNvSpPr txBox="1"/>
          <p:nvPr/>
        </p:nvSpPr>
        <p:spPr>
          <a:xfrm>
            <a:off x="465540" y="3105834"/>
            <a:ext cx="610061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https://www.topmarks.co.uk/maths-games/hit-the-button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chemeClr val="accent1">
                    <a:lumMod val="50000"/>
                  </a:schemeClr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https://www.topmarks.co.uk/maths-games/daily10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https://www.timestables.co.uk/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Interactive counting stick – BossMaths.com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44236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5CA9E-4048-724D-B370-0F3D8B715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he vaynor first school">
            <a:extLst>
              <a:ext uri="{FF2B5EF4-FFF2-40B4-BE49-F238E27FC236}">
                <a16:creationId xmlns:a16="http://schemas.microsoft.com/office/drawing/2014/main" id="{9C2E12FB-E300-10B4-9561-B14FF4D57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69" y="172040"/>
            <a:ext cx="1893195" cy="1061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2" descr="Image result for mathsrockx logo">
            <a:extLst>
              <a:ext uri="{FF2B5EF4-FFF2-40B4-BE49-F238E27FC236}">
                <a16:creationId xmlns:a16="http://schemas.microsoft.com/office/drawing/2014/main" id="{D6BA194D-EA47-4618-3BEB-6BE85ECFC2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4" descr="Image result for mathsrockx logo">
            <a:extLst>
              <a:ext uri="{FF2B5EF4-FFF2-40B4-BE49-F238E27FC236}">
                <a16:creationId xmlns:a16="http://schemas.microsoft.com/office/drawing/2014/main" id="{0410DC04-880B-4AF8-FF20-BBD82DE5F56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9" name="Picture 2" descr="Endeavour Schools Trust - Home">
            <a:extLst>
              <a:ext uri="{FF2B5EF4-FFF2-40B4-BE49-F238E27FC236}">
                <a16:creationId xmlns:a16="http://schemas.microsoft.com/office/drawing/2014/main" id="{68FF37E9-9794-A436-9EB9-064698711E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575" y="113048"/>
            <a:ext cx="871273" cy="105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table with text on it&#10;&#10;AI-generated content may be incorrect.">
            <a:extLst>
              <a:ext uri="{FF2B5EF4-FFF2-40B4-BE49-F238E27FC236}">
                <a16:creationId xmlns:a16="http://schemas.microsoft.com/office/drawing/2014/main" id="{0A858B50-21AB-88E7-DFA5-7AE5875E0C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8219" y="1049027"/>
            <a:ext cx="7864826" cy="545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32312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6511</TotalTime>
  <Words>510</Words>
  <Application>Microsoft Office PowerPoint</Application>
  <PresentationFormat>Widescreen</PresentationFormat>
  <Paragraphs>105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Arial</vt:lpstr>
      <vt:lpstr>Trebuchet MS</vt:lpstr>
      <vt:lpstr>Wingdings 3</vt:lpstr>
      <vt:lpstr>Facet</vt:lpstr>
      <vt:lpstr>Year 4 Multiplication Tables Check (MTC) </vt:lpstr>
      <vt:lpstr>Year 4 Multiplication Tables Check </vt:lpstr>
      <vt:lpstr>PowerPoint Presentation</vt:lpstr>
      <vt:lpstr>Year 4 Multiplication Tables Check</vt:lpstr>
      <vt:lpstr>Year 4 Multiplication Tables Check</vt:lpstr>
      <vt:lpstr>Year 4 Multiplication Tables Check</vt:lpstr>
      <vt:lpstr>Year 4 Multiplication Tables Check</vt:lpstr>
      <vt:lpstr>Year 4 Multiplication Tables Check</vt:lpstr>
      <vt:lpstr>Year 4 Multiplication Tables Check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 MEETING</dc:title>
  <dc:creator>James Walker</dc:creator>
  <cp:lastModifiedBy>James Walker</cp:lastModifiedBy>
  <cp:revision>36</cp:revision>
  <dcterms:created xsi:type="dcterms:W3CDTF">2018-12-17T20:18:06Z</dcterms:created>
  <dcterms:modified xsi:type="dcterms:W3CDTF">2025-11-05T10:23:12Z</dcterms:modified>
</cp:coreProperties>
</file>