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4EE174-D718-4372-81B2-54FD4D387332}">
  <a:tblStyle styleId="{BB4EE174-D718-4372-81B2-54FD4D3873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Comforta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b4fa3bdf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b4fa3bdf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hyperlink" Target="https://docs.google.com/presentation/d/e/2PACX-1vTuC5C_HwbgDsy6MGTMCYPdgsRK9lemLSAvDhWtpQ301Ka7YuRKwTPjddw_ttHeAPArpPaa1oAw5_U2/pub?start=false&amp;loop=false&amp;delayms=3000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71675" y="817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95500" y="1260100"/>
            <a:ext cx="1775100" cy="2408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 u="sng">
                <a:latin typeface="Comfortaa"/>
                <a:ea typeface="Comfortaa"/>
                <a:cs typeface="Comfortaa"/>
                <a:sym typeface="Comfortaa"/>
              </a:rPr>
              <a:t>Styles of writing to be covered</a:t>
            </a:r>
            <a:endParaRPr b="1" sz="900" u="sng"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89999" rtl="0" algn="l">
              <a:spcBef>
                <a:spcPts val="0"/>
              </a:spcBef>
              <a:spcAft>
                <a:spcPts val="0"/>
              </a:spcAft>
              <a:buSzPts val="850"/>
              <a:buFont typeface="Comfortaa"/>
              <a:buChar char="●"/>
            </a:pPr>
            <a:r>
              <a:rPr lang="en-GB" sz="850">
                <a:latin typeface="Comfortaa"/>
                <a:ea typeface="Comfortaa"/>
                <a:cs typeface="Comfortaa"/>
                <a:sym typeface="Comfortaa"/>
              </a:rPr>
              <a:t>Narrative description</a:t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89999" rtl="0" algn="l">
              <a:spcBef>
                <a:spcPts val="0"/>
              </a:spcBef>
              <a:spcAft>
                <a:spcPts val="0"/>
              </a:spcAft>
              <a:buSzPts val="850"/>
              <a:buFont typeface="Comfortaa"/>
              <a:buChar char="●"/>
            </a:pPr>
            <a:r>
              <a:rPr lang="en-GB" sz="850">
                <a:latin typeface="Comfortaa"/>
                <a:ea typeface="Comfortaa"/>
                <a:cs typeface="Comfortaa"/>
                <a:sym typeface="Comfortaa"/>
              </a:rPr>
              <a:t>Balanced discussion</a:t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89999" rtl="0" algn="l">
              <a:spcBef>
                <a:spcPts val="0"/>
              </a:spcBef>
              <a:spcAft>
                <a:spcPts val="0"/>
              </a:spcAft>
              <a:buSzPts val="850"/>
              <a:buFont typeface="Comfortaa"/>
              <a:buChar char="●"/>
            </a:pPr>
            <a:r>
              <a:rPr lang="en-GB" sz="850">
                <a:latin typeface="Comfortaa"/>
                <a:ea typeface="Comfortaa"/>
                <a:cs typeface="Comfortaa"/>
                <a:sym typeface="Comfortaa"/>
              </a:rPr>
              <a:t>Non-narrative recount</a:t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 u="sng">
                <a:latin typeface="Comfortaa"/>
                <a:ea typeface="Comfortaa"/>
                <a:cs typeface="Comfortaa"/>
                <a:sym typeface="Comfortaa"/>
              </a:rPr>
              <a:t>Grammar </a:t>
            </a:r>
            <a:endParaRPr b="1" sz="900" u="sng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Use punctuation for speech correctly.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Use subordinate clauses for additional detail.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Develop punctuation use for effect (hyphens and semicolons/colons).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Understand and write in the active and passive voice.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89999" lvl="0" marL="8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963675" y="1260100"/>
            <a:ext cx="843900" cy="1189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828825" y="2429450"/>
            <a:ext cx="3006600" cy="23655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963675" y="3558750"/>
            <a:ext cx="3212700" cy="10578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324538" y="34855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25775" y="2381825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30525" y="977850"/>
            <a:ext cx="2685900" cy="2541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077375" y="751250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828825" y="817925"/>
            <a:ext cx="3006600" cy="156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694775" y="86217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066825" y="3503721"/>
            <a:ext cx="34266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50000" spcFirstLastPara="1" rIns="91425" wrap="square" tIns="91425">
            <a:noAutofit/>
          </a:bodyPr>
          <a:lstStyle/>
          <a:p>
            <a:pPr indent="-857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Shape</a:t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 the nets of 3D shapes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 the features of a circle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Statistics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Calculating the mean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Interpreting line graphs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Drawing line graphs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Interpreting pie charts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Constructing pie charts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908075" y="1222200"/>
            <a:ext cx="2630700" cy="19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5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5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5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Electricity</a:t>
            </a:r>
            <a:r>
              <a:rPr lang="en-GB" sz="85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85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3974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an electrical circuit.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3974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Investigate the components and how they function ( Practical investigation).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3974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and use scientific symbols to represent an electrical circuit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3974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Investigate the components and how they function (Investigation write up).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3974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Investigate what materials insulate against electricity.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3974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 and make an electrical game.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092275" y="2764750"/>
            <a:ext cx="25458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Introduction to Spreadsheets</a:t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what a spreadsheet does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 key elements of a spreadsheet (cells, columns, rows and formulas)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Know how to manipulate rows and columns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Knowing how to create a graph from a prepared spreadsheet data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Know how to format a graph</a:t>
            </a:r>
            <a:endParaRPr sz="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794200" y="698888"/>
            <a:ext cx="3109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Vikings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happened when the Vikings invaded Britain?</a:t>
            </a:r>
            <a:endParaRPr b="1" sz="7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were the features of Viking culture in Britain?</a:t>
            </a:r>
            <a:endParaRPr b="1" sz="7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can we learn from primary sources?</a:t>
            </a:r>
            <a:endParaRPr b="1" sz="7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do historians say about how the Vikings changed Britain?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Discuss historical viewpoints - How did the Vikings change Britain?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report - How did the Vikings change Britain?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650" y="2764750"/>
            <a:ext cx="843800" cy="4219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7725" y="1695224"/>
            <a:ext cx="515826" cy="6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3402" y="621175"/>
            <a:ext cx="759594" cy="5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5926" y="3058850"/>
            <a:ext cx="979962" cy="39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3825925" y="3960625"/>
            <a:ext cx="1214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Proportion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444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Proportion and ratio problems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021" y="351075"/>
            <a:ext cx="732575" cy="4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/>
          <p:nvPr/>
        </p:nvSpPr>
        <p:spPr>
          <a:xfrm>
            <a:off x="3234625" y="2968550"/>
            <a:ext cx="2630100" cy="16479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PSHE year 6 will be learning about healthy lifestyles: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Taking responsibility for their health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Making choices that will benefit their health well-being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Thinking about decisions that may put them in a vulnerable position.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mental health and what it means to be emotionally well</a:t>
            </a: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5815175" y="2862950"/>
            <a:ext cx="3135600" cy="22278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4674750" y="874552"/>
            <a:ext cx="2731200" cy="19191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happened on the first Easter Sunday?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Explore different ways people understand and interpret the Easter story.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How artists represent Jesus’ death and resurrection through paintings and other visual art.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Discuss other stories that share similar themes, such as hope, sacrifice, and new beginnings.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Children will think about whether Easter is the end of the story and what it means for Christian beliefs today.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6011000" y="2774275"/>
            <a:ext cx="14739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486325" y="2974700"/>
            <a:ext cx="2549700" cy="16812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This term, we will be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urning to recorder to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olidify our flutephone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laying. We will be: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-reading music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-observing note lengths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-playing musically with the piano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3499900" y="3004706"/>
            <a:ext cx="1282500" cy="29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679500" y="2948650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782400" y="782275"/>
            <a:ext cx="2247600" cy="29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7526300" y="538050"/>
            <a:ext cx="1378200" cy="14466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89999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Bikeability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89999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Gardening Workshop: Plant classification and how different plants reproduce.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7526288" y="1984775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9" name="Google Shape;89;p14"/>
          <p:cNvGraphicFramePr/>
          <p:nvPr/>
        </p:nvGraphicFramePr>
        <p:xfrm>
          <a:off x="373150" y="782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{BB4EE174-D718-4372-81B2-54FD4D387332}</a:tableStyleId>
              </a:tblPr>
              <a:tblGrid>
                <a:gridCol w="1393750"/>
                <a:gridCol w="747825"/>
                <a:gridCol w="2039675"/>
              </a:tblGrid>
              <a:tr h="346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62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91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Dynamic balance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Counter balance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15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Football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Leading others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 in class about: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Identifying ways to lead others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4"/>
          <p:cNvSpPr txBox="1"/>
          <p:nvPr/>
        </p:nvSpPr>
        <p:spPr>
          <a:xfrm>
            <a:off x="6132125" y="3104275"/>
            <a:ext cx="25017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DT this half term Year 6 will be constructing a toy boat inspired by the Viking longships. 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will research historic and contemporary boat design and be introduced to the principles of how forces including aerodynamics act on a sailing boat. 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Children will experiment with and test materials and structures, create design drawings before developing a final design. 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9998" y="2389151"/>
            <a:ext cx="616501" cy="4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9575" y="2627529"/>
            <a:ext cx="918300" cy="51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6">
            <a:alphaModFix/>
          </a:blip>
          <a:srcRect b="0" l="4087" r="63403" t="9707"/>
          <a:stretch/>
        </p:blipFill>
        <p:spPr>
          <a:xfrm>
            <a:off x="2561775" y="1364288"/>
            <a:ext cx="591631" cy="454187"/>
          </a:xfrm>
          <a:prstGeom prst="rect">
            <a:avLst/>
          </a:prstGeom>
          <a:noFill/>
          <a:ln cap="flat" cmpd="sng" w="112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6">
            <a:alphaModFix/>
          </a:blip>
          <a:srcRect b="4858" l="66527" r="962" t="4849"/>
          <a:stretch/>
        </p:blipFill>
        <p:spPr>
          <a:xfrm>
            <a:off x="3153394" y="1364300"/>
            <a:ext cx="591631" cy="454187"/>
          </a:xfrm>
          <a:prstGeom prst="rect">
            <a:avLst/>
          </a:prstGeom>
          <a:noFill/>
          <a:ln cap="flat" cmpd="sng" w="112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4" title="Vector clip art of soccer balls | Free SV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3981" y="1838575"/>
            <a:ext cx="458694" cy="3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13002">
            <a:off x="8291288" y="1422272"/>
            <a:ext cx="616501" cy="4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43899" y="3434944"/>
            <a:ext cx="792125" cy="79213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>
            <a:hlinkClick r:id="rId10"/>
          </p:cNvPr>
          <p:cNvSpPr/>
          <p:nvPr/>
        </p:nvSpPr>
        <p:spPr>
          <a:xfrm>
            <a:off x="8118975" y="458477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