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Light"/>
      <p:regular r:id="rId9"/>
      <p:bold r:id="rId10"/>
    </p:embeddedFont>
    <p:embeddedFont>
      <p:font typeface="Comforta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CF66D0-F816-4418-B036-E80D58733E11}">
  <a:tblStyle styleId="{B7CF66D0-F816-4418-B036-E80D58733E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mfortaa-regular.fntdata"/><Relationship Id="rId10" Type="http://schemas.openxmlformats.org/officeDocument/2006/relationships/font" Target="fonts/ComfortaaLight-bold.fntdata"/><Relationship Id="rId12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ac63ce51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ac63ce51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cac63ce516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cac63ce51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hyperlink" Target="https://docs.google.com/presentation/d/e/2PACX-1vTuC5C_HwbgDsy6MGTMCYPdgsRK9lemLSAvDhWtpQ301Ka7YuRKwTPjddw_ttHeAPArpPaa1oAw5_U2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41450" y="1305225"/>
            <a:ext cx="1729200" cy="23655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Non-narrative: Balanced discussion text</a:t>
            </a:r>
            <a:endParaRPr b="1" sz="7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Should Lucy go for tea at the Faun’s house? - children to provide both sides of the argument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7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Non-narrative: Recount</a:t>
            </a:r>
            <a:endParaRPr b="1" sz="7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Children to compose two diary extracts - one in the role of Mr.Tumnus and the other Lucy - recount the events of Lucy’s visit to Narnia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Narrative: Description / persuasion</a:t>
            </a:r>
            <a:endParaRPr b="1" sz="7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Write an entry for a holiday brochure: persuade people to visit the wintery scenes of Narnia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82225" y="1223250"/>
            <a:ext cx="736800" cy="1208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8825" y="2353250"/>
            <a:ext cx="3006600" cy="24342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latin typeface="Comfortaa"/>
                <a:ea typeface="Comfortaa"/>
                <a:cs typeface="Comfortaa"/>
                <a:sym typeface="Comfortaa"/>
              </a:rPr>
              <a:t>The Tudors</a:t>
            </a:r>
            <a:endParaRPr b="1" sz="9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-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happened during the reigns of Henry VII and Henry VIII?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-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happened during the reign of Elizabeth I?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-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can we learn from primary sources?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-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What do historians say about the significance of the Tudors?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-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Discuss historical contrasts - What was the significance of the Tudors?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-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 report - What was the significance of the Tudors?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387575" y="3629175"/>
            <a:ext cx="4441200" cy="1293300"/>
          </a:xfrm>
          <a:prstGeom prst="snip1Rect">
            <a:avLst>
              <a:gd fmla="val 36134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59" name="Google Shape;59;p13"/>
          <p:cNvSpPr/>
          <p:nvPr/>
        </p:nvSpPr>
        <p:spPr>
          <a:xfrm>
            <a:off x="143650" y="3866200"/>
            <a:ext cx="1394100" cy="9801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25775" y="23078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81100" y="1156925"/>
            <a:ext cx="2630700" cy="2030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46850" y="99097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990925" y="832675"/>
            <a:ext cx="26307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899050" y="1107200"/>
            <a:ext cx="2936400" cy="104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Flat-file databases </a:t>
            </a:r>
            <a:endParaRPr b="1" sz="7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Look at how flat-file databases can be used to organise data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Use tools within a database to answer questions about data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Create graphs and charts from their data to help solve problems 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Use a real life database to answer a question and present their work to others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727825" y="78852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474750" y="3589000"/>
            <a:ext cx="41700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Fractions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Compare and order fractions whose denominators are all multiples of the same number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Identify, name and write equivalent fractions of a given fraction, represented visually, including tenths and hundredths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Recognise mixed numbers and improper fractions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Add and subtract fractions with the same denominator and denominators that are multiples of the same number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Multiply proper fractions and mixed numbers by whole numbers, supported by materials and diagrams</a:t>
            </a:r>
            <a:endParaRPr sz="17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025" y="1652300"/>
            <a:ext cx="511250" cy="7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2549613" y="1606875"/>
            <a:ext cx="2719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                   Earth and space</a:t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806413" y="1997400"/>
            <a:ext cx="27192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we’ve come to understand our solar system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are the planets in our solar system?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Comparing the planets in the solar system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Investigate day and night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time can be measured using the sun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defines a moon 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413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Comfortaa"/>
              <a:buChar char="○"/>
            </a:pPr>
            <a:r>
              <a:t/>
            </a:r>
            <a:endParaRPr sz="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9595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1300" y="2277042"/>
            <a:ext cx="615000" cy="487308"/>
          </a:xfrm>
          <a:prstGeom prst="rect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5">
            <a:alphaModFix/>
          </a:blip>
          <a:srcRect b="0" l="0" r="27881" t="37000"/>
          <a:stretch/>
        </p:blipFill>
        <p:spPr>
          <a:xfrm>
            <a:off x="8064025" y="732500"/>
            <a:ext cx="941500" cy="3625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6">
            <a:alphaModFix/>
          </a:blip>
          <a:srcRect b="0" l="14229" r="14122" t="36861"/>
          <a:stretch/>
        </p:blipFill>
        <p:spPr>
          <a:xfrm>
            <a:off x="4961450" y="817925"/>
            <a:ext cx="764317" cy="4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3200500" y="2848100"/>
            <a:ext cx="2909100" cy="1790700"/>
          </a:xfrm>
          <a:prstGeom prst="foldedCorner">
            <a:avLst>
              <a:gd fmla="val 15885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latin typeface="Comfortaa Light"/>
                <a:ea typeface="Comfortaa Light"/>
                <a:cs typeface="Comfortaa Light"/>
                <a:sym typeface="Comfortaa Light"/>
              </a:rPr>
              <a:t>Healthy Me</a:t>
            </a:r>
            <a:endParaRPr sz="900" u="sng"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-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know the health risks of smoking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-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know some of the risks with misusing alcohol, including anti-social behaviour, and how it affects the liver and heart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-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understand how the media, social media and celebrity culture promotes certain body types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-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describe the different roles food can play in people’s lives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ic Sans MS"/>
              <a:buChar char="-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know what makes a healthy lifestyle</a:t>
            </a:r>
            <a:r>
              <a:rPr lang="en-GB" sz="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109600" y="2848100"/>
            <a:ext cx="2751300" cy="18234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Embroidered cushions</a:t>
            </a:r>
            <a:endParaRPr sz="1000" u="sng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Analyse fabric design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Experiment with stitching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Create emblem designs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Evaluate a design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Develop a cushion design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33488" y="817950"/>
            <a:ext cx="2866800" cy="17907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How do </a:t>
            </a: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C</a:t>
            </a: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hristians try to follow Jesus’ example?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Who sets us an example?</a:t>
            </a:r>
            <a:endParaRPr sz="3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What can we learn from the story about Jesus selling possessions and overturning tables?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What did Jesus teach about giving?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How did Jesus set an example for others to follow?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8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How can we summarise Jesus’ example of the right way to live?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071875" y="2657850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DT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86325" y="2822300"/>
            <a:ext cx="2078100" cy="17907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This half term, we will be looking at abstract music through the lends of French composer Messian. 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We will be </a:t>
            </a: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composing</a:t>
            </a:r>
            <a:r>
              <a:rPr lang="en-GB" sz="8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and performing our own piece in class set in a peaceful garden.</a:t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4572000" y="2748625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823475" y="2748625"/>
            <a:ext cx="1282500" cy="3096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782400" y="7606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7545775" y="553325"/>
            <a:ext cx="1233600" cy="13872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7450088" y="19847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7" name="Google Shape;87;p14"/>
          <p:cNvGraphicFramePr/>
          <p:nvPr/>
        </p:nvGraphicFramePr>
        <p:xfrm>
          <a:off x="299925" y="741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{B7CF66D0-F816-4418-B036-E80D58733E11}</a:tableStyleId>
              </a:tblPr>
              <a:tblGrid>
                <a:gridCol w="1424025"/>
                <a:gridCol w="764075"/>
                <a:gridCol w="2083975"/>
              </a:tblGrid>
              <a:tr h="2964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1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403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 Creative Development 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148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Sending and receiving / Ball chasing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243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Association Football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Improving others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 in class about: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Identifying ways to improve others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14"/>
          <p:cNvSpPr txBox="1"/>
          <p:nvPr/>
        </p:nvSpPr>
        <p:spPr>
          <a:xfrm>
            <a:off x="7561800" y="553325"/>
            <a:ext cx="1282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-World Book Week event at Rokeby Secondary School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-DT workshop at Rokeby Secondary School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Girls of the World Day at Eastlea Secondary School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-Swimming lessons at Atherton Leisure Centre</a:t>
            </a:r>
            <a:endParaRPr sz="6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450" y="2748625"/>
            <a:ext cx="588601" cy="5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2007" y="4132875"/>
            <a:ext cx="1367300" cy="4053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4">
            <a:hlinkClick r:id="rId5"/>
          </p:cNvPr>
          <p:cNvSpPr/>
          <p:nvPr/>
        </p:nvSpPr>
        <p:spPr>
          <a:xfrm>
            <a:off x="8118975" y="45847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