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Comfortaa Light"/>
      <p:regular r:id="rId9"/>
      <p:bold r:id="rId10"/>
    </p:embeddedFont>
    <p:embeddedFont>
      <p:font typeface="Comfortaa Medium"/>
      <p:regular r:id="rId11"/>
      <p:bold r:id="rId12"/>
    </p:embeddedFont>
    <p:embeddedFont>
      <p:font typeface="Comfortaa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DA9D35F-7575-459C-8E79-3079283BFC80}">
  <a:tblStyle styleId="{1DA9D35F-7575-459C-8E79-3079283BFC8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omfortaaMedium-regular.fntdata"/><Relationship Id="rId10" Type="http://schemas.openxmlformats.org/officeDocument/2006/relationships/font" Target="fonts/ComfortaaLight-bold.fntdata"/><Relationship Id="rId13" Type="http://schemas.openxmlformats.org/officeDocument/2006/relationships/font" Target="fonts/Comfortaa-regular.fntdata"/><Relationship Id="rId12" Type="http://schemas.openxmlformats.org/officeDocument/2006/relationships/font" Target="fonts/ComfortaaMedium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ComfortaaLight-regular.fntdata"/><Relationship Id="rId14" Type="http://schemas.openxmlformats.org/officeDocument/2006/relationships/font" Target="fonts/Comfortaa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b4fa3bdfb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b4fa3bdf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hyperlink" Target="https://docs.google.com/presentation/d/e/2PACX-1vTuC5C_HwbgDsy6MGTMCYPdgsRK9lemLSAvDhWtpQ301Ka7YuRKwTPjddw_ttHeAPArpPaa1oAw5_U2/pub?start=false&amp;loop=false&amp;delayms=30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574938" y="534150"/>
            <a:ext cx="1613700" cy="339000"/>
          </a:xfrm>
          <a:prstGeom prst="homePlate">
            <a:avLst>
              <a:gd fmla="val 50000" name="adj"/>
            </a:avLst>
          </a:prstGeom>
          <a:solidFill>
            <a:srgbClr val="FFFFFF"/>
          </a:solidFill>
          <a:ln cap="flat" cmpd="sng" w="2857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English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444713" y="976325"/>
            <a:ext cx="1729200" cy="2365500"/>
          </a:xfrm>
          <a:prstGeom prst="round2SameRect">
            <a:avLst>
              <a:gd fmla="val 0" name="adj1"/>
              <a:gd fmla="val 22789" name="adj2"/>
            </a:avLst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 u="sng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Styles of writing to be covered</a:t>
            </a:r>
            <a:endParaRPr b="1" sz="8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-Narrative description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-Recount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-Explanation text: How to make a dream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-Information text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-Persuasion 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 u="sng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Grammar 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-To include subordinate clauses within sentences 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-To use similes as a sentence starter and to develop ‘ed’ starters. 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-To ensure tense and person are accurate and consistent with noun-verb agreement 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2085488" y="939475"/>
            <a:ext cx="736800" cy="1208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We are reading: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5906238" y="2017400"/>
            <a:ext cx="3006600" cy="2365500"/>
          </a:xfrm>
          <a:prstGeom prst="verticalScroll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 u="sng">
                <a:latin typeface="Comfortaa"/>
                <a:ea typeface="Comfortaa"/>
                <a:cs typeface="Comfortaa"/>
                <a:sym typeface="Comfortaa"/>
              </a:rPr>
              <a:t>The Mayan Civilization </a:t>
            </a:r>
            <a:endParaRPr b="1" sz="800" u="sng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Who are the Maya?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Why was the Maya civilisation significant?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What can we learn from primary sources?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What do historians say about the </a:t>
            </a: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causes</a:t>
            </a: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 of maya decline?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Debate contested </a:t>
            </a: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interpretations</a:t>
            </a: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- what caused the decline of Mayan civilisation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1567150" y="3303100"/>
            <a:ext cx="4338900" cy="1332000"/>
          </a:xfrm>
          <a:prstGeom prst="snip1Rect">
            <a:avLst>
              <a:gd fmla="val 49321" name="adj"/>
            </a:avLst>
          </a:prstGeom>
          <a:solidFill>
            <a:srgbClr val="FFFFFF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900"/>
          </a:p>
        </p:txBody>
      </p:sp>
      <p:sp>
        <p:nvSpPr>
          <p:cNvPr id="59" name="Google Shape;59;p13"/>
          <p:cNvSpPr/>
          <p:nvPr/>
        </p:nvSpPr>
        <p:spPr>
          <a:xfrm>
            <a:off x="133988" y="3655000"/>
            <a:ext cx="1584300" cy="980100"/>
          </a:xfrm>
          <a:prstGeom prst="mathDivide">
            <a:avLst>
              <a:gd fmla="val 23520" name="adj1"/>
              <a:gd fmla="val 5880" name="adj2"/>
              <a:gd fmla="val 11760" name="adj3"/>
            </a:avLst>
          </a:prstGeom>
          <a:solidFill>
            <a:srgbClr val="FFFFFF"/>
          </a:solidFill>
          <a:ln cap="flat" cmpd="sng" w="2857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Maths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5829038" y="1871675"/>
            <a:ext cx="3212700" cy="456900"/>
          </a:xfrm>
          <a:prstGeom prst="ellipseRibbon2">
            <a:avLst>
              <a:gd fmla="val 25000" name="adj1"/>
              <a:gd fmla="val 50000" name="adj2"/>
              <a:gd fmla="val 12500" name="adj3"/>
            </a:avLst>
          </a:prstGeom>
          <a:solidFill>
            <a:srgbClr val="FFFFFF"/>
          </a:solidFill>
          <a:ln cap="flat" cmpd="sng" w="2857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History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2984363" y="873150"/>
            <a:ext cx="2630700" cy="22140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 u="sng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Sound</a:t>
            </a:r>
            <a:r>
              <a:rPr b="1" lang="en-GB" sz="1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b="1" sz="1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Identify how sounds are made. 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Understand how to change the pitch of a sound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Know how volume is affected by vibration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Understand the relationship between distance and volume 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Investigate sound insulation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3150113" y="707200"/>
            <a:ext cx="2299200" cy="705600"/>
          </a:xfrm>
          <a:prstGeom prst="cloudCallout">
            <a:avLst>
              <a:gd fmla="val 57689" name="adj1"/>
              <a:gd fmla="val 49981" name="adj2"/>
            </a:avLst>
          </a:prstGeom>
          <a:solidFill>
            <a:srgbClr val="FFFFFF"/>
          </a:solidFill>
          <a:ln cap="flat" cmpd="sng" w="2857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Science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6094188" y="548900"/>
            <a:ext cx="2630700" cy="12084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6178938" y="823411"/>
            <a:ext cx="2461200" cy="980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900" u="sng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Repetition in shapes</a:t>
            </a:r>
            <a:endParaRPr b="1" sz="9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Write programs to move a screen avatar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Use sequence, selection and repetition in a program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Using loops to create shapes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6831088" y="504750"/>
            <a:ext cx="1274700" cy="2505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Computing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6049" y="3821036"/>
            <a:ext cx="612575" cy="496064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9613" y="1352150"/>
            <a:ext cx="612575" cy="71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55713" y="2711725"/>
            <a:ext cx="519550" cy="339000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9" name="Google Shape;69;p13"/>
          <p:cNvSpPr txBox="1"/>
          <p:nvPr/>
        </p:nvSpPr>
        <p:spPr>
          <a:xfrm>
            <a:off x="1502875" y="3253425"/>
            <a:ext cx="4287300" cy="11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800" u="sng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Decimals:</a:t>
            </a:r>
            <a:endParaRPr b="1" sz="8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Comparing and ordering decimal amounts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Rounding decimals to the nearest whole number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Multiplying and dividing decimals by 10 and 100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8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Area and perimeter</a:t>
            </a:r>
            <a:endParaRPr b="1" sz="8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Perimeter in metres, centimetres and millimetres.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Perimeters of composite shapes in centimetres and millimetres.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Areas of rectangles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Area in square centimetres and meters.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70" name="Google Shape;70;p13"/>
          <p:cNvPicPr preferRelativeResize="0"/>
          <p:nvPr/>
        </p:nvPicPr>
        <p:blipFill rotWithShape="1">
          <a:blip r:embed="rId6">
            <a:alphaModFix/>
          </a:blip>
          <a:srcRect b="0" l="0" r="0" t="21210"/>
          <a:stretch/>
        </p:blipFill>
        <p:spPr>
          <a:xfrm>
            <a:off x="7357200" y="3821025"/>
            <a:ext cx="945128" cy="496075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78875" y="261599"/>
            <a:ext cx="736800" cy="479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/>
          <p:nvPr/>
        </p:nvSpPr>
        <p:spPr>
          <a:xfrm>
            <a:off x="3160550" y="2807925"/>
            <a:ext cx="2810700" cy="1852200"/>
          </a:xfrm>
          <a:prstGeom prst="foldedCorner">
            <a:avLst>
              <a:gd fmla="val 25843" name="adj"/>
            </a:avLst>
          </a:prstGeom>
          <a:solidFill>
            <a:srgbClr val="FFFFFF"/>
          </a:solidFill>
          <a:ln cap="flat" cmpd="sng" w="952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 u="sng">
                <a:latin typeface="Comfortaa"/>
                <a:ea typeface="Comfortaa"/>
                <a:cs typeface="Comfortaa"/>
                <a:sym typeface="Comfortaa"/>
              </a:rPr>
              <a:t>Healthy Me</a:t>
            </a:r>
            <a:endParaRPr b="1" sz="800" u="sng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marR="0" rtl="0" algn="l">
              <a:spcBef>
                <a:spcPts val="0"/>
              </a:spcBef>
              <a:spcAft>
                <a:spcPts val="0"/>
              </a:spcAft>
              <a:buSzPts val="800"/>
              <a:buFont typeface="Comfortaa Light"/>
              <a:buChar char="●"/>
            </a:pPr>
            <a:r>
              <a:rPr lang="en-GB" sz="800">
                <a:solidFill>
                  <a:srgbClr val="000000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To recognise how different friendship</a:t>
            </a:r>
            <a:endParaRPr sz="800">
              <a:solidFill>
                <a:srgbClr val="000000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000000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 groups are formed</a:t>
            </a:r>
            <a:endParaRPr sz="800">
              <a:solidFill>
                <a:srgbClr val="000000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-2794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 Light"/>
              <a:buChar char="●"/>
            </a:pPr>
            <a:r>
              <a:rPr lang="en-GB" sz="800">
                <a:solidFill>
                  <a:srgbClr val="000000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To understand there are people who take </a:t>
            </a:r>
            <a:endParaRPr sz="800">
              <a:solidFill>
                <a:srgbClr val="000000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000000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on the roles of leaders or followers in</a:t>
            </a:r>
            <a:endParaRPr sz="800">
              <a:solidFill>
                <a:srgbClr val="000000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000000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 a group</a:t>
            </a:r>
            <a:endParaRPr sz="800">
              <a:solidFill>
                <a:srgbClr val="000000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-2794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 Light"/>
              <a:buChar char="●"/>
            </a:pPr>
            <a:r>
              <a:rPr lang="en-GB" sz="800">
                <a:solidFill>
                  <a:srgbClr val="000000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To recognise when people are putting </a:t>
            </a:r>
            <a:endParaRPr sz="800">
              <a:solidFill>
                <a:srgbClr val="000000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000000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me under pressure and can explain ways to resist this when I want</a:t>
            </a:r>
            <a:endParaRPr sz="800">
              <a:solidFill>
                <a:srgbClr val="000000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-2794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 Light"/>
              <a:buChar char="●"/>
            </a:pPr>
            <a:r>
              <a:rPr lang="en-GB" sz="800">
                <a:solidFill>
                  <a:srgbClr val="000000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To know myself well enough to have </a:t>
            </a:r>
            <a:endParaRPr sz="800">
              <a:solidFill>
                <a:srgbClr val="000000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000000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a clear picture of what I believe is</a:t>
            </a:r>
            <a:endParaRPr sz="800">
              <a:solidFill>
                <a:srgbClr val="000000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000000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 right and wrong</a:t>
            </a:r>
            <a:endParaRPr sz="800">
              <a:solidFill>
                <a:srgbClr val="000000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6069775" y="2799375"/>
            <a:ext cx="2695500" cy="1989600"/>
          </a:xfrm>
          <a:prstGeom prst="ellipseRibbon2">
            <a:avLst>
              <a:gd fmla="val 25000" name="adj1"/>
              <a:gd fmla="val 100000" name="adj2"/>
              <a:gd fmla="val 12500" name="adj3"/>
            </a:avLst>
          </a:prstGeom>
          <a:solidFill>
            <a:srgbClr val="FFFFFF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 u="sng">
                <a:latin typeface="Comfortaa"/>
                <a:ea typeface="Comfortaa"/>
                <a:cs typeface="Comfortaa"/>
                <a:sym typeface="Comfortaa"/>
              </a:rPr>
              <a:t>Tortillas:</a:t>
            </a:r>
            <a:endParaRPr b="1" sz="800" u="sng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Analyse tortillas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Explore ingredients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Design tortilla dishes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Create tortilla dishes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Test and evaluate recipes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4593538" y="777775"/>
            <a:ext cx="2866800" cy="1790700"/>
          </a:xfrm>
          <a:prstGeom prst="doubleWave">
            <a:avLst>
              <a:gd fmla="val 6250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900" u="sng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Why is Easter important to Christians?</a:t>
            </a:r>
            <a:endParaRPr b="1" sz="900" u="sng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-Define Easter and explain its significance in the Christian faith.</a:t>
            </a:r>
            <a:endParaRPr sz="800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-Identify symbols associated with Easter and interpret their representation of new life.</a:t>
            </a:r>
            <a:endParaRPr sz="800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-Describe Palm Sunday and its significance within the Christian calendar.</a:t>
            </a:r>
            <a:endParaRPr sz="800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-Summarise the events of the Last Supper and analyse the continued use of its symbols in Christian practices.</a:t>
            </a:r>
            <a:endParaRPr sz="800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6031925" y="2617675"/>
            <a:ext cx="1473900" cy="367500"/>
          </a:xfrm>
          <a:prstGeom prst="snip2DiagRect">
            <a:avLst>
              <a:gd fmla="val 0" name="adj1"/>
              <a:gd fmla="val 50000" name="adj2"/>
            </a:avLst>
          </a:prstGeom>
          <a:solidFill>
            <a:srgbClr val="FFFFFF"/>
          </a:solidFill>
          <a:ln cap="flat" cmpd="sng" w="19050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Comfortaa"/>
                <a:ea typeface="Comfortaa"/>
                <a:cs typeface="Comfortaa"/>
                <a:sym typeface="Comfortaa"/>
              </a:rPr>
              <a:t>DT</a:t>
            </a:r>
            <a:endParaRPr b="1" sz="1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446375" y="2782125"/>
            <a:ext cx="2549700" cy="1878000"/>
          </a:xfrm>
          <a:prstGeom prst="round2SameRect">
            <a:avLst>
              <a:gd fmla="val 34012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We will be returning to ukulele to solidify our strumming. </a:t>
            </a:r>
            <a:endParaRPr sz="800">
              <a:solidFill>
                <a:schemeClr val="dk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We’ll be revising C, A minor chords and introducing the F chord.</a:t>
            </a:r>
            <a:endParaRPr sz="800">
              <a:solidFill>
                <a:schemeClr val="dk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We will work on our strumming techniques too.</a:t>
            </a:r>
            <a:endParaRPr sz="800">
              <a:solidFill>
                <a:schemeClr val="dk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4532050" y="2708450"/>
            <a:ext cx="1282500" cy="3096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PSHE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1783525" y="2708450"/>
            <a:ext cx="1282500" cy="309600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 cap="flat" cmpd="sng" w="1905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Music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4742450" y="720475"/>
            <a:ext cx="2247600" cy="309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Religious Education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7505825" y="655100"/>
            <a:ext cx="1282500" cy="12453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omfortaa"/>
                <a:ea typeface="Comfortaa"/>
                <a:cs typeface="Comfortaa"/>
                <a:sym typeface="Comfortaa"/>
              </a:rPr>
              <a:t>   Gardening </a:t>
            </a:r>
            <a:endParaRPr sz="12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7410138" y="1944600"/>
            <a:ext cx="1473876" cy="486324"/>
          </a:xfrm>
          <a:prstGeom prst="flowChartTerminator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Curriculum Enrichment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86" name="Google Shape;86;p14"/>
          <p:cNvGraphicFramePr/>
          <p:nvPr/>
        </p:nvGraphicFramePr>
        <p:xfrm>
          <a:off x="259975" y="701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{1DA9D35F-7575-459C-8E79-3079283BFC80}</a:tableStyleId>
              </a:tblPr>
              <a:tblGrid>
                <a:gridCol w="1424025"/>
                <a:gridCol w="764075"/>
                <a:gridCol w="2083975"/>
              </a:tblGrid>
              <a:tr h="29642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rgbClr val="00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Physical Education (PE)</a:t>
                      </a:r>
                      <a:endParaRPr b="1"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240325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This term your PE will be on:  Creative Development </a:t>
                      </a:r>
                      <a:endParaRPr sz="6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  <a:tc hMerge="1"/>
              </a:tr>
              <a:tr h="3148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Fundamental Focus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One leg balance</a:t>
                      </a:r>
                      <a:endParaRPr sz="6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Footwork</a:t>
                      </a:r>
                      <a:endParaRPr sz="6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243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Sport Specific Focus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Football</a:t>
                      </a:r>
                      <a:endParaRPr sz="6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4132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Whole child focus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PE award for:</a:t>
                      </a:r>
                      <a:endParaRPr sz="4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Working well with others </a:t>
                      </a:r>
                      <a:endParaRPr sz="6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413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Learning  in class about:</a:t>
                      </a:r>
                      <a:endParaRPr sz="4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Developing social skills to work in a team</a:t>
                      </a:r>
                      <a:endParaRPr sz="6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87" name="Google Shape;8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5901" y="3941650"/>
            <a:ext cx="656279" cy="367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8" name="Google Shape;8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1900" y="2985175"/>
            <a:ext cx="367467" cy="367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9" name="Google Shape;89;p14"/>
          <p:cNvPicPr preferRelativeResize="0"/>
          <p:nvPr/>
        </p:nvPicPr>
        <p:blipFill rotWithShape="1">
          <a:blip r:embed="rId5">
            <a:alphaModFix/>
          </a:blip>
          <a:srcRect b="23475" l="1698" r="3953" t="22820"/>
          <a:stretch/>
        </p:blipFill>
        <p:spPr>
          <a:xfrm>
            <a:off x="1840168" y="4070427"/>
            <a:ext cx="1111698" cy="48632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4">
            <a:hlinkClick r:id="rId6"/>
          </p:cNvPr>
          <p:cNvSpPr/>
          <p:nvPr/>
        </p:nvSpPr>
        <p:spPr>
          <a:xfrm>
            <a:off x="8118975" y="4584775"/>
            <a:ext cx="918300" cy="4542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674EA7"/>
                </a:solidFill>
                <a:latin typeface="Comfortaa"/>
                <a:ea typeface="Comfortaa"/>
                <a:cs typeface="Comfortaa"/>
                <a:sym typeface="Comfortaa"/>
              </a:rPr>
              <a:t>Click here to go back to the main page</a:t>
            </a:r>
            <a:endParaRPr b="1" sz="700">
              <a:solidFill>
                <a:srgbClr val="674EA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