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</p:sldIdLst>
  <p:sldSz cy="5143500" cx="9144000"/>
  <p:notesSz cx="6858000" cy="9144000"/>
  <p:embeddedFontLst>
    <p:embeddedFont>
      <p:font typeface="Comfortaa Light"/>
      <p:regular r:id="rId9"/>
      <p:bold r:id="rId10"/>
    </p:embeddedFont>
    <p:embeddedFont>
      <p:font typeface="Comfortaa"/>
      <p:regular r:id="rId11"/>
      <p:bold r:id="rId12"/>
    </p:embeddedFont>
    <p:embeddedFont>
      <p:font typeface="Century Gothic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62BE9EA-06E1-484C-A59D-C37BCBC643B3}">
  <a:tblStyle styleId="{062BE9EA-06E1-484C-A59D-C37BCBC643B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omfortaa-regular.fntdata"/><Relationship Id="rId10" Type="http://schemas.openxmlformats.org/officeDocument/2006/relationships/font" Target="fonts/ComfortaaLight-bold.fntdata"/><Relationship Id="rId13" Type="http://schemas.openxmlformats.org/officeDocument/2006/relationships/font" Target="fonts/CenturyGothic-regular.fntdata"/><Relationship Id="rId12" Type="http://schemas.openxmlformats.org/officeDocument/2006/relationships/font" Target="fonts/Comfortaa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font" Target="fonts/ComfortaaLight-regular.fntdata"/><Relationship Id="rId15" Type="http://schemas.openxmlformats.org/officeDocument/2006/relationships/font" Target="fonts/CenturyGothic-italic.fntdata"/><Relationship Id="rId14" Type="http://schemas.openxmlformats.org/officeDocument/2006/relationships/font" Target="fonts/CenturyGothic-bold.fntdata"/><Relationship Id="rId16" Type="http://schemas.openxmlformats.org/officeDocument/2006/relationships/font" Target="fonts/CenturyGothic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9fc248cab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9fc248cab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9.png"/><Relationship Id="rId7" Type="http://schemas.openxmlformats.org/officeDocument/2006/relationships/image" Target="../media/image2.png"/><Relationship Id="rId8" Type="http://schemas.openxmlformats.org/officeDocument/2006/relationships/hyperlink" Target="https://docs.google.com/presentation/d/e/2PACX-1vQLAhoxQaAH6mNYd5ScR1TYXllZtvvHKGUEYEqGI7Hs5AIJ7mqhMlBNYB0XmoLRaKuRZfv_E_3sZLPh/pub?start=false&amp;loop=false&amp;delayms=30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 rot="-486551">
            <a:off x="1530035" y="59191"/>
            <a:ext cx="1278180" cy="376068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Year  4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410125" y="601925"/>
            <a:ext cx="1613700" cy="339000"/>
          </a:xfrm>
          <a:prstGeom prst="homePlate">
            <a:avLst>
              <a:gd fmla="val 50000" name="adj"/>
            </a:avLst>
          </a:prstGeom>
          <a:solidFill>
            <a:srgbClr val="FFFFFF"/>
          </a:solidFill>
          <a:ln cap="flat" cmpd="sng" w="2857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English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374425" y="1044100"/>
            <a:ext cx="1710900" cy="2409900"/>
          </a:xfrm>
          <a:prstGeom prst="round2SameRect">
            <a:avLst>
              <a:gd fmla="val 0" name="adj1"/>
              <a:gd fmla="val 22789" name="adj2"/>
            </a:avLst>
          </a:prstGeom>
          <a:solidFill>
            <a:srgbClr val="FFFFFF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Grammar and punctuation 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Use commas after fronted adverbials 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Use commas to mark parenthesis with accuracy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Use subordinate clauses to add relevant detail accurately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Writing outcome 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Letter of persuasion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Two character descriptions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Non-narrative recount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1996875" y="854850"/>
            <a:ext cx="736800" cy="2291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We are reading: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5966150" y="2137250"/>
            <a:ext cx="2883900" cy="2496000"/>
          </a:xfrm>
          <a:prstGeom prst="verticalScroll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What happened when the Romans </a:t>
            </a:r>
            <a:endParaRPr b="1"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invaded Britain?</a:t>
            </a:r>
            <a:endParaRPr b="1"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-GB" sz="800">
                <a:solidFill>
                  <a:schemeClr val="dk1"/>
                </a:solidFill>
                <a:highlight>
                  <a:schemeClr val="lt1"/>
                </a:highlight>
              </a:rPr>
              <a:t>What happened when the Romans invaded Britain?</a:t>
            </a:r>
            <a:endParaRPr sz="8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279400" lvl="0" marL="45720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-GB" sz="800">
                <a:solidFill>
                  <a:schemeClr val="dk1"/>
                </a:solidFill>
                <a:highlight>
                  <a:schemeClr val="lt1"/>
                </a:highlight>
              </a:rPr>
              <a:t>How did life change during the Roman occupation of Britain?</a:t>
            </a:r>
            <a:endParaRPr sz="8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279400" lvl="0" marL="45720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-GB" sz="800">
                <a:solidFill>
                  <a:schemeClr val="dk1"/>
                </a:solidFill>
                <a:highlight>
                  <a:schemeClr val="lt1"/>
                </a:highlight>
              </a:rPr>
              <a:t>What do historians say about the legacy of Romans in Britain?</a:t>
            </a:r>
            <a:endParaRPr sz="8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279400" lvl="0" marL="45720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-GB" sz="800">
                <a:solidFill>
                  <a:schemeClr val="dk1"/>
                </a:solidFill>
                <a:highlight>
                  <a:schemeClr val="lt1"/>
                </a:highlight>
              </a:rPr>
              <a:t>A report - How significant was the Roman occupation for Britain?</a:t>
            </a:r>
            <a:endParaRPr sz="8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190875" y="3319600"/>
            <a:ext cx="2000700" cy="1437000"/>
          </a:xfrm>
          <a:prstGeom prst="mathDivide">
            <a:avLst>
              <a:gd fmla="val 23520" name="adj1"/>
              <a:gd fmla="val 5880" name="adj2"/>
              <a:gd fmla="val 11760" name="adj3"/>
            </a:avLst>
          </a:prstGeom>
          <a:solidFill>
            <a:srgbClr val="FFFFFF"/>
          </a:solidFill>
          <a:ln cap="flat" cmpd="sng" w="2857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Maths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2840625" y="940925"/>
            <a:ext cx="2995800" cy="2095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States of matter</a:t>
            </a:r>
            <a:endParaRPr b="1"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Compare and group solids, liquids or gases 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Observe that some materials change state when they are heated or cooled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Identify the part played by evaporation and condensation in the water cycle and associate the rate of evaporation with temperature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Experiment with insulators and how they keep liquids hot or cold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3087475" y="714325"/>
            <a:ext cx="2299200" cy="705600"/>
          </a:xfrm>
          <a:prstGeom prst="cloudCallout">
            <a:avLst>
              <a:gd fmla="val 57689" name="adj1"/>
              <a:gd fmla="val 49981" name="adj2"/>
            </a:avLst>
          </a:prstGeom>
          <a:solidFill>
            <a:srgbClr val="FFFFFF"/>
          </a:solidFill>
          <a:ln cap="flat" cmpd="sng" w="2857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Science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6092103" y="790525"/>
            <a:ext cx="2512800" cy="1013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Web page creation</a:t>
            </a:r>
            <a:endParaRPr b="1"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 Light"/>
              <a:buChar char="●"/>
            </a:pPr>
            <a:r>
              <a:rPr lang="en-GB" sz="9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Researching information</a:t>
            </a:r>
            <a:endParaRPr sz="900">
              <a:solidFill>
                <a:schemeClr val="dk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 Light"/>
              <a:buChar char="●"/>
            </a:pPr>
            <a:r>
              <a:rPr lang="en-GB" sz="9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Sourcing relevant information</a:t>
            </a:r>
            <a:endParaRPr sz="900">
              <a:solidFill>
                <a:schemeClr val="dk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 Light"/>
              <a:buChar char="●"/>
            </a:pPr>
            <a:r>
              <a:rPr lang="en-GB" sz="9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Creating pages on a website</a:t>
            </a:r>
            <a:endParaRPr sz="900">
              <a:solidFill>
                <a:schemeClr val="dk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 Light"/>
              <a:buChar char="●"/>
            </a:pPr>
            <a:r>
              <a:rPr lang="en-GB" sz="9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Creating links within a website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6742475" y="619300"/>
            <a:ext cx="1274700" cy="2505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Computing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2023825" y="3251200"/>
            <a:ext cx="3920400" cy="1505400"/>
          </a:xfrm>
          <a:prstGeom prst="snip1Rect">
            <a:avLst>
              <a:gd fmla="val 28654" name="adj"/>
            </a:avLst>
          </a:prstGeom>
          <a:solidFill>
            <a:srgbClr val="FFFFFF"/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Multiplication and Division</a:t>
            </a:r>
            <a:endParaRPr b="1"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B0C0C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0B0C0C"/>
                </a:solidFill>
                <a:latin typeface="Comfortaa"/>
                <a:ea typeface="Comfortaa"/>
                <a:cs typeface="Comfortaa"/>
                <a:sym typeface="Comfortaa"/>
              </a:rPr>
              <a:t>Recall multiplication and division facts for multiplication tables up to 12 × 12</a:t>
            </a:r>
            <a:endParaRPr sz="800">
              <a:solidFill>
                <a:srgbClr val="0B0C0C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B0C0C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0B0C0C"/>
                </a:solidFill>
                <a:latin typeface="Comfortaa"/>
                <a:ea typeface="Comfortaa"/>
                <a:cs typeface="Comfortaa"/>
                <a:sym typeface="Comfortaa"/>
              </a:rPr>
              <a:t>Multiply two-digit and three-digit numbers by a one-digit number using formal written layout</a:t>
            </a:r>
            <a:endParaRPr sz="800">
              <a:solidFill>
                <a:srgbClr val="0B0C0C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B0C0C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0B0C0C"/>
                </a:solidFill>
                <a:latin typeface="Comfortaa"/>
                <a:ea typeface="Comfortaa"/>
                <a:cs typeface="Comfortaa"/>
                <a:sym typeface="Comfortaa"/>
              </a:rPr>
              <a:t>Solve problems involving multiplying and adding, including using the distributive law to multiply two-digit numbers by 1 digit.</a:t>
            </a:r>
            <a:endParaRPr sz="5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 rotWithShape="1">
          <a:blip r:embed="rId4">
            <a:alphaModFix/>
          </a:blip>
          <a:srcRect b="22614" l="0" r="0" t="17656"/>
          <a:stretch/>
        </p:blipFill>
        <p:spPr>
          <a:xfrm>
            <a:off x="5059800" y="898000"/>
            <a:ext cx="884421" cy="339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1995" y="3215751"/>
            <a:ext cx="884082" cy="339000"/>
          </a:xfrm>
          <a:prstGeom prst="rect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7" name="Google Shape;67;p13"/>
          <p:cNvSpPr/>
          <p:nvPr/>
        </p:nvSpPr>
        <p:spPr>
          <a:xfrm>
            <a:off x="5740425" y="2277050"/>
            <a:ext cx="3301200" cy="2496000"/>
          </a:xfrm>
          <a:prstGeom prst="verticalScroll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What happened when the Romans </a:t>
            </a:r>
            <a:endParaRPr b="1"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invaded Britain?</a:t>
            </a:r>
            <a:endParaRPr b="1"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00000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What happened when the </a:t>
            </a:r>
            <a:r>
              <a:rPr lang="en-GB" sz="800"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R</a:t>
            </a:r>
            <a:r>
              <a:rPr lang="en-GB" sz="800">
                <a:solidFill>
                  <a:srgbClr val="00000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omans invaded Britain?</a:t>
            </a:r>
            <a:endParaRPr sz="800">
              <a:solidFill>
                <a:srgbClr val="00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00000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How did life change during the Roman occupation of Britain?</a:t>
            </a:r>
            <a:endParaRPr sz="800">
              <a:solidFill>
                <a:srgbClr val="00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What can we learn from primary sources?</a:t>
            </a:r>
            <a:endParaRPr sz="800"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00000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What do historians say about the legacy of Romans in Britain?</a:t>
            </a:r>
            <a:endParaRPr sz="800">
              <a:solidFill>
                <a:srgbClr val="00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00000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A report - How significant was the Roman occupation for Britain?</a:t>
            </a:r>
            <a:endParaRPr sz="800">
              <a:solidFill>
                <a:srgbClr val="00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17172" y="2829338"/>
            <a:ext cx="679550" cy="4902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9" name="Google Shape;69;p13"/>
          <p:cNvSpPr/>
          <p:nvPr/>
        </p:nvSpPr>
        <p:spPr>
          <a:xfrm>
            <a:off x="5740425" y="2015650"/>
            <a:ext cx="3212700" cy="456900"/>
          </a:xfrm>
          <a:prstGeom prst="ellipseRibbon2">
            <a:avLst>
              <a:gd fmla="val 25000" name="adj1"/>
              <a:gd fmla="val 50000" name="adj2"/>
              <a:gd fmla="val 12500" name="adj3"/>
            </a:avLst>
          </a:prstGeom>
          <a:solidFill>
            <a:srgbClr val="FFFFFF"/>
          </a:solidFill>
          <a:ln cap="flat" cmpd="sng" w="2857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History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0" name="Google Shape;70;p13"/>
          <p:cNvPicPr preferRelativeResize="0"/>
          <p:nvPr/>
        </p:nvPicPr>
        <p:blipFill rotWithShape="1">
          <a:blip r:embed="rId7">
            <a:alphaModFix/>
          </a:blip>
          <a:srcRect b="4504" l="6621" r="5921" t="13757"/>
          <a:stretch/>
        </p:blipFill>
        <p:spPr>
          <a:xfrm>
            <a:off x="2053866" y="2137250"/>
            <a:ext cx="623989" cy="70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91977" y="1383828"/>
            <a:ext cx="567563" cy="7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/>
          <p:nvPr/>
        </p:nvSpPr>
        <p:spPr>
          <a:xfrm>
            <a:off x="5841150" y="2736625"/>
            <a:ext cx="3004200" cy="1989600"/>
          </a:xfrm>
          <a:prstGeom prst="ellipseRibbon2">
            <a:avLst>
              <a:gd fmla="val 25000" name="adj1"/>
              <a:gd fmla="val 100000" name="adj2"/>
              <a:gd fmla="val 12500" name="adj3"/>
            </a:avLst>
          </a:prstGeom>
          <a:solidFill>
            <a:srgbClr val="FFFFFF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</a:t>
            </a:r>
            <a:r>
              <a:rPr b="1" lang="en-GB" sz="10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Bridges</a:t>
            </a:r>
            <a:endParaRPr b="1" sz="10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Use annotated sketches and prototypes to develop, model and communicate ideas.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Select from and use appropriate tools with some accuracy to cut, shape and join paper and card.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Create designs for a playground bridge inspired by structural engineering used in bridge design.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3188100" y="2830175"/>
            <a:ext cx="2838300" cy="1749000"/>
          </a:xfrm>
          <a:prstGeom prst="foldedCorner">
            <a:avLst>
              <a:gd fmla="val 25843" name="adj"/>
            </a:avLst>
          </a:prstGeom>
          <a:solidFill>
            <a:srgbClr val="FFFFFF"/>
          </a:solidFill>
          <a:ln cap="flat" cmpd="sng" w="9525">
            <a:solidFill>
              <a:srgbClr val="B4A7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Dreams and Goals</a:t>
            </a:r>
            <a:endParaRPr b="1"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62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mfortaa"/>
              <a:buChar char="●"/>
            </a:pPr>
            <a:r>
              <a:rPr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tell you about some of my hopes and dreams.</a:t>
            </a:r>
            <a:endParaRPr sz="7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62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mfortaa"/>
              <a:buChar char="●"/>
            </a:pPr>
            <a:r>
              <a:rPr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understand that sometimes hopes and dreams do not come true and that this can hurt.</a:t>
            </a:r>
            <a:endParaRPr sz="7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62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mfortaa"/>
              <a:buChar char="●"/>
            </a:pPr>
            <a:r>
              <a:rPr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know how to make a new plan and set new goals even if I have been disappointed.</a:t>
            </a:r>
            <a:endParaRPr sz="7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62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mfortaa"/>
              <a:buChar char="●"/>
            </a:pPr>
            <a:r>
              <a:rPr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know how to work the steps to achieve a goal, and to do this successfully as part of a group.</a:t>
            </a:r>
            <a:endParaRPr sz="7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62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mfortaa"/>
              <a:buChar char="●"/>
            </a:pPr>
            <a:r>
              <a:rPr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identify the contributions made by myself and others to the group’s achievement.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4847375" y="751475"/>
            <a:ext cx="2512800" cy="1989600"/>
          </a:xfrm>
          <a:prstGeom prst="doubleWave">
            <a:avLst>
              <a:gd fmla="val 6250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    </a:t>
            </a:r>
            <a:r>
              <a:rPr b="1" lang="en-GB" sz="1000" u="sng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Why is the Bible a special book?</a:t>
            </a:r>
            <a:endParaRPr b="1" sz="1000" u="sng">
              <a:solidFill>
                <a:srgbClr val="22222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Why is the bible special?</a:t>
            </a:r>
            <a:endParaRPr sz="800">
              <a:solidFill>
                <a:srgbClr val="22222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What is in the bible?</a:t>
            </a:r>
            <a:endParaRPr sz="800">
              <a:solidFill>
                <a:srgbClr val="22222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What can we learn from the story of Joseph? </a:t>
            </a:r>
            <a:endParaRPr sz="800">
              <a:solidFill>
                <a:srgbClr val="22222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How do Christians use the Bible in the church and in their home?</a:t>
            </a:r>
            <a:endParaRPr sz="800">
              <a:solidFill>
                <a:srgbClr val="22222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What inspires and guides me in my life?</a:t>
            </a:r>
            <a:endParaRPr sz="800">
              <a:solidFill>
                <a:srgbClr val="22222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6189350" y="2721900"/>
            <a:ext cx="1127400" cy="309600"/>
          </a:xfrm>
          <a:prstGeom prst="snip2DiagRect">
            <a:avLst>
              <a:gd fmla="val 0" name="adj1"/>
              <a:gd fmla="val 50000" name="adj2"/>
            </a:avLst>
          </a:prstGeom>
          <a:solidFill>
            <a:srgbClr val="FFFFFF"/>
          </a:solidFill>
          <a:ln cap="flat" cmpd="sng" w="19050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DT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518325" y="2858225"/>
            <a:ext cx="2247600" cy="1820100"/>
          </a:xfrm>
          <a:prstGeom prst="round2SameRect">
            <a:avLst>
              <a:gd fmla="val 34012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After much success in Year 3, Year 4 will continue learning to play the ukulele. They will continue to learn chords to accompany songs.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They will also be preparing a song for the winter assembly.</a:t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4751888" y="2692488"/>
            <a:ext cx="1282500" cy="3096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B4A7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PSHE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1732200" y="2784551"/>
            <a:ext cx="1318500" cy="552600"/>
          </a:xfrm>
          <a:prstGeom prst="teardrop">
            <a:avLst>
              <a:gd fmla="val 100000" name="adj"/>
            </a:avLst>
          </a:prstGeom>
          <a:solidFill>
            <a:srgbClr val="FFFFFF"/>
          </a:solidFill>
          <a:ln cap="flat" cmpd="sng" w="19050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Music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4799475" y="695550"/>
            <a:ext cx="2247600" cy="309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Religious Education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7422325" y="457350"/>
            <a:ext cx="1521900" cy="1749000"/>
          </a:xfrm>
          <a:prstGeom prst="downArrowCallout">
            <a:avLst>
              <a:gd fmla="val 17939" name="adj1"/>
              <a:gd fmla="val 25000" name="adj2"/>
              <a:gd fmla="val 18934" name="adj3"/>
              <a:gd fmla="val 68209" name="adj4"/>
            </a:avLst>
          </a:prstGeom>
          <a:solidFill>
            <a:srgbClr val="FFFFFF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900">
                <a:latin typeface="Comfortaa"/>
                <a:ea typeface="Comfortaa"/>
                <a:cs typeface="Comfortaa"/>
                <a:sym typeface="Comfortaa"/>
              </a:rPr>
              <a:t>Trip to Vue </a:t>
            </a:r>
            <a:r>
              <a:rPr lang="en-GB" sz="900">
                <a:latin typeface="Comfortaa"/>
                <a:ea typeface="Comfortaa"/>
                <a:cs typeface="Comfortaa"/>
                <a:sym typeface="Comfortaa"/>
              </a:rPr>
              <a:t>Piccadilly</a:t>
            </a:r>
            <a:endParaRPr sz="9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br>
              <a:rPr lang="en-GB" sz="900">
                <a:latin typeface="Comfortaa"/>
                <a:ea typeface="Comfortaa"/>
                <a:cs typeface="Comfortaa"/>
                <a:sym typeface="Comfortaa"/>
              </a:rPr>
            </a:br>
            <a:endParaRPr sz="9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900">
                <a:latin typeface="Comfortaa"/>
                <a:ea typeface="Comfortaa"/>
                <a:cs typeface="Comfortaa"/>
                <a:sym typeface="Comfortaa"/>
              </a:rPr>
              <a:t>London Mithraeum Virtual Workshop </a:t>
            </a:r>
            <a:endParaRPr sz="9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85" name="Google Shape;85;p14"/>
          <p:cNvGraphicFramePr/>
          <p:nvPr/>
        </p:nvGraphicFramePr>
        <p:xfrm>
          <a:off x="314875" y="695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{062BE9EA-06E1-484C-A59D-C37BCBC643B3}</a:tableStyleId>
              </a:tblPr>
              <a:tblGrid>
                <a:gridCol w="1474075"/>
                <a:gridCol w="790925"/>
                <a:gridCol w="2157225"/>
              </a:tblGrid>
              <a:tr h="329625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00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Physical Education (PE)</a:t>
                      </a:r>
                      <a:endParaRPr b="1"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272175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This term your PE will be on: </a:t>
                      </a:r>
                      <a:endParaRPr sz="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hMerge="1"/>
                <a:tc hMerge="1"/>
              </a:tr>
              <a:tr h="3810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Fundamental Focus</a:t>
                      </a:r>
                      <a:endParaRPr sz="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Agility - reaction/response</a:t>
                      </a:r>
                      <a:endParaRPr sz="80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929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Sport Specific Focus</a:t>
                      </a:r>
                      <a:endParaRPr sz="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Arial"/>
                        <a:buNone/>
                      </a:pPr>
                      <a:r>
                        <a:rPr b="1" lang="en-GB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Static balance - floor work</a:t>
                      </a:r>
                      <a:endParaRPr sz="80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7217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Whole child focus</a:t>
                      </a:r>
                      <a:endParaRPr sz="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PE award for:</a:t>
                      </a:r>
                      <a:endParaRPr sz="5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Showing Empathy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7217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Learning in class about:</a:t>
                      </a:r>
                      <a:endParaRPr sz="5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Empathising with Others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6" name="Google Shape;86;p14"/>
          <p:cNvSpPr/>
          <p:nvPr/>
        </p:nvSpPr>
        <p:spPr>
          <a:xfrm>
            <a:off x="7470450" y="2206188"/>
            <a:ext cx="1473876" cy="486324"/>
          </a:xfrm>
          <a:prstGeom prst="flowChartTerminator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Curriculum Enrichment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7" name="Google Shape;87;p14"/>
          <p:cNvSpPr txBox="1"/>
          <p:nvPr/>
        </p:nvSpPr>
        <p:spPr>
          <a:xfrm rot="-486551">
            <a:off x="1530035" y="59191"/>
            <a:ext cx="1278180" cy="376068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Year 4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8" name="Google Shape;8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1877" y="695550"/>
            <a:ext cx="551014" cy="3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8665" y="1405575"/>
            <a:ext cx="409213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6">
            <a:alphaModFix/>
          </a:blip>
          <a:srcRect b="14595" l="6473" r="16283" t="36361"/>
          <a:stretch/>
        </p:blipFill>
        <p:spPr>
          <a:xfrm>
            <a:off x="8020340" y="2720150"/>
            <a:ext cx="710760" cy="40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1" name="Google Shape;91;p14"/>
          <p:cNvPicPr preferRelativeResize="0"/>
          <p:nvPr/>
        </p:nvPicPr>
        <p:blipFill rotWithShape="1">
          <a:blip r:embed="rId7">
            <a:alphaModFix/>
          </a:blip>
          <a:srcRect b="23475" l="1698" r="3953" t="22820"/>
          <a:stretch/>
        </p:blipFill>
        <p:spPr>
          <a:xfrm>
            <a:off x="518325" y="2814231"/>
            <a:ext cx="1127401" cy="49323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>
            <a:hlinkClick r:id="rId8"/>
          </p:cNvPr>
          <p:cNvSpPr/>
          <p:nvPr/>
        </p:nvSpPr>
        <p:spPr>
          <a:xfrm>
            <a:off x="7868550" y="4235825"/>
            <a:ext cx="918300" cy="4542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Click here to go back to the main page</a:t>
            </a:r>
            <a:endParaRPr b="1"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