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Medium"/>
      <p:regular r:id="rId9"/>
      <p:bold r:id="rId10"/>
    </p:embeddedFont>
    <p:embeddedFont>
      <p:font typeface="Comfortaa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82DF47-E17D-45C7-8B20-06E26908C694}">
  <a:tblStyle styleId="{C082DF47-E17D-45C7-8B20-06E26908C6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regular.fntdata"/><Relationship Id="rId10" Type="http://schemas.openxmlformats.org/officeDocument/2006/relationships/font" Target="fonts/ComfortaaMedium-bold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Medium-regular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c248c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c248c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hyperlink" Target="https://docs.google.com/presentation/d/e/2PACX-1vQ1huWxP4hrOOT2M8X2O4nSs5anWEF9TGadblIV790kl2PUTm_zertgLbklr07ZuALvj4tWqSwOrcdU/pub?start=false&amp;loop=false&amp;delayms=3000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24575" y="889750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24575" y="1285525"/>
            <a:ext cx="1885200" cy="24432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-85725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Writing focus:</a:t>
            </a:r>
            <a:endParaRPr b="1"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Balanced discussion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7624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Non-narrative: explanation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7624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Explanation text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134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Grammar focus:</a:t>
            </a:r>
            <a:endParaRPr b="1"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Apostrophes for contractions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Third person pronouns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Coordinating conjunctions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Subordinating conjunctions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Past and present tense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Suffixes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Synonyms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5975" lvl="0" marL="1333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Fronted Adverbials</a:t>
            </a:r>
            <a:endParaRPr sz="75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004350" y="767475"/>
            <a:ext cx="760200" cy="2877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Coming to England</a:t>
            </a:r>
            <a:r>
              <a:rPr lang="en-GB" sz="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If I were a Prime Minister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The colour Monster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8825" y="2277050"/>
            <a:ext cx="3006600" cy="27561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history, the children will be looking at the impact that the 2012 London Olympics had on the local area of Stratford. 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Investigating the key events leading up to the Olympics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Exploring how the Olympic Park has changed.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the impact on the area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Learning about the significance of a local figure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Using a range of historical sources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children will also be learning about Black History Month and its importance.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82225" y="3728775"/>
            <a:ext cx="3684600" cy="13044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66825" y="359615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25775" y="21554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25975" y="1156925"/>
            <a:ext cx="26859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Year Two will be learning all about different materials.  Here are the objectives they will cover: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everyday materials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Describing the properties of different materials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Comparing different materials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Evaluating the suitability of different materials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728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990925" y="832675"/>
            <a:ext cx="30066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075675" y="930325"/>
            <a:ext cx="2811000" cy="11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Computer Systems and Networks</a:t>
            </a:r>
            <a:endParaRPr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Children will learn how to use the main features of a computer. Key skills:</a:t>
            </a:r>
            <a:endParaRPr sz="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18099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Online Safety</a:t>
            </a:r>
            <a:endParaRPr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134999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80975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Robot Algorithms:    Planning an Escape Route</a:t>
            </a:r>
            <a:endParaRPr i="1"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180975" lvl="0" marL="85725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1418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ic Sans MS"/>
              <a:buChar char="●"/>
            </a:pPr>
            <a:r>
              <a:rPr lang="en-GB" sz="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 series of instructions that can be run as a program </a:t>
            </a:r>
            <a:endParaRPr sz="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418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ic Sans MS"/>
              <a:buChar char="●"/>
            </a:pPr>
            <a:r>
              <a:rPr lang="en-GB" sz="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and run a program on a device </a:t>
            </a:r>
            <a:endParaRPr sz="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418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ic Sans MS"/>
              <a:buChar char="●"/>
            </a:pPr>
            <a:r>
              <a:rPr lang="en-GB" sz="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Debug a program </a:t>
            </a:r>
            <a:endParaRPr sz="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915625" y="72177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004350" y="3695450"/>
            <a:ext cx="3408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Measure- Length</a:t>
            </a:r>
            <a:endParaRPr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-Compare and order lengths and record the results using &gt;, &lt; and =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Graphs</a:t>
            </a:r>
            <a:endParaRPr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-Interpret and construct simple pictograms, tally charts, block diagrams and simple tables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5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Multiplication and Division</a:t>
            </a:r>
            <a:endParaRPr sz="6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-Recall and use multiplication and division facts for the 2, 5 and 10 multiplication tables, including recognising odd and even numbers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-Calculate mathematical statements for multiplication and division within the multiplication tables and write them using the multiplication (×), division (÷) and equals (=) signs </a:t>
            </a:r>
            <a:endParaRPr sz="6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fortaa"/>
                <a:ea typeface="Comfortaa"/>
                <a:cs typeface="Comfortaa"/>
                <a:sym typeface="Comfortaa"/>
              </a:rPr>
              <a:t>Year 2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0" l="-1539" r="-1067" t="0"/>
          <a:stretch/>
        </p:blipFill>
        <p:spPr>
          <a:xfrm>
            <a:off x="2097725" y="1176550"/>
            <a:ext cx="573425" cy="5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7500" y="1914650"/>
            <a:ext cx="464575" cy="5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2165" y="2827766"/>
            <a:ext cx="464575" cy="47520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3595838" y="3058225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Dreams and Goals: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choose a realistic goal and think about how to achieve it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persevere even when I find tasks difficult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recognise who it is easy for me to work with and who it is more difficult for me to work with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work cooperatively in a group to create an end product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know how to share success with other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eople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Zones of Regulation - emotional support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588000" y="3235850"/>
            <a:ext cx="2210400" cy="15951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Olympic Stadium Design</a:t>
            </a:r>
            <a:endParaRPr b="1" sz="8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-Experimenting with a range of materials to build structural models. Children will develop an original stadium design using CAD and technical drawing methods inspired by contemporary architects.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679250" y="873875"/>
            <a:ext cx="2825100" cy="2132700"/>
          </a:xfrm>
          <a:prstGeom prst="doubleWave">
            <a:avLst>
              <a:gd fmla="val 6250" name="adj1"/>
              <a:gd fmla="val -372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Why are different books special for different people?</a:t>
            </a:r>
            <a:endParaRPr b="1" sz="800" u="sng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-Explore the factors that make certain books more significant than others.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-Identify special holy books and explain why they are important.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-Explore why the Bible is considered special, and for whom it is significant.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-Learn about the Torah and understand why it's important in Judaism.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-Discover why the Qur'an is a special book in Islam and what makes it unique.</a:t>
            </a:r>
            <a:endParaRPr sz="8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738075" y="3058225"/>
            <a:ext cx="15948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Design and Technology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75625" y="3109525"/>
            <a:ext cx="2648400" cy="17175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latin typeface="Comfortaa"/>
                <a:ea typeface="Comfortaa"/>
                <a:cs typeface="Comfortaa"/>
                <a:sym typeface="Comfortaa"/>
              </a:rPr>
              <a:t>Singing and performing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children will be preparing for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their Winter Nativity performance.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They will be using their voices expressively and creatively, singing songs and speaking chants and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rhymes in the performance.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869200" y="3006575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7545775" y="695275"/>
            <a:ext cx="1282500" cy="1420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will be planning a  trip to the Olympic park to see the Olympic stadium to link </a:t>
            </a: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with</a:t>
            </a: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ouu history topic.</a:t>
            </a:r>
            <a:endParaRPr sz="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450075" y="2155000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390750" y="81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{C082DF47-E17D-45C7-8B20-06E26908C694}</a:tableStyleId>
              </a:tblPr>
              <a:tblGrid>
                <a:gridCol w="1393750"/>
                <a:gridCol w="747825"/>
                <a:gridCol w="2039675"/>
              </a:tblGrid>
              <a:tr h="3451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49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Thursday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41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-138899" lvl="0" marL="323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entury Gothic"/>
                        <a:buAutoNum type="arabicPeriod"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Static Balance - Seated</a:t>
                      </a:r>
                      <a:endParaRPr sz="6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138899" lvl="0" marL="323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entury Gothic"/>
                        <a:buAutoNum type="arabicPeriod"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Dynamic Balance to agility</a:t>
                      </a:r>
                      <a:r>
                        <a:rPr lang="en-GB" sz="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GB" sz="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Jumping</a:t>
                      </a:r>
                      <a:r>
                        <a:rPr lang="en-GB" sz="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landing</a:t>
                      </a:r>
                      <a:endParaRPr sz="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6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Gymnastics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07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to: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Regulate Emotions</a:t>
                      </a:r>
                      <a:endParaRPr sz="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07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Regulation Strategies</a:t>
                      </a:r>
                      <a:endParaRPr sz="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2725" y="1250875"/>
            <a:ext cx="848564" cy="309599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4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fortaa"/>
                <a:ea typeface="Comfortaa"/>
                <a:cs typeface="Comfortaa"/>
                <a:sym typeface="Comfortaa"/>
              </a:rPr>
              <a:t>Year 2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>
            <a:hlinkClick r:id="rId5"/>
          </p:cNvPr>
          <p:cNvSpPr/>
          <p:nvPr/>
        </p:nvSpPr>
        <p:spPr>
          <a:xfrm>
            <a:off x="7993850" y="45318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2314" y="3480700"/>
            <a:ext cx="535236" cy="4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2325" y="4212312"/>
            <a:ext cx="535225" cy="5112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/>
          <p:nvPr/>
        </p:nvSpPr>
        <p:spPr>
          <a:xfrm>
            <a:off x="2121950" y="2919513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