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Carrois Gothic SC"/>
      <p:regular r:id="rId11"/>
    </p:embeddedFont>
    <p:embeddedFont>
      <p:font typeface="Tahoma"/>
      <p:regular r:id="rId12"/>
      <p:bold r:id="rId13"/>
    </p:embeddedFont>
    <p:embeddedFont>
      <p:font typeface="Comforta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A5C565-6A32-4D4D-AF68-943C91CDC283}">
  <a:tblStyle styleId="{40A5C565-6A32-4D4D-AF68-943C91CDC2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rroisGothicSC-regular.fntdata"/><Relationship Id="rId10" Type="http://schemas.openxmlformats.org/officeDocument/2006/relationships/slide" Target="slides/slide3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Comfortaa-bold.fntdata"/><Relationship Id="rId14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ac764a4e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ac764a4e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ac764a4e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ac764a4e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ac764a4e2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ac764a4e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3.png"/><Relationship Id="rId13" Type="http://schemas.openxmlformats.org/officeDocument/2006/relationships/image" Target="../media/image1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showcase/9340990/video/697396393" TargetMode="External"/><Relationship Id="rId4" Type="http://schemas.openxmlformats.org/officeDocument/2006/relationships/hyperlink" Target="https://vimeo.com/showcase/9340990/video/697396393" TargetMode="External"/><Relationship Id="rId9" Type="http://schemas.openxmlformats.org/officeDocument/2006/relationships/image" Target="../media/image8.png"/><Relationship Id="rId15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Relationship Id="rId14" Type="http://schemas.openxmlformats.org/officeDocument/2006/relationships/image" Target="../media/image14.png"/><Relationship Id="rId5" Type="http://schemas.openxmlformats.org/officeDocument/2006/relationships/hyperlink" Target="https://vimeo.com/showcase/9340990/video/697396393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364750" y="610839"/>
            <a:ext cx="1574100" cy="3306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78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5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 sz="1365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364750" y="1027769"/>
            <a:ext cx="1820100" cy="22353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3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8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Grammar: </a:t>
            </a:r>
            <a:endParaRPr sz="78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Subordinating conjunctions 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Capital letters for days of the week 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Exclamation and question marks 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Adjectives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3"/>
              <a:buFont typeface="Arial"/>
              <a:buNone/>
            </a:pPr>
            <a:r>
              <a:t/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3"/>
              <a:buFont typeface="Arial"/>
              <a:buNone/>
            </a:pPr>
            <a:r>
              <a:rPr lang="en-GB" sz="78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Styles of writing covered:</a:t>
            </a: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recount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explanation (warning poster)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short story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poem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non-chronological report</a:t>
            </a:r>
            <a:endParaRPr b="1" sz="877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2098605" y="630665"/>
            <a:ext cx="1040400" cy="242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3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5850755" y="2019750"/>
            <a:ext cx="2932800" cy="23073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3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7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will investigate:</a:t>
            </a:r>
            <a:endParaRPr sz="877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toys have been played with since ancient times?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toys did children play with 100 years ago?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would a day in the life of a Stratford child look like in the 19020’s?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was a Stratford child’s life different 100 years ago?</a:t>
            </a:r>
            <a:endParaRPr sz="7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2256749" y="3112202"/>
            <a:ext cx="3538200" cy="15216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3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364750" y="3198530"/>
            <a:ext cx="1951500" cy="14016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78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5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 sz="1365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750235" y="1901136"/>
            <a:ext cx="3133800" cy="4458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78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5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 sz="1365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3249753" y="881599"/>
            <a:ext cx="2400900" cy="21735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30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We are focussing on chemistry and learning all about materials by: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585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Classifying objects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Investigating elasticity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Finding out which type of ball bounces the most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Observing how a material changes over time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Answering the question: What are the properties of tin foil?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3291722" y="630665"/>
            <a:ext cx="2242800" cy="6882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78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5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 sz="1365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6008875" y="610839"/>
            <a:ext cx="2566200" cy="1178700"/>
          </a:xfrm>
          <a:prstGeom prst="rect">
            <a:avLst/>
          </a:prstGeom>
          <a:solidFill>
            <a:srgbClr val="B7B7B7"/>
          </a:solidFill>
          <a:ln cap="flat" cmpd="sng" w="93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6091544" y="706091"/>
            <a:ext cx="2400900" cy="988200"/>
          </a:xfrm>
          <a:prstGeom prst="rect">
            <a:avLst/>
          </a:prstGeom>
          <a:solidFill>
            <a:srgbClr val="FFFFFF"/>
          </a:solidFill>
          <a:ln cap="flat" cmpd="sng" w="93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Digital Writing: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Exploring the keyboard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Adding and removing text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Exploring the toolbar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Making changes to text 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Explaining my choices 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  <a:p>
            <a:pPr indent="-272540" lvl="0" marL="445974" rtl="0" algn="l">
              <a:spcBef>
                <a:spcPts val="0"/>
              </a:spcBef>
              <a:spcAft>
                <a:spcPts val="0"/>
              </a:spcAft>
              <a:buSzPts val="780"/>
              <a:buFont typeface="Comfortaa"/>
              <a:buChar char="●"/>
            </a:pPr>
            <a:r>
              <a:rPr lang="en-GB" sz="780">
                <a:latin typeface="Comfortaa"/>
                <a:ea typeface="Comfortaa"/>
                <a:cs typeface="Comfortaa"/>
                <a:sym typeface="Comfortaa"/>
              </a:rPr>
              <a:t>Pencil or keyboard?</a:t>
            </a:r>
            <a:endParaRPr sz="78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6727681" y="567773"/>
            <a:ext cx="1243500" cy="244200"/>
          </a:xfrm>
          <a:prstGeom prst="rect">
            <a:avLst/>
          </a:prstGeom>
          <a:solidFill>
            <a:srgbClr val="FFFFFF"/>
          </a:solidFill>
          <a:ln cap="flat" cmpd="sng" w="278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5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 sz="1365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2316324" y="3110788"/>
            <a:ext cx="3186900" cy="14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Fractions</a:t>
            </a:r>
            <a:endParaRPr b="1"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Understanding one half and one quarter 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Using turns 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b="1"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Length and mass:</a:t>
            </a:r>
            <a:endParaRPr b="1"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lengths 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Measuring length and mass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Doubling and halving lengths 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Numbers to 50 and 100 and beyond: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and representing numbers to 100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Find ten more or fewer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152" lvl="0" marL="4459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"/>
              <a:buFont typeface="Comfortaa"/>
              <a:buChar char="●"/>
            </a:pPr>
            <a:r>
              <a:rPr lang="en-GB" sz="58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numbers within 100</a:t>
            </a:r>
            <a:endParaRPr sz="585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 rot="-486402">
            <a:off x="1644279" y="177629"/>
            <a:ext cx="1246658" cy="366988"/>
          </a:xfrm>
          <a:prstGeom prst="rect">
            <a:avLst/>
          </a:prstGeom>
          <a:solidFill>
            <a:srgbClr val="FFFFFF"/>
          </a:solidFill>
          <a:ln cap="flat" cmpd="sng" w="37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175" lIns="89175" spcFirstLastPara="1" rIns="89175" wrap="square" tIns="89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68">
                <a:latin typeface="Comfortaa"/>
                <a:ea typeface="Comfortaa"/>
                <a:cs typeface="Comfortaa"/>
                <a:sym typeface="Comfortaa"/>
              </a:rPr>
              <a:t>Year 1</a:t>
            </a:r>
            <a:endParaRPr sz="1268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812" y="3895680"/>
            <a:ext cx="718708" cy="573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3.gstatic.com/images?q=tbn:ANd9GcT11DlUbG5rDKuoVwuQc5FnP-78usnf6frewYWCwGS2DH8lzdkdow:www.walker.co.uk/walkerdam/getimage.aspx%3Fid%3D9780744555721-1%26size%3Dwebuse"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4551" y="1439969"/>
            <a:ext cx="540341" cy="47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5">
            <a:alphaModFix/>
          </a:blip>
          <a:srcRect b="3467" l="16426" r="15244" t="2308"/>
          <a:stretch/>
        </p:blipFill>
        <p:spPr>
          <a:xfrm>
            <a:off x="2120845" y="1901136"/>
            <a:ext cx="540349" cy="55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4553" y="2459951"/>
            <a:ext cx="471824" cy="5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4929" y="1027771"/>
            <a:ext cx="412175" cy="41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19871" y="3781799"/>
            <a:ext cx="964178" cy="8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3114050" y="2836275"/>
            <a:ext cx="31185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6443025" y="2727575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4585875" y="685700"/>
            <a:ext cx="2829300" cy="18201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What does it mean to belong to Christianity?</a:t>
            </a:r>
            <a:endParaRPr b="1" sz="11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 can explain what it means to belong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is a baptism service? 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is a dedication service?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Explain why the cross, the water and the candle are used in a baptism service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is special about God to a Christian person?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6366150" y="2712850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292675" y="2786525"/>
            <a:ext cx="2576100" cy="19896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latin typeface="Comfortaa"/>
                <a:ea typeface="Comfortaa"/>
                <a:cs typeface="Comfortaa"/>
                <a:sym typeface="Comfortaa"/>
              </a:rPr>
              <a:t>Samba music drums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Year 1 will learn Samba Music this half term.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 will learn:</a:t>
            </a:r>
            <a:b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-what Samba is and where it is from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-how to hold drum sticks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-use my voice to create rhythms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-how to follow hand signals from the leader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-how to play in time and play a pulse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-the names of the Samba instruments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-how to play rhythms in different sections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3607325" y="273677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506550" y="2712850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4741150" y="629775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7485050" y="108175"/>
            <a:ext cx="1569600" cy="2083800"/>
          </a:xfrm>
          <a:prstGeom prst="downArrowCallout">
            <a:avLst>
              <a:gd fmla="val 24490" name="adj1"/>
              <a:gd fmla="val 25000" name="adj2"/>
              <a:gd fmla="val 25000" name="adj3"/>
              <a:gd fmla="val 69403" name="adj4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As part of their writing lessons, year 1 will be taking part in a ‘We’re going on a bear hunt’ workshop in West Ham Park.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We will also take a trip to the Young V&amp;A museum as part of our history learning.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7532900" y="19515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3" name="Google Shape;133;p26"/>
          <p:cNvGraphicFramePr/>
          <p:nvPr/>
        </p:nvGraphicFramePr>
        <p:xfrm>
          <a:off x="349500" y="62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{40A5C565-6A32-4D4D-AF68-943C91CDC283}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Thursday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1. </a:t>
                      </a:r>
                      <a:r>
                        <a:rPr lang="en-GB" sz="700"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STATIC BALANCE- ONE LEG BALANCE</a:t>
                      </a:r>
                      <a:endParaRPr sz="700">
                        <a:solidFill>
                          <a:srgbClr val="000000"/>
                        </a:solidFill>
                        <a:latin typeface="Carrois Gothic SC"/>
                        <a:ea typeface="Carrois Gothic SC"/>
                        <a:cs typeface="Carrois Gothic SC"/>
                        <a:sym typeface="Carrois Gothic S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2. C</a:t>
                      </a:r>
                      <a:r>
                        <a:rPr lang="en-GB" sz="700"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OORDINATION- FOOTWORK</a:t>
                      </a:r>
                      <a:endParaRPr sz="7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Games - Kicking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700"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HELP AND ENCOURAGE OTHERS</a:t>
                      </a:r>
                      <a:endParaRPr sz="700">
                        <a:solidFill>
                          <a:srgbClr val="000000"/>
                        </a:solidFill>
                        <a:latin typeface="Carrois Gothic SC"/>
                        <a:ea typeface="Carrois Gothic SC"/>
                        <a:cs typeface="Carrois Gothic SC"/>
                        <a:sym typeface="Carrois Gothic S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arrois Gothic SC"/>
                          <a:ea typeface="Carrois Gothic SC"/>
                          <a:cs typeface="Carrois Gothic SC"/>
                          <a:sym typeface="Carrois Gothic SC"/>
                        </a:rPr>
                        <a:t>USING SOCIAL SKILLS TO HELP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134;p26"/>
          <p:cNvSpPr txBox="1"/>
          <p:nvPr/>
        </p:nvSpPr>
        <p:spPr>
          <a:xfrm>
            <a:off x="3174450" y="3027275"/>
            <a:ext cx="30291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Healthy me:</a:t>
            </a:r>
            <a:endParaRPr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understand the difference between being healthy and unhealthy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know how to make healthy lifestyle choices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know how to keep myself clean and healthy, and understand how germs cause disease/illness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medicines can help me if I feel poorly and I know how to use them safely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know how to keep safe when crossing the road, and about people who can help me to stay safe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tell you why I think my body is amazing and can identify some ways to keep it safe and healthy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6874075" y="3080350"/>
            <a:ext cx="17298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Textiles: :</a:t>
            </a:r>
            <a:endParaRPr sz="9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Analyse fabric design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Experiment from printing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Create relief prints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Develop a printed fabric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19457" l="0" r="0" t="23416"/>
          <a:stretch/>
        </p:blipFill>
        <p:spPr>
          <a:xfrm>
            <a:off x="292675" y="2786524"/>
            <a:ext cx="47490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950" y="4335000"/>
            <a:ext cx="419375" cy="4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992821" y="821819"/>
            <a:ext cx="2258100" cy="2214300"/>
          </a:xfrm>
          <a:prstGeom prst="rect">
            <a:avLst/>
          </a:prstGeom>
          <a:solidFill>
            <a:srgbClr val="FFF2CC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18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</a:t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3414387" y="821819"/>
            <a:ext cx="2258100" cy="2214300"/>
          </a:xfrm>
          <a:prstGeom prst="rect">
            <a:avLst/>
          </a:prstGeom>
          <a:solidFill>
            <a:srgbClr val="F4CCCC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18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5804417" y="821819"/>
            <a:ext cx="2474100" cy="3759300"/>
          </a:xfrm>
          <a:prstGeom prst="rect">
            <a:avLst/>
          </a:prstGeom>
          <a:noFill/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916925" y="3334208"/>
            <a:ext cx="1269000" cy="987900"/>
          </a:xfrm>
          <a:prstGeom prst="flowChartMagneticTape">
            <a:avLst/>
          </a:prstGeom>
          <a:solidFill>
            <a:srgbClr val="C9DAF8"/>
          </a:solidFill>
          <a:ln cap="flat" cmpd="sng" w="80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8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928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928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928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928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928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2185843" y="3144383"/>
            <a:ext cx="3525300" cy="1457400"/>
          </a:xfrm>
          <a:prstGeom prst="rect">
            <a:avLst/>
          </a:prstGeom>
          <a:solidFill>
            <a:srgbClr val="D9EAD3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518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518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3453305" y="1288610"/>
            <a:ext cx="6492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endParaRPr sz="1518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4197395" y="1288610"/>
            <a:ext cx="7533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</a:t>
            </a: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tty</a:t>
            </a:r>
            <a:endParaRPr sz="1518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5031597" y="1288610"/>
            <a:ext cx="6015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518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3440902" y="1829040"/>
            <a:ext cx="8508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ents</a:t>
            </a:r>
            <a:endParaRPr sz="1518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4437938" y="1829040"/>
            <a:ext cx="11784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</a:t>
            </a: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er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ybody</a:t>
            </a:r>
            <a:endParaRPr sz="1518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3489618" y="2369471"/>
            <a:ext cx="7533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ugar</a:t>
            </a:r>
            <a:endParaRPr sz="1518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1093924" y="2138237"/>
            <a:ext cx="1127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8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</a:t>
            </a:r>
            <a:r>
              <a:rPr b="1" lang="en-GB" sz="928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GB" sz="928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or scan the QR code to see how to pronounce these split digraphs.</a:t>
            </a:r>
            <a:endParaRPr sz="928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28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4393423" y="2369471"/>
            <a:ext cx="1127100" cy="347100"/>
          </a:xfrm>
          <a:prstGeom prst="rect">
            <a:avLst/>
          </a:prstGeom>
          <a:solidFill>
            <a:srgbClr val="E06666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</a:t>
            </a:r>
            <a:r>
              <a:rPr lang="en-GB" sz="1518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GB" sz="151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</a:t>
            </a:r>
            <a:endParaRPr sz="1518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992821" y="418100"/>
            <a:ext cx="6692700" cy="347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18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Year 1 child</a:t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18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1120988" y="1206934"/>
            <a:ext cx="1911900" cy="931200"/>
          </a:xfrm>
          <a:prstGeom prst="rect">
            <a:avLst/>
          </a:prstGeom>
          <a:solidFill>
            <a:srgbClr val="FFF2CC"/>
          </a:solidFill>
          <a:ln cap="flat" cmpd="sng" w="16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6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 (happy)</a:t>
            </a:r>
            <a:endParaRPr sz="1096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6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 (fly)</a:t>
            </a:r>
            <a:endParaRPr sz="1096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6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 (snow)</a:t>
            </a:r>
            <a:endParaRPr sz="1096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6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 c (ice)</a:t>
            </a:r>
            <a:endParaRPr sz="1096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6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 g (gem)</a:t>
            </a:r>
            <a:endParaRPr sz="1096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5280" y="2235039"/>
            <a:ext cx="753560" cy="77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1454" y="3248304"/>
            <a:ext cx="801221" cy="31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4978" y="3703577"/>
            <a:ext cx="1042463" cy="37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78545" y="3220954"/>
            <a:ext cx="649272" cy="48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24524" y="3882390"/>
            <a:ext cx="1165839" cy="43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85386" y="3930529"/>
            <a:ext cx="851014" cy="43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73683" y="3221475"/>
            <a:ext cx="1065688" cy="485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7685513" y="498658"/>
            <a:ext cx="6915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77150" lIns="77150" spcFirstLastPara="1" rIns="77150" wrap="square" tIns="7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28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2</a:t>
            </a:r>
            <a:endParaRPr b="1" sz="928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438764">
            <a:off x="5983885" y="1170346"/>
            <a:ext cx="1042464" cy="156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744394">
            <a:off x="7117137" y="1170336"/>
            <a:ext cx="999222" cy="15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6060329" y="3140248"/>
            <a:ext cx="1466700" cy="812700"/>
          </a:xfrm>
          <a:prstGeom prst="wedgeRoundRectCallout">
            <a:avLst>
              <a:gd fmla="val 29600" name="adj1"/>
              <a:gd fmla="val -98172" name="adj2"/>
              <a:gd fmla="val 0" name="adj3"/>
            </a:avLst>
          </a:prstGeom>
          <a:solidFill>
            <a:srgbClr val="C9DAF8"/>
          </a:solidFill>
          <a:ln cap="flat" cmpd="sng" w="80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2">
                <a:latin typeface="Comic Sans MS"/>
                <a:ea typeface="Comic Sans MS"/>
                <a:cs typeface="Comic Sans MS"/>
                <a:sym typeface="Comic Sans MS"/>
              </a:rPr>
              <a:t>Watch out for your </a:t>
            </a:r>
            <a:r>
              <a:rPr i="1" lang="en-GB" sz="1012">
                <a:latin typeface="Comic Sans MS"/>
                <a:ea typeface="Comic Sans MS"/>
                <a:cs typeface="Comic Sans MS"/>
                <a:sym typeface="Comic Sans MS"/>
              </a:rPr>
              <a:t>weekly phonics email</a:t>
            </a:r>
            <a:r>
              <a:rPr lang="en-GB" sz="1012">
                <a:latin typeface="Comic Sans MS"/>
                <a:ea typeface="Comic Sans MS"/>
                <a:cs typeface="Comic Sans MS"/>
                <a:sym typeface="Comic Sans MS"/>
              </a:rPr>
              <a:t> with a link to our phonics books.</a:t>
            </a:r>
            <a:endParaRPr sz="1012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27">
            <a:hlinkClick r:id="rId15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