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Comfortaa SemiBold"/>
      <p:regular r:id="rId7"/>
      <p:bold r:id="rId8"/>
    </p:embeddedFont>
    <p:embeddedFont>
      <p:font typeface="Comfortaa Medium"/>
      <p:regular r:id="rId9"/>
      <p:bold r:id="rId10"/>
    </p:embeddedFont>
    <p:embeddedFont>
      <p:font typeface="Comfortaa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mfortaa-regular.fntdata"/><Relationship Id="rId10" Type="http://schemas.openxmlformats.org/officeDocument/2006/relationships/font" Target="fonts/ComfortaaMedium-bold.fntdata"/><Relationship Id="rId12" Type="http://schemas.openxmlformats.org/officeDocument/2006/relationships/font" Target="fonts/Comforta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omfortaa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omfortaaSemiBold-regular.fntdata"/><Relationship Id="rId8" Type="http://schemas.openxmlformats.org/officeDocument/2006/relationships/font" Target="fonts/Comfortaa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5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7339300" y="1115525"/>
            <a:ext cx="1514700" cy="36471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Through a range of different activities, children will learn to:</a:t>
            </a:r>
            <a:endParaRPr sz="800">
              <a:solidFill>
                <a:srgbClr val="FF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8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8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Medium"/>
              <a:buChar char="●"/>
            </a:pPr>
            <a:r>
              <a:rPr lang="en-GB" sz="80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I</a:t>
            </a:r>
            <a:r>
              <a:rPr lang="en-GB" sz="70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nvolve other children in their play activities</a:t>
            </a:r>
            <a:r>
              <a:rPr lang="en-GB" sz="700">
                <a:latin typeface="Comfortaa Medium"/>
                <a:ea typeface="Comfortaa Medium"/>
                <a:cs typeface="Comfortaa Medium"/>
                <a:sym typeface="Comfortaa Medium"/>
              </a:rPr>
              <a:t>, sharing, turn taking.</a:t>
            </a:r>
            <a:endParaRPr sz="7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4449" lvl="0" marL="8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 Medium"/>
              <a:buChar char="●"/>
            </a:pPr>
            <a:r>
              <a:rPr lang="en-GB" sz="70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Collaborative activities</a:t>
            </a:r>
            <a:endParaRPr sz="7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Play with one or more other children, extending and elaborating play ideas.</a:t>
            </a:r>
            <a:endParaRPr sz="7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4449" lvl="0" marL="8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 Medium"/>
              <a:buChar char="●"/>
            </a:pPr>
            <a:r>
              <a:rPr lang="en-GB" sz="70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Understanding how to stay healthy and what it entails.</a:t>
            </a:r>
            <a:endParaRPr sz="7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4449" lvl="0" marL="8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 Medium"/>
              <a:buChar char="●"/>
            </a:pPr>
            <a:r>
              <a:rPr lang="en-GB" sz="70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We will be looking at the importance of exercise, sleep, eating healthy food and why we need to do this.</a:t>
            </a:r>
            <a:endParaRPr sz="7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4449" lvl="0" marL="8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 Medium"/>
              <a:buChar char="●"/>
            </a:pPr>
            <a:r>
              <a:rPr lang="en-GB" sz="700">
                <a:latin typeface="Comfortaa Medium"/>
                <a:ea typeface="Comfortaa Medium"/>
                <a:cs typeface="Comfortaa Medium"/>
                <a:sym typeface="Comfortaa Medium"/>
              </a:rPr>
              <a:t> How to stay safe when we are outside. </a:t>
            </a:r>
            <a:endParaRPr sz="700"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06250" y="1223250"/>
            <a:ext cx="1361400" cy="23949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Reading traditional tales, we will learn to:</a:t>
            </a:r>
            <a:endParaRPr b="1" sz="8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50799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Medium"/>
              <a:buChar char="●"/>
            </a:pPr>
            <a:r>
              <a:rPr lang="en-GB" sz="80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Listen to and retell stories </a:t>
            </a:r>
            <a:endParaRPr sz="8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50799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Medium"/>
              <a:buChar char="●"/>
            </a:pPr>
            <a:r>
              <a:rPr lang="en-GB" sz="80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Ask and answer a range of questions about a story.</a:t>
            </a:r>
            <a:endParaRPr sz="8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50799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Medium"/>
              <a:buChar char="●"/>
            </a:pPr>
            <a:r>
              <a:rPr lang="en-GB" sz="80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Write some recognisable letters and words.</a:t>
            </a:r>
            <a:endParaRPr sz="8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50799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Medium"/>
              <a:buChar char="●"/>
            </a:pPr>
            <a:r>
              <a:rPr lang="en-GB" sz="80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Write a range of text types including letters, invitations and posters</a:t>
            </a:r>
            <a:r>
              <a:rPr lang="en-GB" sz="800">
                <a:latin typeface="Comfortaa Medium"/>
                <a:ea typeface="Comfortaa Medium"/>
                <a:cs typeface="Comfortaa Medium"/>
                <a:sym typeface="Comfortaa Medium"/>
              </a:rPr>
              <a:t>, cards</a:t>
            </a:r>
            <a:endParaRPr sz="8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566425" y="1156925"/>
            <a:ext cx="1026900" cy="1860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b="1" sz="700"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three pigs</a:t>
            </a:r>
            <a:endParaRPr b="1" i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Gingerbread Man</a:t>
            </a:r>
            <a:endParaRPr b="1" i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Jack and the beanstalk</a:t>
            </a:r>
            <a:endParaRPr b="1" i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1"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Three Billy Goats Gruff</a:t>
            </a:r>
            <a:endParaRPr b="1" i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1"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Goldilocks and the three bears</a:t>
            </a:r>
            <a:endParaRPr b="1" i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4967608" y="2614141"/>
            <a:ext cx="2459700" cy="20676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SzPts val="800"/>
              <a:buFont typeface="Comfortaa SemiBold"/>
              <a:buChar char="●"/>
            </a:pPr>
            <a:r>
              <a:rPr lang="en-GB" sz="800">
                <a:latin typeface="Comfortaa SemiBold"/>
                <a:ea typeface="Comfortaa SemiBold"/>
                <a:cs typeface="Comfortaa SemiBold"/>
                <a:sym typeface="Comfortaa SemiBold"/>
              </a:rPr>
              <a:t>Draw with increasing complexity and detail</a:t>
            </a:r>
            <a:endParaRPr sz="8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Medium"/>
              <a:buChar char="●"/>
            </a:pPr>
            <a:r>
              <a:rPr lang="en-GB" sz="80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Sing songs and rhymes.</a:t>
            </a:r>
            <a:endParaRPr sz="8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Medium"/>
              <a:buChar char="●"/>
            </a:pPr>
            <a:r>
              <a:rPr lang="en-GB" sz="800">
                <a:latin typeface="Comfortaa Medium"/>
                <a:ea typeface="Comfortaa Medium"/>
                <a:cs typeface="Comfortaa Medium"/>
                <a:sym typeface="Comfortaa Medium"/>
              </a:rPr>
              <a:t>Role play </a:t>
            </a:r>
            <a:r>
              <a:rPr lang="en-GB" sz="800">
                <a:latin typeface="Comfortaa Medium"/>
                <a:ea typeface="Comfortaa Medium"/>
                <a:cs typeface="Comfortaa Medium"/>
                <a:sym typeface="Comfortaa Medium"/>
              </a:rPr>
              <a:t>characters</a:t>
            </a:r>
            <a:r>
              <a:rPr lang="en-GB" sz="800">
                <a:latin typeface="Comfortaa Medium"/>
                <a:ea typeface="Comfortaa Medium"/>
                <a:cs typeface="Comfortaa Medium"/>
                <a:sym typeface="Comfortaa Medium"/>
              </a:rPr>
              <a:t> and events from the story</a:t>
            </a:r>
            <a:endParaRPr sz="8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SzPts val="800"/>
              <a:buFont typeface="Comfortaa SemiBold"/>
              <a:buChar char="●"/>
            </a:pPr>
            <a:r>
              <a:rPr lang="en-GB" sz="800">
                <a:latin typeface="Comfortaa SemiBold"/>
                <a:ea typeface="Comfortaa SemiBold"/>
                <a:cs typeface="Comfortaa SemiBold"/>
                <a:sym typeface="Comfortaa SemiBold"/>
              </a:rPr>
              <a:t>Listen with increased attention to sounds during Music sessions.</a:t>
            </a:r>
            <a:endParaRPr sz="8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SemiBold"/>
              <a:buChar char="●"/>
            </a:pPr>
            <a:r>
              <a:rPr lang="en-GB" sz="800">
                <a:solidFill>
                  <a:srgbClr val="000000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Make characters from stories using a range of materials</a:t>
            </a:r>
            <a:endParaRPr sz="800">
              <a:solidFill>
                <a:srgbClr val="000000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728300" y="3566513"/>
            <a:ext cx="2843700" cy="1196100"/>
          </a:xfrm>
          <a:prstGeom prst="snip1Rect">
            <a:avLst>
              <a:gd fmla="val 23606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43650" y="3485500"/>
            <a:ext cx="16368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Mathematics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2770650" y="982900"/>
            <a:ext cx="2244300" cy="23949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9999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89999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89999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We will be exploring the world around us by:</a:t>
            </a:r>
            <a:endParaRPr sz="6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89999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28099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 Medium"/>
              <a:buChar char="●"/>
            </a:pPr>
            <a:r>
              <a:rPr lang="en-GB" sz="60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Finding out about what makes us the same and different to others.</a:t>
            </a:r>
            <a:endParaRPr sz="6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28099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 Medium"/>
              <a:buChar char="●"/>
            </a:pPr>
            <a:r>
              <a:rPr lang="en-GB" sz="60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Observing changes such as the changes in the weather and the appearance of trees and plants.</a:t>
            </a:r>
            <a:endParaRPr sz="6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28099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 Medium"/>
              <a:buChar char="●"/>
            </a:pPr>
            <a:r>
              <a:rPr lang="en-GB" sz="60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Talking about why things happen and how things work.</a:t>
            </a:r>
            <a:endParaRPr sz="6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28099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 Medium"/>
              <a:buChar char="●"/>
            </a:pPr>
            <a:r>
              <a:rPr lang="en-GB" sz="600">
                <a:latin typeface="Comfortaa Medium"/>
                <a:ea typeface="Comfortaa Medium"/>
                <a:cs typeface="Comfortaa Medium"/>
                <a:sym typeface="Comfortaa Medium"/>
              </a:rPr>
              <a:t>Discussing staying safe for example, was it ok for Goldilocks to go into the bears house?</a:t>
            </a:r>
            <a:endParaRPr sz="600"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4449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 Medium"/>
              <a:buChar char="●"/>
            </a:pPr>
            <a:r>
              <a:rPr lang="en-GB" sz="60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We will be looking at maps  and attempting to draw maps to show routes for example how to get to </a:t>
            </a:r>
            <a:r>
              <a:rPr lang="en-GB" sz="600">
                <a:latin typeface="Comfortaa Medium"/>
                <a:ea typeface="Comfortaa Medium"/>
                <a:cs typeface="Comfortaa Medium"/>
                <a:sym typeface="Comfortaa Medium"/>
              </a:rPr>
              <a:t>the other side of the bridge in the Three billy </a:t>
            </a:r>
            <a:r>
              <a:rPr lang="en-GB" sz="600">
                <a:latin typeface="Comfortaa Medium"/>
                <a:ea typeface="Comfortaa Medium"/>
                <a:cs typeface="Comfortaa Medium"/>
                <a:sym typeface="Comfortaa Medium"/>
              </a:rPr>
              <a:t>goats</a:t>
            </a:r>
            <a:r>
              <a:rPr lang="en-GB" sz="600">
                <a:latin typeface="Comfortaa Medium"/>
                <a:ea typeface="Comfortaa Medium"/>
                <a:cs typeface="Comfortaa Medium"/>
                <a:sym typeface="Comfortaa Medium"/>
              </a:rPr>
              <a:t> gruff</a:t>
            </a:r>
            <a:r>
              <a:rPr lang="en-GB" sz="700">
                <a:latin typeface="Comfortaa Medium"/>
                <a:ea typeface="Comfortaa Medium"/>
                <a:cs typeface="Comfortaa Medium"/>
                <a:sym typeface="Comfortaa Medium"/>
              </a:rPr>
              <a:t>.</a:t>
            </a:r>
            <a:endParaRPr sz="7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780868" y="697575"/>
            <a:ext cx="18810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Comfortaa"/>
                <a:ea typeface="Comfortaa"/>
                <a:cs typeface="Comfortaa"/>
                <a:sym typeface="Comfortaa"/>
              </a:rPr>
              <a:t>Understanding of the world</a:t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5075288" y="905025"/>
            <a:ext cx="2244300" cy="15474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5161521" y="914275"/>
            <a:ext cx="2086800" cy="1437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700">
                <a:solidFill>
                  <a:srgbClr val="6AA84F"/>
                </a:solidFill>
                <a:latin typeface="Comfortaa"/>
                <a:ea typeface="Comfortaa"/>
                <a:cs typeface="Comfortaa"/>
                <a:sym typeface="Comfortaa"/>
              </a:rPr>
              <a:t>In free play indoor and outdoor we will</a:t>
            </a:r>
            <a:r>
              <a:rPr b="1" lang="en-GB" sz="700">
                <a:solidFill>
                  <a:srgbClr val="00FF00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1" sz="700">
              <a:solidFill>
                <a:srgbClr val="00FF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28099" lvl="0" marL="17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 Medium"/>
              <a:buChar char="●"/>
            </a:pPr>
            <a:r>
              <a:rPr lang="en-GB" sz="60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Move in a variety of ways such as jumping, crawling and hopping.</a:t>
            </a:r>
            <a:endParaRPr sz="6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28099" lvl="0" marL="17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 Medium"/>
              <a:buChar char="●"/>
            </a:pPr>
            <a:r>
              <a:rPr lang="en-GB" sz="60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Throw, catch and kick balls of different sizes.</a:t>
            </a:r>
            <a:endParaRPr sz="6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28099" lvl="0" marL="17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 Medium"/>
              <a:buChar char="●"/>
            </a:pPr>
            <a:r>
              <a:rPr lang="en-GB" sz="60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Run with the ability to negotiate space, changing speed and direction.</a:t>
            </a:r>
            <a:endParaRPr sz="6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28099" lvl="0" marL="17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 Medium"/>
              <a:buChar char="●"/>
            </a:pPr>
            <a:r>
              <a:rPr lang="en-GB" sz="600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Use a pencil with control and cutting using scissors.</a:t>
            </a:r>
            <a:endParaRPr sz="600"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5495391" y="697575"/>
            <a:ext cx="1065000" cy="3390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latin typeface="Comfortaa"/>
                <a:ea typeface="Comfortaa"/>
                <a:cs typeface="Comfortaa"/>
                <a:sym typeface="Comfortaa"/>
              </a:rPr>
              <a:t>Physical development</a:t>
            </a:r>
            <a:endParaRPr b="1"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7775775" y="817925"/>
            <a:ext cx="793500" cy="339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PSED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245825" y="674075"/>
            <a:ext cx="1320600" cy="516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Literacy, communication and language </a:t>
            </a:r>
            <a:endParaRPr b="1"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13"/>
          <p:cNvSpPr txBox="1"/>
          <p:nvPr/>
        </p:nvSpPr>
        <p:spPr>
          <a:xfrm rot="-486551">
            <a:off x="1544360" y="392566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mfortaa"/>
                <a:ea typeface="Comfortaa"/>
                <a:cs typeface="Comfortaa"/>
                <a:sym typeface="Comfortaa"/>
              </a:rPr>
              <a:t>Nursery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617" y="466900"/>
            <a:ext cx="581083" cy="5160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7275" y="1612342"/>
            <a:ext cx="727124" cy="409007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5">
            <a:alphaModFix/>
          </a:blip>
          <a:srcRect b="18759" l="0" r="30260" t="0"/>
          <a:stretch/>
        </p:blipFill>
        <p:spPr>
          <a:xfrm>
            <a:off x="6816950" y="2183550"/>
            <a:ext cx="445750" cy="3390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42476" y="3292100"/>
            <a:ext cx="1026898" cy="40517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03575" y="2399850"/>
            <a:ext cx="360024" cy="41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07675" y="4265301"/>
            <a:ext cx="526325" cy="416455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9">
            <a:alphaModFix/>
          </a:blip>
          <a:srcRect b="5838" l="0" r="0" t="0"/>
          <a:stretch/>
        </p:blipFill>
        <p:spPr>
          <a:xfrm>
            <a:off x="2445600" y="1403199"/>
            <a:ext cx="360025" cy="3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75325" y="1855897"/>
            <a:ext cx="430300" cy="43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11">
            <a:alphaModFix/>
          </a:blip>
          <a:srcRect b="0" l="9609" r="0" t="0"/>
          <a:stretch/>
        </p:blipFill>
        <p:spPr>
          <a:xfrm>
            <a:off x="2141901" y="2943799"/>
            <a:ext cx="526325" cy="585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12">
            <a:alphaModFix/>
          </a:blip>
          <a:srcRect b="0" l="9861" r="0" t="0"/>
          <a:stretch/>
        </p:blipFill>
        <p:spPr>
          <a:xfrm>
            <a:off x="1524200" y="2965913"/>
            <a:ext cx="445750" cy="54126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/>
          <p:nvPr/>
        </p:nvSpPr>
        <p:spPr>
          <a:xfrm>
            <a:off x="1780450" y="3618150"/>
            <a:ext cx="27063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444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Recite numbers to 10.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444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Link numerals and amounts: for example, showing the right number of objects to match the numeral, up to 5 and 10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444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Know that the last number reached when counting a small set of objects tells you how many there are in total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444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Looking at a range of ways to measure for example long/ short, light/heavy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4920825" y="2522550"/>
            <a:ext cx="2459700" cy="6534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Expressive art and design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